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Old Standard TT" panose="020B0604020202020204" charset="0"/>
      <p:regular r:id="rId15"/>
      <p:bold r:id="rId16"/>
      <p: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7" d="100"/>
          <a:sy n="127" d="100"/>
        </p:scale>
        <p:origin x="108" y="1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f69c207d1e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1f69c207d1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f69c207d1e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f69c207d1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f69c207d1e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f69c207d1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f69c207d1e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f69c207d1e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f69c207d1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f69c207d1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f69c207d1e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f69c207d1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f69c207d1e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f69c207d1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f69c207d1e_0_7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1f69c207d1e_0_7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f69c207d1e_0_7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f69c207d1e_0_7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f69c207d1e_0_7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f69c207d1e_0_7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f6ceab08a5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f6ceab08a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1;p2"/>
          <p:cNvCxnSpPr/>
          <p:nvPr/>
        </p:nvCxnSpPr>
        <p:spPr>
          <a:xfrm>
            <a:off x="641934" y="3597500"/>
            <a:ext cx="390300" cy="0"/>
          </a:xfrm>
          <a:prstGeom prst="straightConnector1">
            <a:avLst/>
          </a:prstGeom>
          <a:noFill/>
          <a:ln w="28575" cap="flat" cmpd="sng">
            <a:solidFill>
              <a:schemeClr val="accent1"/>
            </a:solidFill>
            <a:prstDash val="solid"/>
            <a:round/>
            <a:headEnd type="none" w="sm" len="sm"/>
            <a:tailEnd type="none" w="sm" len="sm"/>
          </a:ln>
        </p:spPr>
      </p:cxnSp>
      <p:sp>
        <p:nvSpPr>
          <p:cNvPr id="12" name="Google Shape;12;p2"/>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a:endParaRPr/>
          </a:p>
        </p:txBody>
      </p:sp>
      <p:sp>
        <p:nvSpPr>
          <p:cNvPr id="13" name="Google Shape;13;p2"/>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039650"/>
            <a:ext cx="8520600" cy="21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w="28575" cap="flat" cmpd="sng">
            <a:solidFill>
              <a:schemeClr val="lt2"/>
            </a:solidFill>
            <a:prstDash val="solid"/>
            <a:round/>
            <a:headEnd type="none" w="sm" len="sm"/>
            <a:tailEnd type="none" w="sm" len="sm"/>
          </a:ln>
        </p:spPr>
      </p:cxnSp>
      <p:sp>
        <p:nvSpPr>
          <p:cNvPr id="17" name="Google Shape;17;p3"/>
          <p:cNvSpPr txBox="1">
            <a:spLocks noGrp="1"/>
          </p:cNvSpPr>
          <p:nvPr>
            <p:ph type="title"/>
          </p:nvPr>
        </p:nvSpPr>
        <p:spPr>
          <a:xfrm>
            <a:off x="512700" y="1893300"/>
            <a:ext cx="8118600" cy="1522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56040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686400" cy="0"/>
          </a:xfrm>
          <a:prstGeom prst="straightConnector1">
            <a:avLst/>
          </a:prstGeom>
          <a:noFill/>
          <a:ln w="19050" cap="flat" cmpd="sng">
            <a:solidFill>
              <a:schemeClr val="lt2"/>
            </a:solidFill>
            <a:prstDash val="solid"/>
            <a:round/>
            <a:headEnd type="none" w="sm" len="sm"/>
            <a:tailEnd type="none" w="sm" len="sm"/>
          </a:ln>
        </p:spPr>
      </p:cxnSp>
      <p:sp>
        <p:nvSpPr>
          <p:cNvPr id="42" name="Google Shape;42;p9"/>
          <p:cNvSpPr txBox="1">
            <a:spLocks noGrp="1"/>
          </p:cNvSpPr>
          <p:nvPr>
            <p:ph type="title"/>
          </p:nvPr>
        </p:nvSpPr>
        <p:spPr>
          <a:xfrm>
            <a:off x="265500" y="1382350"/>
            <a:ext cx="4045200" cy="1333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a:endParaRPr/>
          </a:p>
        </p:txBody>
      </p:sp>
      <p:sp>
        <p:nvSpPr>
          <p:cNvPr id="43" name="Google Shape;43;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accent1"/>
              </a:buClr>
              <a:buSzPts val="1800"/>
              <a:buChar char="●"/>
              <a:defRPr>
                <a:solidFill>
                  <a:schemeClr val="accent1"/>
                </a:solidFill>
              </a:defRPr>
            </a:lvl1pPr>
            <a:lvl2pPr marL="914400" lvl="1" indent="-317500">
              <a:spcBef>
                <a:spcPts val="0"/>
              </a:spcBef>
              <a:spcAft>
                <a:spcPts val="0"/>
              </a:spcAft>
              <a:buClr>
                <a:schemeClr val="accent1"/>
              </a:buClr>
              <a:buSzPts val="1400"/>
              <a:buChar char="○"/>
              <a:defRPr>
                <a:solidFill>
                  <a:schemeClr val="accent1"/>
                </a:solidFill>
              </a:defRPr>
            </a:lvl2pPr>
            <a:lvl3pPr marL="1371600" lvl="2" indent="-317500">
              <a:spcBef>
                <a:spcPts val="0"/>
              </a:spcBef>
              <a:spcAft>
                <a:spcPts val="0"/>
              </a:spcAft>
              <a:buClr>
                <a:schemeClr val="accent1"/>
              </a:buClr>
              <a:buSzPts val="1400"/>
              <a:buChar char="■"/>
              <a:defRPr>
                <a:solidFill>
                  <a:schemeClr val="accent1"/>
                </a:solidFill>
              </a:defRPr>
            </a:lvl3pPr>
            <a:lvl4pPr marL="1828800" lvl="3" indent="-317500">
              <a:spcBef>
                <a:spcPts val="0"/>
              </a:spcBef>
              <a:spcAft>
                <a:spcPts val="0"/>
              </a:spcAft>
              <a:buClr>
                <a:schemeClr val="accent1"/>
              </a:buClr>
              <a:buSzPts val="1400"/>
              <a:buChar char="●"/>
              <a:defRPr>
                <a:solidFill>
                  <a:schemeClr val="accent1"/>
                </a:solidFill>
              </a:defRPr>
            </a:lvl4pPr>
            <a:lvl5pPr marL="2286000" lvl="4" indent="-317500">
              <a:spcBef>
                <a:spcPts val="0"/>
              </a:spcBef>
              <a:spcAft>
                <a:spcPts val="0"/>
              </a:spcAft>
              <a:buClr>
                <a:schemeClr val="accent1"/>
              </a:buClr>
              <a:buSzPts val="1400"/>
              <a:buChar char="○"/>
              <a:defRPr>
                <a:solidFill>
                  <a:schemeClr val="accent1"/>
                </a:solidFill>
              </a:defRPr>
            </a:lvl5pPr>
            <a:lvl6pPr marL="2743200" lvl="5" indent="-317500">
              <a:spcBef>
                <a:spcPts val="0"/>
              </a:spcBef>
              <a:spcAft>
                <a:spcPts val="0"/>
              </a:spcAft>
              <a:buClr>
                <a:schemeClr val="accent1"/>
              </a:buClr>
              <a:buSzPts val="1400"/>
              <a:buChar char="■"/>
              <a:defRPr>
                <a:solidFill>
                  <a:schemeClr val="accent1"/>
                </a:solidFill>
              </a:defRPr>
            </a:lvl6pPr>
            <a:lvl7pPr marL="3200400" lvl="6" indent="-317500">
              <a:spcBef>
                <a:spcPts val="0"/>
              </a:spcBef>
              <a:spcAft>
                <a:spcPts val="0"/>
              </a:spcAft>
              <a:buClr>
                <a:schemeClr val="accent1"/>
              </a:buClr>
              <a:buSzPts val="1400"/>
              <a:buChar char="●"/>
              <a:defRPr>
                <a:solidFill>
                  <a:schemeClr val="accent1"/>
                </a:solidFill>
              </a:defRPr>
            </a:lvl7pPr>
            <a:lvl8pPr marL="3657600" lvl="7" indent="-317500">
              <a:spcBef>
                <a:spcPts val="0"/>
              </a:spcBef>
              <a:spcAft>
                <a:spcPts val="0"/>
              </a:spcAft>
              <a:buClr>
                <a:schemeClr val="accent1"/>
              </a:buClr>
              <a:buSzPts val="1400"/>
              <a:buChar char="○"/>
              <a:defRPr>
                <a:solidFill>
                  <a:schemeClr val="accent1"/>
                </a:solidFill>
              </a:defRPr>
            </a:lvl8pPr>
            <a:lvl9pPr marL="4114800" lvl="8" indent="-317500">
              <a:spcBef>
                <a:spcPts val="0"/>
              </a:spcBef>
              <a:spcAft>
                <a:spcPts val="0"/>
              </a:spcAft>
              <a:buClr>
                <a:schemeClr val="accent1"/>
              </a:buClr>
              <a:buSzPts val="1400"/>
              <a:buChar char="■"/>
              <a:defRPr>
                <a:solidFill>
                  <a:schemeClr val="accent1"/>
                </a:solidFill>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8" name="Google Shape;48;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perback">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6132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Google Shape;7;p1"/>
          <p:cNvSpPr txBox="1">
            <a:spLocks noGrp="1"/>
          </p:cNvSpPr>
          <p:nvPr>
            <p:ph type="body" idx="1"/>
          </p:nvPr>
        </p:nvSpPr>
        <p:spPr>
          <a:xfrm>
            <a:off x="311700" y="1171600"/>
            <a:ext cx="8520600" cy="3397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marL="914400" lvl="1"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marL="1371600" lvl="2"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marL="1828800" lvl="3"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marL="2286000" lvl="4"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marL="2743200" lvl="5"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marL="3200400" lvl="6"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marL="3657600" lvl="7"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marL="4114800" lvl="8" indent="-3175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ezproxy.waterfield.murraystate.edu/10.1111/scs.12673"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The Benefits of Bedside Handoff</a:t>
            </a:r>
            <a:endParaRPr/>
          </a:p>
        </p:txBody>
      </p:sp>
      <p:sp>
        <p:nvSpPr>
          <p:cNvPr id="60" name="Google Shape;60;p13"/>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a:t>Abby Cimarolli and Abbey Pike</a:t>
            </a:r>
            <a:endParaRPr/>
          </a:p>
          <a:p>
            <a:pPr marL="0" lvl="0" indent="0" algn="l" rtl="0">
              <a:spcBef>
                <a:spcPts val="0"/>
              </a:spcBef>
              <a:spcAft>
                <a:spcPts val="0"/>
              </a:spcAft>
              <a:buNone/>
            </a:pPr>
            <a:r>
              <a:rPr lang="en"/>
              <a:t>Murray State University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Recommendations for Practice</a:t>
            </a:r>
            <a:endParaRPr/>
          </a:p>
        </p:txBody>
      </p:sp>
      <p:sp>
        <p:nvSpPr>
          <p:cNvPr id="123" name="Google Shape;123;p22"/>
          <p:cNvSpPr txBox="1">
            <a:spLocks noGrp="1"/>
          </p:cNvSpPr>
          <p:nvPr>
            <p:ph type="body" idx="1"/>
          </p:nvPr>
        </p:nvSpPr>
        <p:spPr>
          <a:xfrm>
            <a:off x="311700" y="1171675"/>
            <a:ext cx="3999900" cy="3924900"/>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SzPts val="1600"/>
              <a:buChar char="●"/>
            </a:pPr>
            <a:r>
              <a:rPr lang="en" sz="1600"/>
              <a:t>Implement bedside handoff </a:t>
            </a:r>
            <a:endParaRPr sz="1600"/>
          </a:p>
          <a:p>
            <a:pPr marL="914400" lvl="1" indent="-317500" algn="l" rtl="0">
              <a:spcBef>
                <a:spcPts val="0"/>
              </a:spcBef>
              <a:spcAft>
                <a:spcPts val="0"/>
              </a:spcAft>
              <a:buSzPts val="1400"/>
              <a:buChar char="○"/>
            </a:pPr>
            <a:r>
              <a:rPr lang="en" sz="1400"/>
              <a:t>Share sensitive information outside of the patient’s room </a:t>
            </a:r>
            <a:endParaRPr sz="1400"/>
          </a:p>
          <a:p>
            <a:pPr marL="914400" lvl="1" indent="-317500" algn="l" rtl="0">
              <a:spcBef>
                <a:spcPts val="0"/>
              </a:spcBef>
              <a:spcAft>
                <a:spcPts val="0"/>
              </a:spcAft>
              <a:buSzPts val="1400"/>
              <a:buChar char="○"/>
            </a:pPr>
            <a:r>
              <a:rPr lang="en" sz="1400"/>
              <a:t>Ask the patient permission before giving bedside report with visitors in the room </a:t>
            </a:r>
            <a:endParaRPr sz="1400"/>
          </a:p>
          <a:p>
            <a:pPr marL="457200" lvl="0" indent="-330200" algn="l" rtl="0">
              <a:spcBef>
                <a:spcPts val="0"/>
              </a:spcBef>
              <a:spcAft>
                <a:spcPts val="0"/>
              </a:spcAft>
              <a:buSzPts val="1600"/>
              <a:buChar char="●"/>
            </a:pPr>
            <a:r>
              <a:rPr lang="en" sz="1600"/>
              <a:t>Find a method (SBAR, IPASS, etc.) that works well in your unit and standardize it </a:t>
            </a:r>
            <a:endParaRPr sz="1600"/>
          </a:p>
          <a:p>
            <a:pPr marL="457200" lvl="0" indent="-330200" algn="l" rtl="0">
              <a:spcBef>
                <a:spcPts val="0"/>
              </a:spcBef>
              <a:spcAft>
                <a:spcPts val="0"/>
              </a:spcAft>
              <a:buSzPts val="1600"/>
              <a:buChar char="●"/>
            </a:pPr>
            <a:r>
              <a:rPr lang="en" sz="1600"/>
              <a:t>Informational staff meeting to inform nurses of the implementation and how to do it </a:t>
            </a:r>
            <a:endParaRPr sz="1600"/>
          </a:p>
        </p:txBody>
      </p:sp>
      <p:sp>
        <p:nvSpPr>
          <p:cNvPr id="124" name="Google Shape;124;p22"/>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a:t>Frequent staff meetings to discuss any issues and need for adjustments to the practice </a:t>
            </a:r>
            <a:endParaRPr/>
          </a:p>
        </p:txBody>
      </p:sp>
      <p:pic>
        <p:nvPicPr>
          <p:cNvPr id="125" name="Google Shape;125;p22"/>
          <p:cNvPicPr preferRelativeResize="0"/>
          <p:nvPr/>
        </p:nvPicPr>
        <p:blipFill>
          <a:blip r:embed="rId3">
            <a:alphaModFix/>
          </a:blip>
          <a:stretch>
            <a:fillRect/>
          </a:stretch>
        </p:blipFill>
        <p:spPr>
          <a:xfrm>
            <a:off x="5018118" y="2109543"/>
            <a:ext cx="3628475" cy="822250"/>
          </a:xfrm>
          <a:prstGeom prst="rect">
            <a:avLst/>
          </a:prstGeom>
          <a:noFill/>
          <a:ln>
            <a:noFill/>
          </a:ln>
        </p:spPr>
      </p:pic>
      <p:pic>
        <p:nvPicPr>
          <p:cNvPr id="126" name="Google Shape;126;p22"/>
          <p:cNvPicPr preferRelativeResize="0"/>
          <p:nvPr/>
        </p:nvPicPr>
        <p:blipFill>
          <a:blip r:embed="rId4">
            <a:alphaModFix/>
          </a:blip>
          <a:stretch>
            <a:fillRect/>
          </a:stretch>
        </p:blipFill>
        <p:spPr>
          <a:xfrm>
            <a:off x="5353475" y="3045050"/>
            <a:ext cx="2735375" cy="20515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3"/>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Conclusion/Summary</a:t>
            </a:r>
            <a:endParaRPr/>
          </a:p>
        </p:txBody>
      </p:sp>
      <p:sp>
        <p:nvSpPr>
          <p:cNvPr id="132" name="Google Shape;132;p23"/>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a:t>Many medical mistakes are made due to the lack of communication that occur during shift change and handoff report. </a:t>
            </a:r>
            <a:endParaRPr/>
          </a:p>
          <a:p>
            <a:pPr marL="457200" lvl="0" indent="-342900" algn="l" rtl="0">
              <a:spcBef>
                <a:spcPts val="0"/>
              </a:spcBef>
              <a:spcAft>
                <a:spcPts val="0"/>
              </a:spcAft>
              <a:buSzPts val="1800"/>
              <a:buChar char="●"/>
            </a:pPr>
            <a:r>
              <a:rPr lang="en"/>
              <a:t>There are ways to help combat this issue. During research we found that bedside handoff report is one of the best and most efficient ways to decrease or eliminate errors, increase patient and family involvement, and increase patient satisfaction. </a:t>
            </a:r>
            <a:endParaRPr/>
          </a:p>
          <a:p>
            <a:pPr marL="457200" lvl="0" indent="-342900" algn="l" rtl="0">
              <a:spcBef>
                <a:spcPts val="0"/>
              </a:spcBef>
              <a:spcAft>
                <a:spcPts val="0"/>
              </a:spcAft>
              <a:buSzPts val="1800"/>
              <a:buChar char="●"/>
            </a:pPr>
            <a:r>
              <a:rPr lang="en"/>
              <a:t>There are many ways to conduct bedside report. We found that the use of a standardized method was best so that all staff members were on the same page and conducting handoff in the same manner. </a:t>
            </a:r>
            <a:endParaRPr/>
          </a:p>
          <a:p>
            <a:pPr marL="457200" lvl="0" indent="-342900" algn="l" rtl="0">
              <a:spcBef>
                <a:spcPts val="0"/>
              </a:spcBef>
              <a:spcAft>
                <a:spcPts val="0"/>
              </a:spcAft>
              <a:buSzPts val="1800"/>
              <a:buChar char="●"/>
            </a:pPr>
            <a:r>
              <a:rPr lang="en"/>
              <a:t>The use of IPASS and SBAR are two methods that have shown to be very effective and successful in bedside handoff.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References</a:t>
            </a:r>
            <a:endParaRPr/>
          </a:p>
        </p:txBody>
      </p:sp>
      <p:sp>
        <p:nvSpPr>
          <p:cNvPr id="138" name="Google Shape;138;p2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fontScale="92500" lnSpcReduction="20000"/>
          </a:bodyPr>
          <a:lstStyle/>
          <a:p>
            <a:pPr marL="457200" lvl="0" indent="-457200" algn="l" rtl="0">
              <a:lnSpc>
                <a:spcPct val="200000"/>
              </a:lnSpc>
              <a:spcBef>
                <a:spcPts val="0"/>
              </a:spcBef>
              <a:spcAft>
                <a:spcPts val="0"/>
              </a:spcAft>
              <a:buClr>
                <a:schemeClr val="dk1"/>
              </a:buClr>
              <a:buSzPct val="91666"/>
              <a:buFont typeface="Arial"/>
              <a:buNone/>
            </a:pPr>
            <a:r>
              <a:rPr lang="en" sz="1200"/>
              <a:t>Bressan et al. (2019). Patients experiences of bedside handover: Findings from a meta-synthesis. </a:t>
            </a:r>
            <a:r>
              <a:rPr lang="en" sz="1200" i="1"/>
              <a:t>Scandinavian Journal of Caring Sciences</a:t>
            </a:r>
            <a:r>
              <a:rPr lang="en" sz="1200"/>
              <a:t>, </a:t>
            </a:r>
            <a:r>
              <a:rPr lang="en" sz="1200" i="1"/>
              <a:t>33</a:t>
            </a:r>
            <a:r>
              <a:rPr lang="en" sz="1200"/>
              <a:t>(3), 556–568. </a:t>
            </a:r>
            <a:r>
              <a:rPr lang="en" sz="1200">
                <a:uFill>
                  <a:noFill/>
                </a:uFill>
                <a:hlinkClick r:id="rId3"/>
              </a:rPr>
              <a:t>https://doi-org.ezproxy.waterfield.murraystate.edu/10.1111/scs.12673</a:t>
            </a:r>
            <a:endParaRPr sz="1200">
              <a:highlight>
                <a:srgbClr val="F5F5F5"/>
              </a:highlight>
            </a:endParaRPr>
          </a:p>
          <a:p>
            <a:pPr marL="457200" lvl="0" indent="-457200" algn="l" rtl="0">
              <a:lnSpc>
                <a:spcPct val="200000"/>
              </a:lnSpc>
              <a:spcBef>
                <a:spcPts val="0"/>
              </a:spcBef>
              <a:spcAft>
                <a:spcPts val="0"/>
              </a:spcAft>
              <a:buClr>
                <a:schemeClr val="dk1"/>
              </a:buClr>
              <a:buSzPct val="91666"/>
              <a:buFont typeface="Arial"/>
              <a:buNone/>
            </a:pPr>
            <a:r>
              <a:rPr lang="en" sz="1200"/>
              <a:t>Brown-Deveaux et al. (2022). Transformational leadership meets innovative strategy: How nurse leaders and clinical nurses redesigned bedside handover to improve nursing practice. </a:t>
            </a:r>
            <a:r>
              <a:rPr lang="en" sz="1200" i="1"/>
              <a:t>Nurse Leader, 20</a:t>
            </a:r>
            <a:r>
              <a:rPr lang="en" sz="1200"/>
              <a:t>(3)</a:t>
            </a:r>
            <a:r>
              <a:rPr lang="en" sz="1200" i="1"/>
              <a:t>, </a:t>
            </a:r>
            <a:r>
              <a:rPr lang="en" sz="1200"/>
              <a:t>290-296. https://doi.org/10.1016/j.mnl.2021.10.010</a:t>
            </a:r>
            <a:endParaRPr sz="1200"/>
          </a:p>
          <a:p>
            <a:pPr marL="457200" lvl="0" indent="-457200" algn="l" rtl="0">
              <a:lnSpc>
                <a:spcPct val="200000"/>
              </a:lnSpc>
              <a:spcBef>
                <a:spcPts val="0"/>
              </a:spcBef>
              <a:spcAft>
                <a:spcPts val="0"/>
              </a:spcAft>
              <a:buClr>
                <a:schemeClr val="dk1"/>
              </a:buClr>
              <a:buSzPct val="91666"/>
              <a:buFont typeface="Arial"/>
              <a:buNone/>
            </a:pPr>
            <a:r>
              <a:rPr lang="en" sz="1200"/>
              <a:t>Campbell, D., &amp; Dontje, K. (2019). Implementing bedside handoff in the emergency department: A practice improvement project. </a:t>
            </a:r>
            <a:r>
              <a:rPr lang="en" sz="1200" i="1"/>
              <a:t>Journal of Emergency Nursing, 45</a:t>
            </a:r>
            <a:r>
              <a:rPr lang="en" sz="1200"/>
              <a:t>(2), 149-154. https://doi.org/10.1016/j.jen.2018.09.007</a:t>
            </a:r>
            <a:endParaRPr sz="1200"/>
          </a:p>
          <a:p>
            <a:pPr marL="457200" lvl="0" indent="-457200" algn="l" rtl="0">
              <a:lnSpc>
                <a:spcPct val="200000"/>
              </a:lnSpc>
              <a:spcBef>
                <a:spcPts val="0"/>
              </a:spcBef>
              <a:spcAft>
                <a:spcPts val="0"/>
              </a:spcAft>
              <a:buClr>
                <a:schemeClr val="dk1"/>
              </a:buClr>
              <a:buSzPct val="95652"/>
              <a:buFont typeface="Arial"/>
              <a:buNone/>
            </a:pPr>
            <a:r>
              <a:rPr lang="en" sz="1150" i="1"/>
              <a:t>Imogene King - nursing theorist</a:t>
            </a:r>
            <a:r>
              <a:rPr lang="en" sz="1150"/>
              <a:t>. (2020, July 17). Nursing Theory. Retrieved March 5, 2023, from https://nursing-theory.org/nursing-theorists/Imogene-King.php </a:t>
            </a:r>
            <a:endParaRPr sz="1200"/>
          </a:p>
          <a:p>
            <a:pPr marL="457200" lvl="0" indent="-457200" algn="l" rtl="0">
              <a:lnSpc>
                <a:spcPct val="200000"/>
              </a:lnSpc>
              <a:spcBef>
                <a:spcPts val="0"/>
              </a:spcBef>
              <a:spcAft>
                <a:spcPts val="0"/>
              </a:spcAft>
              <a:buClr>
                <a:schemeClr val="dk1"/>
              </a:buClr>
              <a:buSzPct val="91666"/>
              <a:buFont typeface="Arial"/>
              <a:buNone/>
            </a:pPr>
            <a:r>
              <a:rPr lang="en" sz="1200"/>
              <a:t>McAllen et al. (2018). Moving shift report to the bedside: An evidence-based quality improvement project. </a:t>
            </a:r>
            <a:r>
              <a:rPr lang="en" sz="1200" i="1"/>
              <a:t>Online Journal of Issues in Nursing, 23</a:t>
            </a:r>
            <a:r>
              <a:rPr lang="en" sz="1200"/>
              <a:t>(2), 556-569.  https://doi-org.ezproxy.waterfield.murraystate.edu/10.3912/OJIN.Vol23No02PPT22</a:t>
            </a:r>
            <a:endParaRPr sz="1200"/>
          </a:p>
          <a:p>
            <a:pPr marL="457200" lvl="0" indent="-457200" algn="l" rtl="0">
              <a:lnSpc>
                <a:spcPct val="200000"/>
              </a:lnSpc>
              <a:spcBef>
                <a:spcPts val="0"/>
              </a:spcBef>
              <a:spcAft>
                <a:spcPts val="0"/>
              </a:spcAft>
              <a:buClr>
                <a:schemeClr val="dk1"/>
              </a:buClr>
              <a:buSzPct val="91666"/>
              <a:buFont typeface="Arial"/>
              <a:buNone/>
            </a:pP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Problem/Background</a:t>
            </a:r>
            <a:endParaRPr/>
          </a:p>
        </p:txBody>
      </p:sp>
      <p:sp>
        <p:nvSpPr>
          <p:cNvPr id="66" name="Google Shape;66;p14"/>
          <p:cNvSpPr txBox="1">
            <a:spLocks noGrp="1"/>
          </p:cNvSpPr>
          <p:nvPr>
            <p:ph type="body" idx="1"/>
          </p:nvPr>
        </p:nvSpPr>
        <p:spPr>
          <a:xfrm>
            <a:off x="311700" y="1171600"/>
            <a:ext cx="4634400" cy="3885900"/>
          </a:xfrm>
          <a:prstGeom prst="rect">
            <a:avLst/>
          </a:prstGeom>
        </p:spPr>
        <p:txBody>
          <a:bodyPr spcFirstLastPara="1" wrap="square" lIns="91425" tIns="91425" rIns="91425" bIns="91425" anchor="t" anchorCtr="0">
            <a:normAutofit lnSpcReduction="20000"/>
          </a:bodyPr>
          <a:lstStyle/>
          <a:p>
            <a:pPr marL="457200" lvl="0" indent="-349250" algn="l" rtl="0">
              <a:spcBef>
                <a:spcPts val="0"/>
              </a:spcBef>
              <a:spcAft>
                <a:spcPts val="0"/>
              </a:spcAft>
              <a:buSzPts val="1900"/>
              <a:buChar char="●"/>
            </a:pPr>
            <a:r>
              <a:rPr lang="en" sz="1900"/>
              <a:t>Important to identify a method of report that will: </a:t>
            </a:r>
            <a:endParaRPr sz="1900"/>
          </a:p>
          <a:p>
            <a:pPr marL="914400" lvl="1" indent="-330200" algn="l" rtl="0">
              <a:spcBef>
                <a:spcPts val="0"/>
              </a:spcBef>
              <a:spcAft>
                <a:spcPts val="0"/>
              </a:spcAft>
              <a:buSzPts val="1600"/>
              <a:buChar char="○"/>
            </a:pPr>
            <a:r>
              <a:rPr lang="en" sz="1600"/>
              <a:t>Reduce the amount of misinformation given during report  </a:t>
            </a:r>
            <a:endParaRPr sz="1600"/>
          </a:p>
          <a:p>
            <a:pPr marL="914400" lvl="1" indent="-330200" algn="l" rtl="0">
              <a:spcBef>
                <a:spcPts val="0"/>
              </a:spcBef>
              <a:spcAft>
                <a:spcPts val="0"/>
              </a:spcAft>
              <a:buSzPts val="1600"/>
              <a:buChar char="○"/>
            </a:pPr>
            <a:r>
              <a:rPr lang="en" sz="1600"/>
              <a:t>Ensure all pertinent information is given to the oncoming nurse</a:t>
            </a:r>
            <a:endParaRPr sz="1600"/>
          </a:p>
          <a:p>
            <a:pPr marL="914400" lvl="1" indent="-330200" algn="l" rtl="0">
              <a:spcBef>
                <a:spcPts val="0"/>
              </a:spcBef>
              <a:spcAft>
                <a:spcPts val="0"/>
              </a:spcAft>
              <a:buSzPts val="1600"/>
              <a:buChar char="○"/>
            </a:pPr>
            <a:r>
              <a:rPr lang="en" sz="1600"/>
              <a:t>Increase patient and family involvement to validate the role in their own care</a:t>
            </a:r>
            <a:endParaRPr sz="1600"/>
          </a:p>
          <a:p>
            <a:pPr marL="914400" lvl="1" indent="-330200" algn="l" rtl="0">
              <a:spcBef>
                <a:spcPts val="0"/>
              </a:spcBef>
              <a:spcAft>
                <a:spcPts val="0"/>
              </a:spcAft>
              <a:buSzPts val="1600"/>
              <a:buChar char="○"/>
            </a:pPr>
            <a:r>
              <a:rPr lang="en" sz="1600"/>
              <a:t>Allow for timely shift change while still providing adequate information  </a:t>
            </a:r>
            <a:endParaRPr sz="1600"/>
          </a:p>
          <a:p>
            <a:pPr marL="914400" lvl="1" indent="-330200" algn="l" rtl="0">
              <a:spcBef>
                <a:spcPts val="0"/>
              </a:spcBef>
              <a:spcAft>
                <a:spcPts val="0"/>
              </a:spcAft>
              <a:buSzPts val="1600"/>
              <a:buChar char="○"/>
            </a:pPr>
            <a:r>
              <a:rPr lang="en" sz="1600"/>
              <a:t>Be standardized to ensure consistency in handoffs </a:t>
            </a:r>
            <a:endParaRPr sz="1600"/>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67" name="Google Shape;67;p14"/>
          <p:cNvPicPr preferRelativeResize="0"/>
          <p:nvPr/>
        </p:nvPicPr>
        <p:blipFill>
          <a:blip r:embed="rId3">
            <a:alphaModFix/>
          </a:blip>
          <a:stretch>
            <a:fillRect/>
          </a:stretch>
        </p:blipFill>
        <p:spPr>
          <a:xfrm>
            <a:off x="7104825" y="1850063"/>
            <a:ext cx="1964725" cy="1305775"/>
          </a:xfrm>
          <a:prstGeom prst="rect">
            <a:avLst/>
          </a:prstGeom>
          <a:noFill/>
          <a:ln>
            <a:noFill/>
          </a:ln>
        </p:spPr>
      </p:pic>
      <p:pic>
        <p:nvPicPr>
          <p:cNvPr id="68" name="Google Shape;68;p14"/>
          <p:cNvPicPr preferRelativeResize="0"/>
          <p:nvPr/>
        </p:nvPicPr>
        <p:blipFill>
          <a:blip r:embed="rId4">
            <a:alphaModFix/>
          </a:blip>
          <a:stretch>
            <a:fillRect/>
          </a:stretch>
        </p:blipFill>
        <p:spPr>
          <a:xfrm>
            <a:off x="5888259" y="3284725"/>
            <a:ext cx="2790716" cy="1550400"/>
          </a:xfrm>
          <a:prstGeom prst="rect">
            <a:avLst/>
          </a:prstGeom>
          <a:noFill/>
          <a:ln>
            <a:noFill/>
          </a:ln>
        </p:spPr>
      </p:pic>
      <p:pic>
        <p:nvPicPr>
          <p:cNvPr id="69" name="Google Shape;69;p14"/>
          <p:cNvPicPr preferRelativeResize="0"/>
          <p:nvPr/>
        </p:nvPicPr>
        <p:blipFill>
          <a:blip r:embed="rId5">
            <a:alphaModFix/>
          </a:blip>
          <a:stretch>
            <a:fillRect/>
          </a:stretch>
        </p:blipFill>
        <p:spPr>
          <a:xfrm>
            <a:off x="5108400" y="1850071"/>
            <a:ext cx="1912475" cy="1255050"/>
          </a:xfrm>
          <a:prstGeom prst="rect">
            <a:avLst/>
          </a:prstGeom>
          <a:noFill/>
          <a:ln>
            <a:noFill/>
          </a:ln>
        </p:spPr>
      </p:pic>
      <p:pic>
        <p:nvPicPr>
          <p:cNvPr id="70" name="Google Shape;70;p14"/>
          <p:cNvPicPr preferRelativeResize="0"/>
          <p:nvPr/>
        </p:nvPicPr>
        <p:blipFill>
          <a:blip r:embed="rId6">
            <a:alphaModFix/>
          </a:blip>
          <a:stretch>
            <a:fillRect/>
          </a:stretch>
        </p:blipFill>
        <p:spPr>
          <a:xfrm>
            <a:off x="5595600" y="209925"/>
            <a:ext cx="3117825" cy="14747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Introduction </a:t>
            </a:r>
            <a:endParaRPr/>
          </a:p>
        </p:txBody>
      </p:sp>
      <p:sp>
        <p:nvSpPr>
          <p:cNvPr id="76" name="Google Shape;76;p15"/>
          <p:cNvSpPr txBox="1">
            <a:spLocks noGrp="1"/>
          </p:cNvSpPr>
          <p:nvPr>
            <p:ph type="body" idx="1"/>
          </p:nvPr>
        </p:nvSpPr>
        <p:spPr>
          <a:xfrm>
            <a:off x="311700" y="1171600"/>
            <a:ext cx="6248700" cy="37056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We have seen many different ways of giving report not only from different hospitals but also within the same hospital</a:t>
            </a:r>
            <a:endParaRPr/>
          </a:p>
          <a:p>
            <a:pPr marL="457200" lvl="0" indent="-342900" algn="l" rtl="0">
              <a:spcBef>
                <a:spcPts val="0"/>
              </a:spcBef>
              <a:spcAft>
                <a:spcPts val="0"/>
              </a:spcAft>
              <a:buSzPts val="1800"/>
              <a:buChar char="●"/>
            </a:pPr>
            <a:r>
              <a:rPr lang="en"/>
              <a:t>One method that we saw used frequently in various hospitals was bedside handoff</a:t>
            </a:r>
            <a:endParaRPr/>
          </a:p>
          <a:p>
            <a:pPr marL="457200" lvl="0" indent="-342900" algn="l" rtl="0">
              <a:spcBef>
                <a:spcPts val="0"/>
              </a:spcBef>
              <a:spcAft>
                <a:spcPts val="0"/>
              </a:spcAft>
              <a:buSzPts val="1800"/>
              <a:buChar char="●"/>
            </a:pPr>
            <a:r>
              <a:rPr lang="en"/>
              <a:t>Purpose: Find evidenced based research as to why bedside handoff is a widely used method of shift report, including benefits and best practices </a:t>
            </a:r>
            <a:endParaRPr/>
          </a:p>
          <a:p>
            <a:pPr marL="457200" lvl="0" indent="-342900" algn="l" rtl="0">
              <a:spcBef>
                <a:spcPts val="0"/>
              </a:spcBef>
              <a:spcAft>
                <a:spcPts val="0"/>
              </a:spcAft>
              <a:buSzPts val="1800"/>
              <a:buChar char="●"/>
            </a:pPr>
            <a:r>
              <a:rPr lang="en"/>
              <a:t>It was important for us to find evidenced based research on why this method should be used because it is implemented in many of the hospitals we have worked in </a:t>
            </a:r>
            <a:endParaRPr/>
          </a:p>
        </p:txBody>
      </p:sp>
      <p:pic>
        <p:nvPicPr>
          <p:cNvPr id="77" name="Google Shape;77;p15"/>
          <p:cNvPicPr preferRelativeResize="0"/>
          <p:nvPr/>
        </p:nvPicPr>
        <p:blipFill>
          <a:blip r:embed="rId3">
            <a:alphaModFix/>
          </a:blip>
          <a:stretch>
            <a:fillRect/>
          </a:stretch>
        </p:blipFill>
        <p:spPr>
          <a:xfrm>
            <a:off x="6664375" y="1541500"/>
            <a:ext cx="2278800" cy="245532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Theoretical Framework</a:t>
            </a:r>
            <a:endParaRPr/>
          </a:p>
        </p:txBody>
      </p:sp>
      <p:sp>
        <p:nvSpPr>
          <p:cNvPr id="83" name="Google Shape;83;p16"/>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Imogene King’s Theory of Goal Attainment: the concept of the theory is that the nurse and patient communicate information, set goals together, and then take actions to achieve those goals</a:t>
            </a:r>
            <a:endParaRPr/>
          </a:p>
          <a:p>
            <a:pPr marL="914400" lvl="1" indent="-317500" algn="l" rtl="0">
              <a:spcBef>
                <a:spcPts val="0"/>
              </a:spcBef>
              <a:spcAft>
                <a:spcPts val="0"/>
              </a:spcAft>
              <a:buSzPts val="1400"/>
              <a:buChar char="○"/>
            </a:pPr>
            <a:r>
              <a:rPr lang="en"/>
              <a:t>It describes an interpersonal relationship that allows a person to grow and develop in order to attain certain life goals</a:t>
            </a:r>
            <a:endParaRPr/>
          </a:p>
          <a:p>
            <a:pPr marL="457200" lvl="0" indent="-342900" algn="l" rtl="0">
              <a:spcBef>
                <a:spcPts val="0"/>
              </a:spcBef>
              <a:spcAft>
                <a:spcPts val="0"/>
              </a:spcAft>
              <a:buSzPts val="1800"/>
              <a:buChar char="●"/>
            </a:pPr>
            <a:r>
              <a:rPr lang="en"/>
              <a:t>Bedside handoff integrates this theory because it improves patients quality of care by involving the patient in the their care and develop a therapeutic nurse-patient relationship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Evidence-Based Practice - Patient experiences of bedside handover: findings from a meta-synthesis</a:t>
            </a:r>
            <a:endParaRPr/>
          </a:p>
        </p:txBody>
      </p:sp>
      <p:sp>
        <p:nvSpPr>
          <p:cNvPr id="89" name="Google Shape;89;p17"/>
          <p:cNvSpPr txBox="1">
            <a:spLocks noGrp="1"/>
          </p:cNvSpPr>
          <p:nvPr>
            <p:ph type="body" idx="1"/>
          </p:nvPr>
        </p:nvSpPr>
        <p:spPr>
          <a:xfrm>
            <a:off x="311700" y="1511275"/>
            <a:ext cx="4170600" cy="30576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
              <a:t>Aim: acquire deeper understanding of the experiences of patients regarding bedside shift reports </a:t>
            </a:r>
            <a:endParaRPr/>
          </a:p>
          <a:p>
            <a:pPr marL="457200" lvl="0" indent="-342900" algn="l" rtl="0">
              <a:spcBef>
                <a:spcPts val="0"/>
              </a:spcBef>
              <a:spcAft>
                <a:spcPts val="0"/>
              </a:spcAft>
              <a:buSzPts val="1800"/>
              <a:buChar char="●"/>
            </a:pPr>
            <a:r>
              <a:rPr lang="en"/>
              <a:t>Results: </a:t>
            </a:r>
            <a:endParaRPr/>
          </a:p>
          <a:p>
            <a:pPr marL="914400" lvl="1" indent="-323850" algn="l" rtl="0">
              <a:spcBef>
                <a:spcPts val="0"/>
              </a:spcBef>
              <a:spcAft>
                <a:spcPts val="0"/>
              </a:spcAft>
              <a:buSzPts val="1500"/>
              <a:buChar char="○"/>
            </a:pPr>
            <a:r>
              <a:rPr lang="en" sz="1500"/>
              <a:t>3 major themes reflect patient experience regarding bedside shift report: </a:t>
            </a:r>
            <a:endParaRPr sz="1500"/>
          </a:p>
          <a:p>
            <a:pPr marL="1371600" lvl="0" indent="-323335" algn="l" rtl="0">
              <a:spcBef>
                <a:spcPts val="0"/>
              </a:spcBef>
              <a:spcAft>
                <a:spcPts val="0"/>
              </a:spcAft>
              <a:buSzPts val="1492"/>
              <a:buAutoNum type="arabicPeriod"/>
            </a:pPr>
            <a:r>
              <a:rPr lang="en" sz="1491"/>
              <a:t>Being involved </a:t>
            </a:r>
            <a:endParaRPr sz="1491"/>
          </a:p>
          <a:p>
            <a:pPr marL="1371600" lvl="0" indent="-323335" algn="l" rtl="0">
              <a:spcBef>
                <a:spcPts val="0"/>
              </a:spcBef>
              <a:spcAft>
                <a:spcPts val="0"/>
              </a:spcAft>
              <a:buSzPts val="1492"/>
              <a:buAutoNum type="arabicPeriod"/>
            </a:pPr>
            <a:r>
              <a:rPr lang="en" sz="1491"/>
              <a:t>Being the center of nursing care processes </a:t>
            </a:r>
            <a:endParaRPr sz="1491"/>
          </a:p>
          <a:p>
            <a:pPr marL="1371600" lvl="0" indent="-323335" algn="l" rtl="0">
              <a:spcBef>
                <a:spcPts val="0"/>
              </a:spcBef>
              <a:spcAft>
                <a:spcPts val="0"/>
              </a:spcAft>
              <a:buSzPts val="1492"/>
              <a:buAutoNum type="arabicPeriod"/>
            </a:pPr>
            <a:r>
              <a:rPr lang="en" sz="1491"/>
              <a:t>Experiencing critical issues </a:t>
            </a:r>
            <a:endParaRPr sz="1491"/>
          </a:p>
        </p:txBody>
      </p:sp>
      <p:sp>
        <p:nvSpPr>
          <p:cNvPr id="90" name="Google Shape;90;p17"/>
          <p:cNvSpPr txBox="1"/>
          <p:nvPr/>
        </p:nvSpPr>
        <p:spPr>
          <a:xfrm>
            <a:off x="4572000" y="1511275"/>
            <a:ext cx="3829800" cy="3417000"/>
          </a:xfrm>
          <a:prstGeom prst="rect">
            <a:avLst/>
          </a:prstGeom>
          <a:noFill/>
          <a:ln>
            <a:noFill/>
          </a:ln>
        </p:spPr>
        <p:txBody>
          <a:bodyPr spcFirstLastPara="1" wrap="square" lIns="91425" tIns="91425" rIns="91425" bIns="91425" anchor="t" anchorCtr="0">
            <a:spAutoFit/>
          </a:bodyPr>
          <a:lstStyle/>
          <a:p>
            <a:pPr marL="457200" lvl="0" indent="-323850" algn="l" rtl="0">
              <a:spcBef>
                <a:spcPts val="0"/>
              </a:spcBef>
              <a:spcAft>
                <a:spcPts val="0"/>
              </a:spcAft>
              <a:buSzPts val="1500"/>
              <a:buFont typeface="Old Standard TT"/>
              <a:buAutoNum type="arabicPeriod"/>
            </a:pPr>
            <a:r>
              <a:rPr lang="en" sz="1500">
                <a:latin typeface="Old Standard TT"/>
                <a:ea typeface="Old Standard TT"/>
                <a:cs typeface="Old Standard TT"/>
                <a:sym typeface="Old Standard TT"/>
              </a:rPr>
              <a:t>Being involved: </a:t>
            </a:r>
            <a:endParaRPr sz="1500">
              <a:latin typeface="Old Standard TT"/>
              <a:ea typeface="Old Standard TT"/>
              <a:cs typeface="Old Standard TT"/>
              <a:sym typeface="Old Standard TT"/>
            </a:endParaRPr>
          </a:p>
          <a:p>
            <a:pPr marL="914400" lvl="1" indent="-323850" algn="l" rtl="0">
              <a:spcBef>
                <a:spcPts val="0"/>
              </a:spcBef>
              <a:spcAft>
                <a:spcPts val="0"/>
              </a:spcAft>
              <a:buSzPts val="1500"/>
              <a:buFont typeface="Old Standard TT"/>
              <a:buAutoNum type="alphaLcPeriod"/>
            </a:pPr>
            <a:r>
              <a:rPr lang="en" sz="1500">
                <a:latin typeface="Old Standard TT"/>
                <a:ea typeface="Old Standard TT"/>
                <a:cs typeface="Old Standard TT"/>
                <a:sym typeface="Old Standard TT"/>
              </a:rPr>
              <a:t>“BSR...means to be informed, to have the opportunity, to increase their confidence in terms of their clinical conditions, and to develop a sense of control in respect to the care received.” </a:t>
            </a:r>
            <a:endParaRPr sz="1500">
              <a:latin typeface="Old Standard TT"/>
              <a:ea typeface="Old Standard TT"/>
              <a:cs typeface="Old Standard TT"/>
              <a:sym typeface="Old Standard TT"/>
            </a:endParaRPr>
          </a:p>
          <a:p>
            <a:pPr marL="914400" lvl="1" indent="-323850" algn="l" rtl="0">
              <a:spcBef>
                <a:spcPts val="0"/>
              </a:spcBef>
              <a:spcAft>
                <a:spcPts val="0"/>
              </a:spcAft>
              <a:buSzPts val="1500"/>
              <a:buFont typeface="Old Standard TT"/>
              <a:buAutoNum type="alphaLcPeriod"/>
            </a:pPr>
            <a:r>
              <a:rPr lang="en" sz="1500">
                <a:latin typeface="Old Standard TT"/>
                <a:ea typeface="Old Standard TT"/>
                <a:cs typeface="Old Standard TT"/>
                <a:sym typeface="Old Standard TT"/>
              </a:rPr>
              <a:t>Involvement allowed</a:t>
            </a:r>
            <a:endParaRPr sz="1500">
              <a:latin typeface="Old Standard TT"/>
              <a:ea typeface="Old Standard TT"/>
              <a:cs typeface="Old Standard TT"/>
              <a:sym typeface="Old Standard TT"/>
            </a:endParaRPr>
          </a:p>
          <a:p>
            <a:pPr marL="1371600" lvl="2" indent="-323850" algn="l" rtl="0">
              <a:spcBef>
                <a:spcPts val="0"/>
              </a:spcBef>
              <a:spcAft>
                <a:spcPts val="0"/>
              </a:spcAft>
              <a:buSzPts val="1500"/>
              <a:buFont typeface="Old Standard TT"/>
              <a:buAutoNum type="romanLcPeriod"/>
            </a:pPr>
            <a:r>
              <a:rPr lang="en" sz="1500">
                <a:latin typeface="Old Standard TT"/>
                <a:ea typeface="Old Standard TT"/>
                <a:cs typeface="Old Standard TT"/>
                <a:sym typeface="Old Standard TT"/>
              </a:rPr>
              <a:t>Opportunities to ask questions </a:t>
            </a:r>
            <a:endParaRPr sz="1500">
              <a:latin typeface="Old Standard TT"/>
              <a:ea typeface="Old Standard TT"/>
              <a:cs typeface="Old Standard TT"/>
              <a:sym typeface="Old Standard TT"/>
            </a:endParaRPr>
          </a:p>
          <a:p>
            <a:pPr marL="1371600" lvl="2" indent="-323850" algn="l" rtl="0">
              <a:spcBef>
                <a:spcPts val="0"/>
              </a:spcBef>
              <a:spcAft>
                <a:spcPts val="0"/>
              </a:spcAft>
              <a:buSzPts val="1500"/>
              <a:buFont typeface="Old Standard TT"/>
              <a:buAutoNum type="romanLcPeriod"/>
            </a:pPr>
            <a:r>
              <a:rPr lang="en" sz="1500">
                <a:latin typeface="Old Standard TT"/>
                <a:ea typeface="Old Standard TT"/>
                <a:cs typeface="Old Standard TT"/>
                <a:sym typeface="Old Standard TT"/>
              </a:rPr>
              <a:t>Provide information about their care</a:t>
            </a:r>
            <a:endParaRPr sz="1500">
              <a:latin typeface="Old Standard TT"/>
              <a:ea typeface="Old Standard TT"/>
              <a:cs typeface="Old Standard TT"/>
              <a:sym typeface="Old Standard TT"/>
            </a:endParaRPr>
          </a:p>
          <a:p>
            <a:pPr marL="1371600" lvl="2" indent="-323850" algn="l" rtl="0">
              <a:spcBef>
                <a:spcPts val="0"/>
              </a:spcBef>
              <a:spcAft>
                <a:spcPts val="0"/>
              </a:spcAft>
              <a:buSzPts val="1500"/>
              <a:buFont typeface="Old Standard TT"/>
              <a:buAutoNum type="romanLcPeriod"/>
            </a:pPr>
            <a:r>
              <a:rPr lang="en" sz="1500">
                <a:latin typeface="Old Standard TT"/>
                <a:ea typeface="Old Standard TT"/>
                <a:cs typeface="Old Standard TT"/>
                <a:sym typeface="Old Standard TT"/>
              </a:rPr>
              <a:t>Verify information given during report</a:t>
            </a:r>
            <a:endParaRPr sz="1500">
              <a:latin typeface="Old Standard TT"/>
              <a:ea typeface="Old Standard TT"/>
              <a:cs typeface="Old Standard TT"/>
              <a:sym typeface="Old Standard T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Evidence-Based Practice</a:t>
            </a:r>
            <a:endParaRPr/>
          </a:p>
        </p:txBody>
      </p:sp>
      <p:sp>
        <p:nvSpPr>
          <p:cNvPr id="96" name="Google Shape;96;p18"/>
          <p:cNvSpPr txBox="1">
            <a:spLocks noGrp="1"/>
          </p:cNvSpPr>
          <p:nvPr>
            <p:ph type="body" idx="1"/>
          </p:nvPr>
        </p:nvSpPr>
        <p:spPr>
          <a:xfrm>
            <a:off x="311700" y="1171675"/>
            <a:ext cx="3999900" cy="3800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2. Being in the center of nursing care process: </a:t>
            </a:r>
            <a:endParaRPr/>
          </a:p>
          <a:p>
            <a:pPr marL="0" lvl="0" indent="0" algn="l" rtl="0">
              <a:spcBef>
                <a:spcPts val="1200"/>
              </a:spcBef>
              <a:spcAft>
                <a:spcPts val="0"/>
              </a:spcAft>
              <a:buNone/>
            </a:pPr>
            <a:r>
              <a:rPr lang="en"/>
              <a:t>Patients: </a:t>
            </a:r>
            <a:endParaRPr/>
          </a:p>
          <a:p>
            <a:pPr marL="457200" lvl="0" indent="-317500" algn="l" rtl="0">
              <a:spcBef>
                <a:spcPts val="1200"/>
              </a:spcBef>
              <a:spcAft>
                <a:spcPts val="0"/>
              </a:spcAft>
              <a:buSzPts val="1400"/>
              <a:buChar char="●"/>
            </a:pPr>
            <a:r>
              <a:rPr lang="en"/>
              <a:t>Developed a sense of security </a:t>
            </a:r>
            <a:endParaRPr/>
          </a:p>
          <a:p>
            <a:pPr marL="457200" lvl="0" indent="-317500" algn="l" rtl="0">
              <a:spcBef>
                <a:spcPts val="0"/>
              </a:spcBef>
              <a:spcAft>
                <a:spcPts val="0"/>
              </a:spcAft>
              <a:buSzPts val="1400"/>
              <a:buChar char="●"/>
            </a:pPr>
            <a:r>
              <a:rPr lang="en"/>
              <a:t>Felt reassured that nurses know their clinical conditions and treatments</a:t>
            </a:r>
            <a:endParaRPr/>
          </a:p>
          <a:p>
            <a:pPr marL="457200" lvl="0" indent="-317500" algn="l" rtl="0">
              <a:spcBef>
                <a:spcPts val="0"/>
              </a:spcBef>
              <a:spcAft>
                <a:spcPts val="0"/>
              </a:spcAft>
              <a:buSzPts val="1400"/>
              <a:buChar char="●"/>
            </a:pPr>
            <a:r>
              <a:rPr lang="en"/>
              <a:t>Created deeper connections created between with the nurse which allowed for more patient specific care </a:t>
            </a:r>
            <a:endParaRPr/>
          </a:p>
          <a:p>
            <a:pPr marL="457200" lvl="0" indent="-317500" algn="l" rtl="0">
              <a:spcBef>
                <a:spcPts val="0"/>
              </a:spcBef>
              <a:spcAft>
                <a:spcPts val="0"/>
              </a:spcAft>
              <a:buSzPts val="1400"/>
              <a:buChar char="●"/>
            </a:pPr>
            <a:r>
              <a:rPr lang="en"/>
              <a:t>Were able to identify the nurses role in their care</a:t>
            </a:r>
            <a:endParaRPr/>
          </a:p>
          <a:p>
            <a:pPr marL="0" lvl="0" indent="0" algn="l" rtl="0">
              <a:spcBef>
                <a:spcPts val="1200"/>
              </a:spcBef>
              <a:spcAft>
                <a:spcPts val="1200"/>
              </a:spcAft>
              <a:buNone/>
            </a:pPr>
            <a:endParaRPr/>
          </a:p>
        </p:txBody>
      </p:sp>
      <p:sp>
        <p:nvSpPr>
          <p:cNvPr id="97" name="Google Shape;97;p18"/>
          <p:cNvSpPr txBox="1">
            <a:spLocks noGrp="1"/>
          </p:cNvSpPr>
          <p:nvPr>
            <p:ph type="body" idx="2"/>
          </p:nvPr>
        </p:nvSpPr>
        <p:spPr>
          <a:xfrm>
            <a:off x="4712200" y="1171675"/>
            <a:ext cx="3999900" cy="3397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3. Experiencing critical issues: </a:t>
            </a:r>
            <a:endParaRPr/>
          </a:p>
          <a:p>
            <a:pPr marL="457200" lvl="0" indent="-317500" algn="l" rtl="0">
              <a:spcBef>
                <a:spcPts val="1200"/>
              </a:spcBef>
              <a:spcAft>
                <a:spcPts val="0"/>
              </a:spcAft>
              <a:buSzPts val="1400"/>
              <a:buChar char="●"/>
            </a:pPr>
            <a:r>
              <a:rPr lang="en"/>
              <a:t>Recommendations: </a:t>
            </a:r>
            <a:endParaRPr/>
          </a:p>
          <a:p>
            <a:pPr marL="914400" lvl="1" indent="-304800" algn="l" rtl="0">
              <a:spcBef>
                <a:spcPts val="0"/>
              </a:spcBef>
              <a:spcAft>
                <a:spcPts val="0"/>
              </a:spcAft>
              <a:buSzPts val="1200"/>
              <a:buChar char="○"/>
            </a:pPr>
            <a:r>
              <a:rPr lang="en"/>
              <a:t>Limit use of professional jargon</a:t>
            </a:r>
            <a:endParaRPr/>
          </a:p>
          <a:p>
            <a:pPr marL="914400" lvl="1" indent="-304800" algn="l" rtl="0">
              <a:spcBef>
                <a:spcPts val="0"/>
              </a:spcBef>
              <a:spcAft>
                <a:spcPts val="0"/>
              </a:spcAft>
              <a:buSzPts val="1200"/>
              <a:buChar char="○"/>
            </a:pPr>
            <a:r>
              <a:rPr lang="en"/>
              <a:t>Ask patient preference on visitors hearing report </a:t>
            </a:r>
            <a:endParaRPr/>
          </a:p>
          <a:p>
            <a:pPr marL="914400" lvl="1" indent="-304800" algn="l" rtl="0">
              <a:spcBef>
                <a:spcPts val="0"/>
              </a:spcBef>
              <a:spcAft>
                <a:spcPts val="0"/>
              </a:spcAft>
              <a:buSzPts val="1200"/>
              <a:buChar char="○"/>
            </a:pPr>
            <a:r>
              <a:rPr lang="en"/>
              <a:t>If non-private room, report sensitive information outside of the patient room before visiting the patient </a:t>
            </a:r>
            <a:endParaRPr/>
          </a:p>
          <a:p>
            <a:pPr marL="0" lvl="0" indent="0" algn="l" rtl="0">
              <a:spcBef>
                <a:spcPts val="1200"/>
              </a:spcBef>
              <a:spcAft>
                <a:spcPts val="1200"/>
              </a:spcAft>
              <a:buNone/>
            </a:pPr>
            <a:endParaRPr/>
          </a:p>
        </p:txBody>
      </p:sp>
      <p:pic>
        <p:nvPicPr>
          <p:cNvPr id="98" name="Google Shape;98;p18"/>
          <p:cNvPicPr preferRelativeResize="0"/>
          <p:nvPr/>
        </p:nvPicPr>
        <p:blipFill>
          <a:blip r:embed="rId3">
            <a:alphaModFix/>
          </a:blip>
          <a:stretch>
            <a:fillRect/>
          </a:stretch>
        </p:blipFill>
        <p:spPr>
          <a:xfrm>
            <a:off x="4183275" y="3175650"/>
            <a:ext cx="2030124" cy="17604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311700" y="273300"/>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Evidence-Based Practice - Moving shift report to the bedside: An evidence-based quality improvement project</a:t>
            </a:r>
            <a:endParaRPr/>
          </a:p>
        </p:txBody>
      </p:sp>
      <p:sp>
        <p:nvSpPr>
          <p:cNvPr id="104" name="Google Shape;104;p19"/>
          <p:cNvSpPr txBox="1">
            <a:spLocks noGrp="1"/>
          </p:cNvSpPr>
          <p:nvPr>
            <p:ph type="body" idx="1"/>
          </p:nvPr>
        </p:nvSpPr>
        <p:spPr>
          <a:xfrm>
            <a:off x="311700" y="1365300"/>
            <a:ext cx="6059700" cy="36753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
              <a:t>Does the implementation of BSR as compared to standard shift report at the nurses’ station increase patient safety and patient and nurse satisfaction? </a:t>
            </a:r>
            <a:endParaRPr/>
          </a:p>
          <a:p>
            <a:pPr marL="0" lvl="0" indent="0" algn="l" rtl="0">
              <a:spcBef>
                <a:spcPts val="1200"/>
              </a:spcBef>
              <a:spcAft>
                <a:spcPts val="0"/>
              </a:spcAft>
              <a:buNone/>
            </a:pPr>
            <a:r>
              <a:rPr lang="en"/>
              <a:t>Findings: </a:t>
            </a:r>
            <a:endParaRPr/>
          </a:p>
          <a:p>
            <a:pPr marL="457200" lvl="0" indent="-334327" algn="l" rtl="0">
              <a:spcBef>
                <a:spcPts val="1200"/>
              </a:spcBef>
              <a:spcAft>
                <a:spcPts val="0"/>
              </a:spcAft>
              <a:buSzPct val="100000"/>
              <a:buChar char="●"/>
            </a:pPr>
            <a:r>
              <a:rPr lang="en"/>
              <a:t>No statistically significant difference between mean time for report before and after implementation </a:t>
            </a:r>
            <a:endParaRPr/>
          </a:p>
          <a:p>
            <a:pPr marL="457200" lvl="0" indent="-334327" algn="l" rtl="0">
              <a:spcBef>
                <a:spcPts val="0"/>
              </a:spcBef>
              <a:spcAft>
                <a:spcPts val="0"/>
              </a:spcAft>
              <a:buSzPct val="100000"/>
              <a:buChar char="●"/>
            </a:pPr>
            <a:r>
              <a:rPr lang="en"/>
              <a:t>Patient falls decreased 24% in the four months after BSR implementation compared to pre-implementation falls </a:t>
            </a:r>
            <a:endParaRPr/>
          </a:p>
          <a:p>
            <a:pPr marL="457200" lvl="0" indent="-334327" algn="l" rtl="0">
              <a:spcBef>
                <a:spcPts val="0"/>
              </a:spcBef>
              <a:spcAft>
                <a:spcPts val="0"/>
              </a:spcAft>
              <a:buSzPct val="100000"/>
              <a:buChar char="●"/>
            </a:pPr>
            <a:r>
              <a:rPr lang="en"/>
              <a:t>Improved patient satisfaction scores </a:t>
            </a:r>
            <a:endParaRPr/>
          </a:p>
          <a:p>
            <a:pPr marL="457200" lvl="0" indent="-334327" algn="l" rtl="0">
              <a:spcBef>
                <a:spcPts val="0"/>
              </a:spcBef>
              <a:spcAft>
                <a:spcPts val="0"/>
              </a:spcAft>
              <a:buSzPct val="100000"/>
              <a:buChar char="●"/>
            </a:pPr>
            <a:r>
              <a:rPr lang="en"/>
              <a:t>Earlier identification and correction of potential errors occurred during bedside report </a:t>
            </a:r>
            <a:endParaRPr/>
          </a:p>
          <a:p>
            <a:pPr marL="0" lvl="0" indent="0" algn="l" rtl="0">
              <a:spcBef>
                <a:spcPts val="1200"/>
              </a:spcBef>
              <a:spcAft>
                <a:spcPts val="1200"/>
              </a:spcAft>
              <a:buNone/>
            </a:pPr>
            <a:endParaRPr/>
          </a:p>
        </p:txBody>
      </p:sp>
      <p:pic>
        <p:nvPicPr>
          <p:cNvPr id="105" name="Google Shape;105;p19"/>
          <p:cNvPicPr preferRelativeResize="0"/>
          <p:nvPr/>
        </p:nvPicPr>
        <p:blipFill>
          <a:blip r:embed="rId3">
            <a:alphaModFix/>
          </a:blip>
          <a:stretch>
            <a:fillRect/>
          </a:stretch>
        </p:blipFill>
        <p:spPr>
          <a:xfrm>
            <a:off x="6475375" y="1920625"/>
            <a:ext cx="2467800" cy="2467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0"/>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Evidence-Based Practice - How the nurse leaders and clinical nurses redesigned bedside handover to improve nursing practice  </a:t>
            </a:r>
            <a:endParaRPr/>
          </a:p>
        </p:txBody>
      </p:sp>
      <p:sp>
        <p:nvSpPr>
          <p:cNvPr id="111" name="Google Shape;111;p20"/>
          <p:cNvSpPr txBox="1">
            <a:spLocks noGrp="1"/>
          </p:cNvSpPr>
          <p:nvPr>
            <p:ph type="body" idx="1"/>
          </p:nvPr>
        </p:nvSpPr>
        <p:spPr>
          <a:xfrm>
            <a:off x="311700" y="1859925"/>
            <a:ext cx="8520600" cy="27087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Char char="●"/>
            </a:pPr>
            <a:r>
              <a:rPr lang="en"/>
              <a:t>Standardizing the way in which bedside handoff is implemented can enhance nurse participation. </a:t>
            </a:r>
            <a:endParaRPr/>
          </a:p>
          <a:p>
            <a:pPr marL="457200" lvl="0" indent="-342900" algn="l" rtl="0">
              <a:spcBef>
                <a:spcPts val="0"/>
              </a:spcBef>
              <a:spcAft>
                <a:spcPts val="0"/>
              </a:spcAft>
              <a:buSzPts val="1800"/>
              <a:buChar char="●"/>
            </a:pPr>
            <a:r>
              <a:rPr lang="en"/>
              <a:t>This study used the IPASS (illness severity, patient summary, action list, situation awareness and contingency planning, synthesis by receiver) method to standardize the way in which nurses gave report at the bedside. </a:t>
            </a:r>
            <a:endParaRPr/>
          </a:p>
          <a:p>
            <a:pPr marL="457200" lvl="0" indent="-342900" algn="l" rtl="0">
              <a:spcBef>
                <a:spcPts val="0"/>
              </a:spcBef>
              <a:spcAft>
                <a:spcPts val="0"/>
              </a:spcAft>
              <a:buSzPts val="1800"/>
              <a:buChar char="●"/>
            </a:pPr>
            <a:r>
              <a:rPr lang="en"/>
              <a:t>They also used care boards (white boards) in patient rooms to further enhance patient involvement in their care. </a:t>
            </a:r>
            <a:endParaRPr/>
          </a:p>
          <a:p>
            <a:pPr marL="457200" lvl="0" indent="-342900" algn="l" rtl="0">
              <a:spcBef>
                <a:spcPts val="0"/>
              </a:spcBef>
              <a:spcAft>
                <a:spcPts val="0"/>
              </a:spcAft>
              <a:buSzPts val="1800"/>
              <a:buChar char="●"/>
            </a:pPr>
            <a:r>
              <a:rPr lang="en"/>
              <a:t>Results: improvement of nurse’s perception of efficiency of bedside handover and favorable response to the standardization overall.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Evidence-Based Practice - Implementing bedside handoff in the emergency department: A practice improvement project  </a:t>
            </a:r>
            <a:endParaRPr/>
          </a:p>
        </p:txBody>
      </p:sp>
      <p:sp>
        <p:nvSpPr>
          <p:cNvPr id="117" name="Google Shape;117;p21"/>
          <p:cNvSpPr txBox="1">
            <a:spLocks noGrp="1"/>
          </p:cNvSpPr>
          <p:nvPr>
            <p:ph type="body" idx="1"/>
          </p:nvPr>
        </p:nvSpPr>
        <p:spPr>
          <a:xfrm>
            <a:off x="311700" y="1937025"/>
            <a:ext cx="8520600" cy="27540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Char char="●"/>
            </a:pPr>
            <a:r>
              <a:rPr lang="en"/>
              <a:t>Ineffective communication has been shown to be one of the leading causes of preventable medical errors in the United States</a:t>
            </a:r>
            <a:endParaRPr/>
          </a:p>
          <a:p>
            <a:pPr marL="457200" lvl="0" indent="-342900" algn="l" rtl="0">
              <a:spcBef>
                <a:spcPts val="0"/>
              </a:spcBef>
              <a:spcAft>
                <a:spcPts val="0"/>
              </a:spcAft>
              <a:buSzPts val="1800"/>
              <a:buChar char="●"/>
            </a:pPr>
            <a:r>
              <a:rPr lang="en"/>
              <a:t>In this study, implementation of bedside handoff helped reduce the number of poor patient outcomes related to incomplete reporting</a:t>
            </a:r>
            <a:endParaRPr/>
          </a:p>
          <a:p>
            <a:pPr marL="457200" lvl="0" indent="-342900" algn="l" rtl="0">
              <a:spcBef>
                <a:spcPts val="0"/>
              </a:spcBef>
              <a:spcAft>
                <a:spcPts val="0"/>
              </a:spcAft>
              <a:buSzPts val="1800"/>
              <a:buChar char="●"/>
            </a:pPr>
            <a:r>
              <a:rPr lang="en"/>
              <a:t>Post-intervention, the nurses found the SBAR (situation, background, assessment, recommendation) handoff method was easy to use and prevented the loss of patient information</a:t>
            </a:r>
            <a:endParaRPr/>
          </a:p>
          <a:p>
            <a:pPr marL="457200" lvl="0" indent="-342900" algn="l" rtl="0">
              <a:spcBef>
                <a:spcPts val="0"/>
              </a:spcBef>
              <a:spcAft>
                <a:spcPts val="0"/>
              </a:spcAft>
              <a:buSzPts val="1800"/>
              <a:buChar char="●"/>
            </a:pPr>
            <a:r>
              <a:rPr lang="en"/>
              <a:t>The nurses indicated that bedside resulted in their being held accountable to each other</a:t>
            </a:r>
            <a:endParaRPr/>
          </a:p>
        </p:txBody>
      </p:sp>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1159</Words>
  <Application>Microsoft Office PowerPoint</Application>
  <PresentationFormat>On-screen Show (16:9)</PresentationFormat>
  <Paragraphs>79</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Old Standard TT</vt:lpstr>
      <vt:lpstr>Paperback</vt:lpstr>
      <vt:lpstr>The Benefits of Bedside Handoff</vt:lpstr>
      <vt:lpstr>Problem/Background</vt:lpstr>
      <vt:lpstr>Introduction </vt:lpstr>
      <vt:lpstr>Theoretical Framework</vt:lpstr>
      <vt:lpstr>Evidence-Based Practice - Patient experiences of bedside handover: findings from a meta-synthesis</vt:lpstr>
      <vt:lpstr>Evidence-Based Practice</vt:lpstr>
      <vt:lpstr>Evidence-Based Practice - Moving shift report to the bedside: An evidence-based quality improvement project</vt:lpstr>
      <vt:lpstr>Evidence-Based Practice - How the nurse leaders and clinical nurses redesigned bedside handover to improve nursing practice  </vt:lpstr>
      <vt:lpstr>Evidence-Based Practice - Implementing bedside handoff in the emergency department: A practice improvement project  </vt:lpstr>
      <vt:lpstr>Recommendations for Practice</vt:lpstr>
      <vt:lpstr>Conclusion/Summary</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Benefits of Bedside Handoff</dc:title>
  <dc:creator>Abby Cimarolli</dc:creator>
  <cp:lastModifiedBy>Abby Cimarolli</cp:lastModifiedBy>
  <cp:revision>1</cp:revision>
  <dcterms:modified xsi:type="dcterms:W3CDTF">2023-03-17T23:35:02Z</dcterms:modified>
</cp:coreProperties>
</file>