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95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66" r:id="rId13"/>
    <p:sldId id="268" r:id="rId14"/>
    <p:sldId id="276" r:id="rId15"/>
    <p:sldId id="277" r:id="rId16"/>
    <p:sldId id="275" r:id="rId17"/>
    <p:sldId id="271" r:id="rId18"/>
    <p:sldId id="274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entury Gothic" panose="020B0502020202020204" pitchFamily="34" charset="0"/>
      <p:regular r:id="rId25"/>
      <p:bold r:id="rId26"/>
      <p:italic r:id="rId27"/>
      <p:boldItalic r:id="rId28"/>
    </p:embeddedFont>
    <p:embeddedFont>
      <p:font typeface="Wingdings 2" pitchFamily="2" charset="2"/>
      <p:regular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96"/>
    <p:restoredTop sz="71498"/>
  </p:normalViewPr>
  <p:slideViewPr>
    <p:cSldViewPr snapToGrid="0">
      <p:cViewPr>
        <p:scale>
          <a:sx n="103" d="100"/>
          <a:sy n="103" d="100"/>
        </p:scale>
        <p:origin x="1736" y="1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09AF4F-E4F0-449C-9D1D-2A0E6C7D3B44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ED0589-EBD1-4AFE-BDD0-EEC5FFDA3C6F}">
      <dgm:prSet/>
      <dgm:spPr/>
      <dgm:t>
        <a:bodyPr/>
        <a:lstStyle/>
        <a:p>
          <a:r>
            <a:rPr lang="en-US" dirty="0"/>
            <a:t>(Byrne et al., 1986; Wann et al., 2001)</a:t>
          </a:r>
        </a:p>
      </dgm:t>
    </dgm:pt>
    <dgm:pt modelId="{6130BCBF-F1C3-490E-AE42-6990AC4F7F02}" type="parTrans" cxnId="{63E42E7B-C1A4-4CFF-98E4-82696D9D3520}">
      <dgm:prSet/>
      <dgm:spPr/>
      <dgm:t>
        <a:bodyPr/>
        <a:lstStyle/>
        <a:p>
          <a:endParaRPr lang="en-US"/>
        </a:p>
      </dgm:t>
    </dgm:pt>
    <dgm:pt modelId="{62233E8B-120A-4CBA-9CBA-3F537C839EA0}" type="sibTrans" cxnId="{63E42E7B-C1A4-4CFF-98E4-82696D9D3520}">
      <dgm:prSet/>
      <dgm:spPr/>
      <dgm:t>
        <a:bodyPr/>
        <a:lstStyle/>
        <a:p>
          <a:endParaRPr lang="en-US"/>
        </a:p>
      </dgm:t>
    </dgm:pt>
    <dgm:pt modelId="{D59597EF-2CB3-45B1-8087-68BA34B8F075}">
      <dgm:prSet/>
      <dgm:spPr/>
      <dgm:t>
        <a:bodyPr/>
        <a:lstStyle/>
        <a:p>
          <a:r>
            <a:rPr lang="en-US" dirty="0"/>
            <a:t>Previous research suggests similarity leads to attraction and that male fans view women fans more positively than nonfans. </a:t>
          </a:r>
        </a:p>
      </dgm:t>
    </dgm:pt>
    <dgm:pt modelId="{56B08A16-4C41-433E-84D6-5153DFF6EF2E}" type="parTrans" cxnId="{901F088B-E885-4287-8E4E-9FFB96FF2BC9}">
      <dgm:prSet/>
      <dgm:spPr/>
      <dgm:t>
        <a:bodyPr/>
        <a:lstStyle/>
        <a:p>
          <a:endParaRPr lang="en-US"/>
        </a:p>
      </dgm:t>
    </dgm:pt>
    <dgm:pt modelId="{4DF5B5B5-F819-4941-B3C7-0AE5C541C10D}" type="sibTrans" cxnId="{901F088B-E885-4287-8E4E-9FFB96FF2BC9}">
      <dgm:prSet/>
      <dgm:spPr/>
      <dgm:t>
        <a:bodyPr/>
        <a:lstStyle/>
        <a:p>
          <a:endParaRPr lang="en-US"/>
        </a:p>
      </dgm:t>
    </dgm:pt>
    <dgm:pt modelId="{93F2F212-BE7C-4E30-A568-26564BBDF8B5}">
      <dgm:prSet/>
      <dgm:spPr/>
      <dgm:t>
        <a:bodyPr/>
        <a:lstStyle/>
        <a:p>
          <a:r>
            <a:rPr lang="en-US" dirty="0"/>
            <a:t>Our purpose</a:t>
          </a:r>
        </a:p>
      </dgm:t>
    </dgm:pt>
    <dgm:pt modelId="{6B8D9511-05E7-4CF6-A951-9F08A501C241}" type="parTrans" cxnId="{F6A72D4F-966C-4220-9C8C-DB74D21B3027}">
      <dgm:prSet/>
      <dgm:spPr/>
      <dgm:t>
        <a:bodyPr/>
        <a:lstStyle/>
        <a:p>
          <a:endParaRPr lang="en-US"/>
        </a:p>
      </dgm:t>
    </dgm:pt>
    <dgm:pt modelId="{676A9479-328C-4D3C-86CD-B1891E4734C2}" type="sibTrans" cxnId="{F6A72D4F-966C-4220-9C8C-DB74D21B3027}">
      <dgm:prSet/>
      <dgm:spPr/>
      <dgm:t>
        <a:bodyPr/>
        <a:lstStyle/>
        <a:p>
          <a:endParaRPr lang="en-US"/>
        </a:p>
      </dgm:t>
    </dgm:pt>
    <dgm:pt modelId="{B4587895-8A2C-4017-9173-8AF39037BC22}">
      <dgm:prSet/>
      <dgm:spPr/>
      <dgm:t>
        <a:bodyPr/>
        <a:lstStyle/>
        <a:p>
          <a:r>
            <a:rPr lang="en-US" dirty="0"/>
            <a:t>If identifying as a sport fan influences a person’s perceptions, will it influence their perception in choosing a potential dating partner?</a:t>
          </a:r>
        </a:p>
      </dgm:t>
    </dgm:pt>
    <dgm:pt modelId="{1D858302-CE24-4DD0-89E2-EEC7CDB4D7D2}" type="parTrans" cxnId="{5F56409D-DDD1-4BF5-9BEF-A9D714290F4C}">
      <dgm:prSet/>
      <dgm:spPr/>
      <dgm:t>
        <a:bodyPr/>
        <a:lstStyle/>
        <a:p>
          <a:endParaRPr lang="en-US"/>
        </a:p>
      </dgm:t>
    </dgm:pt>
    <dgm:pt modelId="{4E1B31DB-2E14-4CAF-AB79-D5A6C3A38FFB}" type="sibTrans" cxnId="{5F56409D-DDD1-4BF5-9BEF-A9D714290F4C}">
      <dgm:prSet/>
      <dgm:spPr/>
      <dgm:t>
        <a:bodyPr/>
        <a:lstStyle/>
        <a:p>
          <a:endParaRPr lang="en-US"/>
        </a:p>
      </dgm:t>
    </dgm:pt>
    <dgm:pt modelId="{5F187AD1-6841-DE43-A251-0E8CAC01F00D}" type="pres">
      <dgm:prSet presAssocID="{5D09AF4F-E4F0-449C-9D1D-2A0E6C7D3B44}" presName="linear" presStyleCnt="0">
        <dgm:presLayoutVars>
          <dgm:dir/>
          <dgm:animLvl val="lvl"/>
          <dgm:resizeHandles val="exact"/>
        </dgm:presLayoutVars>
      </dgm:prSet>
      <dgm:spPr/>
    </dgm:pt>
    <dgm:pt modelId="{639647F5-EFDF-324A-9569-714C6D3281F8}" type="pres">
      <dgm:prSet presAssocID="{2AED0589-EBD1-4AFE-BDD0-EEC5FFDA3C6F}" presName="parentLin" presStyleCnt="0"/>
      <dgm:spPr/>
    </dgm:pt>
    <dgm:pt modelId="{46CD9ABE-89AB-BC4E-852F-A5203343A7A3}" type="pres">
      <dgm:prSet presAssocID="{2AED0589-EBD1-4AFE-BDD0-EEC5FFDA3C6F}" presName="parentLeftMargin" presStyleLbl="node1" presStyleIdx="0" presStyleCnt="2"/>
      <dgm:spPr/>
    </dgm:pt>
    <dgm:pt modelId="{D0830922-7F10-1D41-8AF8-315D6BC262BA}" type="pres">
      <dgm:prSet presAssocID="{2AED0589-EBD1-4AFE-BDD0-EEC5FFDA3C6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A63BBB1-8C39-694C-BCB3-FFD54C063206}" type="pres">
      <dgm:prSet presAssocID="{2AED0589-EBD1-4AFE-BDD0-EEC5FFDA3C6F}" presName="negativeSpace" presStyleCnt="0"/>
      <dgm:spPr/>
    </dgm:pt>
    <dgm:pt modelId="{73689E16-21F3-8644-A177-B40E91CAA4E0}" type="pres">
      <dgm:prSet presAssocID="{2AED0589-EBD1-4AFE-BDD0-EEC5FFDA3C6F}" presName="childText" presStyleLbl="conFgAcc1" presStyleIdx="0" presStyleCnt="2">
        <dgm:presLayoutVars>
          <dgm:bulletEnabled val="1"/>
        </dgm:presLayoutVars>
      </dgm:prSet>
      <dgm:spPr/>
    </dgm:pt>
    <dgm:pt modelId="{21A3903C-2C41-FF49-B0AC-2C558482829E}" type="pres">
      <dgm:prSet presAssocID="{62233E8B-120A-4CBA-9CBA-3F537C839EA0}" presName="spaceBetweenRectangles" presStyleCnt="0"/>
      <dgm:spPr/>
    </dgm:pt>
    <dgm:pt modelId="{6F8281C0-A3F5-A74F-8857-0534C4FA1D54}" type="pres">
      <dgm:prSet presAssocID="{93F2F212-BE7C-4E30-A568-26564BBDF8B5}" presName="parentLin" presStyleCnt="0"/>
      <dgm:spPr/>
    </dgm:pt>
    <dgm:pt modelId="{FA87DA16-CBB6-0D42-B2FC-FE671F37636B}" type="pres">
      <dgm:prSet presAssocID="{93F2F212-BE7C-4E30-A568-26564BBDF8B5}" presName="parentLeftMargin" presStyleLbl="node1" presStyleIdx="0" presStyleCnt="2"/>
      <dgm:spPr/>
    </dgm:pt>
    <dgm:pt modelId="{E05623EA-816D-184E-9652-3CCAB2C64DB7}" type="pres">
      <dgm:prSet presAssocID="{93F2F212-BE7C-4E30-A568-26564BBDF8B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C0176373-C424-6A40-86CA-6E1C4A492DB1}" type="pres">
      <dgm:prSet presAssocID="{93F2F212-BE7C-4E30-A568-26564BBDF8B5}" presName="negativeSpace" presStyleCnt="0"/>
      <dgm:spPr/>
    </dgm:pt>
    <dgm:pt modelId="{07815BE9-0FCA-E445-878C-8253166A5D1F}" type="pres">
      <dgm:prSet presAssocID="{93F2F212-BE7C-4E30-A568-26564BBDF8B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705E909-4323-9C40-A1C7-335287479895}" type="presOf" srcId="{B4587895-8A2C-4017-9173-8AF39037BC22}" destId="{07815BE9-0FCA-E445-878C-8253166A5D1F}" srcOrd="0" destOrd="0" presId="urn:microsoft.com/office/officeart/2005/8/layout/list1"/>
    <dgm:cxn modelId="{7228681F-32C4-0F41-AC61-8D4DCC024C93}" type="presOf" srcId="{93F2F212-BE7C-4E30-A568-26564BBDF8B5}" destId="{FA87DA16-CBB6-0D42-B2FC-FE671F37636B}" srcOrd="0" destOrd="0" presId="urn:microsoft.com/office/officeart/2005/8/layout/list1"/>
    <dgm:cxn modelId="{A8469637-59EA-DD46-8521-E940932A8804}" type="presOf" srcId="{2AED0589-EBD1-4AFE-BDD0-EEC5FFDA3C6F}" destId="{46CD9ABE-89AB-BC4E-852F-A5203343A7A3}" srcOrd="0" destOrd="0" presId="urn:microsoft.com/office/officeart/2005/8/layout/list1"/>
    <dgm:cxn modelId="{F6A72D4F-966C-4220-9C8C-DB74D21B3027}" srcId="{5D09AF4F-E4F0-449C-9D1D-2A0E6C7D3B44}" destId="{93F2F212-BE7C-4E30-A568-26564BBDF8B5}" srcOrd="1" destOrd="0" parTransId="{6B8D9511-05E7-4CF6-A951-9F08A501C241}" sibTransId="{676A9479-328C-4D3C-86CD-B1891E4734C2}"/>
    <dgm:cxn modelId="{8FAE9470-9000-1B4D-B266-8A279011C3BF}" type="presOf" srcId="{93F2F212-BE7C-4E30-A568-26564BBDF8B5}" destId="{E05623EA-816D-184E-9652-3CCAB2C64DB7}" srcOrd="1" destOrd="0" presId="urn:microsoft.com/office/officeart/2005/8/layout/list1"/>
    <dgm:cxn modelId="{63E42E7B-C1A4-4CFF-98E4-82696D9D3520}" srcId="{5D09AF4F-E4F0-449C-9D1D-2A0E6C7D3B44}" destId="{2AED0589-EBD1-4AFE-BDD0-EEC5FFDA3C6F}" srcOrd="0" destOrd="0" parTransId="{6130BCBF-F1C3-490E-AE42-6990AC4F7F02}" sibTransId="{62233E8B-120A-4CBA-9CBA-3F537C839EA0}"/>
    <dgm:cxn modelId="{D4E5AB7D-5232-9645-A7A1-9F51BB817AFF}" type="presOf" srcId="{5D09AF4F-E4F0-449C-9D1D-2A0E6C7D3B44}" destId="{5F187AD1-6841-DE43-A251-0E8CAC01F00D}" srcOrd="0" destOrd="0" presId="urn:microsoft.com/office/officeart/2005/8/layout/list1"/>
    <dgm:cxn modelId="{901F088B-E885-4287-8E4E-9FFB96FF2BC9}" srcId="{2AED0589-EBD1-4AFE-BDD0-EEC5FFDA3C6F}" destId="{D59597EF-2CB3-45B1-8087-68BA34B8F075}" srcOrd="0" destOrd="0" parTransId="{56B08A16-4C41-433E-84D6-5153DFF6EF2E}" sibTransId="{4DF5B5B5-F819-4941-B3C7-0AE5C541C10D}"/>
    <dgm:cxn modelId="{5F56409D-DDD1-4BF5-9BEF-A9D714290F4C}" srcId="{93F2F212-BE7C-4E30-A568-26564BBDF8B5}" destId="{B4587895-8A2C-4017-9173-8AF39037BC22}" srcOrd="0" destOrd="0" parTransId="{1D858302-CE24-4DD0-89E2-EEC7CDB4D7D2}" sibTransId="{4E1B31DB-2E14-4CAF-AB79-D5A6C3A38FFB}"/>
    <dgm:cxn modelId="{63EAD3D8-2E7A-B34A-A334-E4F7134FA6DD}" type="presOf" srcId="{2AED0589-EBD1-4AFE-BDD0-EEC5FFDA3C6F}" destId="{D0830922-7F10-1D41-8AF8-315D6BC262BA}" srcOrd="1" destOrd="0" presId="urn:microsoft.com/office/officeart/2005/8/layout/list1"/>
    <dgm:cxn modelId="{292ADDD9-0A92-E546-B82E-322039A05DFD}" type="presOf" srcId="{D59597EF-2CB3-45B1-8087-68BA34B8F075}" destId="{73689E16-21F3-8644-A177-B40E91CAA4E0}" srcOrd="0" destOrd="0" presId="urn:microsoft.com/office/officeart/2005/8/layout/list1"/>
    <dgm:cxn modelId="{F65DAE16-D83F-834F-8D50-1057DDFB97FB}" type="presParOf" srcId="{5F187AD1-6841-DE43-A251-0E8CAC01F00D}" destId="{639647F5-EFDF-324A-9569-714C6D3281F8}" srcOrd="0" destOrd="0" presId="urn:microsoft.com/office/officeart/2005/8/layout/list1"/>
    <dgm:cxn modelId="{006A64F1-4F21-3D4B-A658-F083DDB37143}" type="presParOf" srcId="{639647F5-EFDF-324A-9569-714C6D3281F8}" destId="{46CD9ABE-89AB-BC4E-852F-A5203343A7A3}" srcOrd="0" destOrd="0" presId="urn:microsoft.com/office/officeart/2005/8/layout/list1"/>
    <dgm:cxn modelId="{F83730C3-9DCD-264C-AC42-57868FBE89AC}" type="presParOf" srcId="{639647F5-EFDF-324A-9569-714C6D3281F8}" destId="{D0830922-7F10-1D41-8AF8-315D6BC262BA}" srcOrd="1" destOrd="0" presId="urn:microsoft.com/office/officeart/2005/8/layout/list1"/>
    <dgm:cxn modelId="{DE6417E0-BD88-0445-A82F-9DE82D4D55F3}" type="presParOf" srcId="{5F187AD1-6841-DE43-A251-0E8CAC01F00D}" destId="{3A63BBB1-8C39-694C-BCB3-FFD54C063206}" srcOrd="1" destOrd="0" presId="urn:microsoft.com/office/officeart/2005/8/layout/list1"/>
    <dgm:cxn modelId="{0168C609-8B33-EF4E-BFED-0439BCCA5B2A}" type="presParOf" srcId="{5F187AD1-6841-DE43-A251-0E8CAC01F00D}" destId="{73689E16-21F3-8644-A177-B40E91CAA4E0}" srcOrd="2" destOrd="0" presId="urn:microsoft.com/office/officeart/2005/8/layout/list1"/>
    <dgm:cxn modelId="{E2259D17-EDF7-794F-8BB4-D6483188EA08}" type="presParOf" srcId="{5F187AD1-6841-DE43-A251-0E8CAC01F00D}" destId="{21A3903C-2C41-FF49-B0AC-2C558482829E}" srcOrd="3" destOrd="0" presId="urn:microsoft.com/office/officeart/2005/8/layout/list1"/>
    <dgm:cxn modelId="{04A245AA-E01F-A84B-849C-C8B9782075BC}" type="presParOf" srcId="{5F187AD1-6841-DE43-A251-0E8CAC01F00D}" destId="{6F8281C0-A3F5-A74F-8857-0534C4FA1D54}" srcOrd="4" destOrd="0" presId="urn:microsoft.com/office/officeart/2005/8/layout/list1"/>
    <dgm:cxn modelId="{43FC95D0-7B6D-8441-8B35-4ACB5D1D8D0F}" type="presParOf" srcId="{6F8281C0-A3F5-A74F-8857-0534C4FA1D54}" destId="{FA87DA16-CBB6-0D42-B2FC-FE671F37636B}" srcOrd="0" destOrd="0" presId="urn:microsoft.com/office/officeart/2005/8/layout/list1"/>
    <dgm:cxn modelId="{1F35F0B8-1532-6C4F-8213-D9CC9D13136C}" type="presParOf" srcId="{6F8281C0-A3F5-A74F-8857-0534C4FA1D54}" destId="{E05623EA-816D-184E-9652-3CCAB2C64DB7}" srcOrd="1" destOrd="0" presId="urn:microsoft.com/office/officeart/2005/8/layout/list1"/>
    <dgm:cxn modelId="{B084F1C6-1294-2E41-A70B-EC19FE608FD2}" type="presParOf" srcId="{5F187AD1-6841-DE43-A251-0E8CAC01F00D}" destId="{C0176373-C424-6A40-86CA-6E1C4A492DB1}" srcOrd="5" destOrd="0" presId="urn:microsoft.com/office/officeart/2005/8/layout/list1"/>
    <dgm:cxn modelId="{5F4584DE-8C51-7E4F-8306-A4AC82B58D69}" type="presParOf" srcId="{5F187AD1-6841-DE43-A251-0E8CAC01F00D}" destId="{07815BE9-0FCA-E445-878C-8253166A5D1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38C5DC-56BD-48F7-B333-440DED80F0B1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3F7EE7-C6CD-4D02-A632-B8D15F6A876B}">
      <dgm:prSet/>
      <dgm:spPr/>
      <dgm:t>
        <a:bodyPr/>
        <a:lstStyle/>
        <a:p>
          <a:r>
            <a:rPr lang="en-US" dirty="0"/>
            <a:t>Higher levels of fandom were associated with higher desire for a potential dating partner to also be a sports fan</a:t>
          </a:r>
        </a:p>
      </dgm:t>
    </dgm:pt>
    <dgm:pt modelId="{967AC3CC-0AE7-4D2F-ADB2-FD11E9CB5E3F}" type="parTrans" cxnId="{BD9F70DC-942D-4BAA-B7DE-2E0A41576AA8}">
      <dgm:prSet/>
      <dgm:spPr/>
      <dgm:t>
        <a:bodyPr/>
        <a:lstStyle/>
        <a:p>
          <a:endParaRPr lang="en-US"/>
        </a:p>
      </dgm:t>
    </dgm:pt>
    <dgm:pt modelId="{992311D8-4D9B-41FA-BE69-F84B05008C95}" type="sibTrans" cxnId="{BD9F70DC-942D-4BAA-B7DE-2E0A41576AA8}">
      <dgm:prSet/>
      <dgm:spPr/>
      <dgm:t>
        <a:bodyPr/>
        <a:lstStyle/>
        <a:p>
          <a:endParaRPr lang="en-US"/>
        </a:p>
      </dgm:t>
    </dgm:pt>
    <dgm:pt modelId="{ADE9A41A-FF06-4885-9428-58EEB84B0337}">
      <dgm:prSet/>
      <dgm:spPr/>
      <dgm:t>
        <a:bodyPr/>
        <a:lstStyle/>
        <a:p>
          <a:endParaRPr lang="en-US" dirty="0"/>
        </a:p>
      </dgm:t>
    </dgm:pt>
    <dgm:pt modelId="{FD265B27-6FEB-4711-B068-25F8A6B2396C}" type="parTrans" cxnId="{33499B47-B484-44A5-9207-F4788C96C729}">
      <dgm:prSet/>
      <dgm:spPr/>
      <dgm:t>
        <a:bodyPr/>
        <a:lstStyle/>
        <a:p>
          <a:endParaRPr lang="en-US"/>
        </a:p>
      </dgm:t>
    </dgm:pt>
    <dgm:pt modelId="{64C915FB-0DB7-488D-B6D5-A93573B9D0DC}" type="sibTrans" cxnId="{33499B47-B484-44A5-9207-F4788C96C729}">
      <dgm:prSet/>
      <dgm:spPr/>
      <dgm:t>
        <a:bodyPr/>
        <a:lstStyle/>
        <a:p>
          <a:endParaRPr lang="en-US"/>
        </a:p>
      </dgm:t>
    </dgm:pt>
    <dgm:pt modelId="{3969D96C-660B-D944-A8D4-3C0D90908C49}" type="pres">
      <dgm:prSet presAssocID="{6438C5DC-56BD-48F7-B333-440DED80F0B1}" presName="vert0" presStyleCnt="0">
        <dgm:presLayoutVars>
          <dgm:dir/>
          <dgm:animOne val="branch"/>
          <dgm:animLvl val="lvl"/>
        </dgm:presLayoutVars>
      </dgm:prSet>
      <dgm:spPr/>
    </dgm:pt>
    <dgm:pt modelId="{1D14B93D-8AD3-5148-9F3C-D5045DC4F792}" type="pres">
      <dgm:prSet presAssocID="{D63F7EE7-C6CD-4D02-A632-B8D15F6A876B}" presName="thickLine" presStyleLbl="alignNode1" presStyleIdx="0" presStyleCnt="2"/>
      <dgm:spPr/>
    </dgm:pt>
    <dgm:pt modelId="{13B599D2-EFCA-0A40-A6CD-498562227255}" type="pres">
      <dgm:prSet presAssocID="{D63F7EE7-C6CD-4D02-A632-B8D15F6A876B}" presName="horz1" presStyleCnt="0"/>
      <dgm:spPr/>
    </dgm:pt>
    <dgm:pt modelId="{B8C943AF-41BA-E14D-B3A7-9570A1F9EF4B}" type="pres">
      <dgm:prSet presAssocID="{D63F7EE7-C6CD-4D02-A632-B8D15F6A876B}" presName="tx1" presStyleLbl="revTx" presStyleIdx="0" presStyleCnt="2"/>
      <dgm:spPr/>
    </dgm:pt>
    <dgm:pt modelId="{B1CADA48-7D3A-5C47-9682-930344491D09}" type="pres">
      <dgm:prSet presAssocID="{D63F7EE7-C6CD-4D02-A632-B8D15F6A876B}" presName="vert1" presStyleCnt="0"/>
      <dgm:spPr/>
    </dgm:pt>
    <dgm:pt modelId="{CA5B5AD3-57CA-3249-87CF-F3D679C6CEB7}" type="pres">
      <dgm:prSet presAssocID="{ADE9A41A-FF06-4885-9428-58EEB84B0337}" presName="thickLine" presStyleLbl="alignNode1" presStyleIdx="1" presStyleCnt="2"/>
      <dgm:spPr/>
    </dgm:pt>
    <dgm:pt modelId="{E6486324-AE32-784B-A068-BF000AC883C0}" type="pres">
      <dgm:prSet presAssocID="{ADE9A41A-FF06-4885-9428-58EEB84B0337}" presName="horz1" presStyleCnt="0"/>
      <dgm:spPr/>
    </dgm:pt>
    <dgm:pt modelId="{F6229FAC-8AE5-014C-A4D5-98868F1C8B80}" type="pres">
      <dgm:prSet presAssocID="{ADE9A41A-FF06-4885-9428-58EEB84B0337}" presName="tx1" presStyleLbl="revTx" presStyleIdx="1" presStyleCnt="2"/>
      <dgm:spPr/>
    </dgm:pt>
    <dgm:pt modelId="{19BE5B86-BCFA-2946-9B89-33D926659DCF}" type="pres">
      <dgm:prSet presAssocID="{ADE9A41A-FF06-4885-9428-58EEB84B0337}" presName="vert1" presStyleCnt="0"/>
      <dgm:spPr/>
    </dgm:pt>
  </dgm:ptLst>
  <dgm:cxnLst>
    <dgm:cxn modelId="{DE138632-5C47-964F-942E-AF35C16B1BCD}" type="presOf" srcId="{6438C5DC-56BD-48F7-B333-440DED80F0B1}" destId="{3969D96C-660B-D944-A8D4-3C0D90908C49}" srcOrd="0" destOrd="0" presId="urn:microsoft.com/office/officeart/2008/layout/LinedList"/>
    <dgm:cxn modelId="{3E652B47-26B0-434D-9584-CB87F5E75902}" type="presOf" srcId="{ADE9A41A-FF06-4885-9428-58EEB84B0337}" destId="{F6229FAC-8AE5-014C-A4D5-98868F1C8B80}" srcOrd="0" destOrd="0" presId="urn:microsoft.com/office/officeart/2008/layout/LinedList"/>
    <dgm:cxn modelId="{33499B47-B484-44A5-9207-F4788C96C729}" srcId="{6438C5DC-56BD-48F7-B333-440DED80F0B1}" destId="{ADE9A41A-FF06-4885-9428-58EEB84B0337}" srcOrd="1" destOrd="0" parTransId="{FD265B27-6FEB-4711-B068-25F8A6B2396C}" sibTransId="{64C915FB-0DB7-488D-B6D5-A93573B9D0DC}"/>
    <dgm:cxn modelId="{0D59896F-96AC-C54C-9625-BA70839CD2E8}" type="presOf" srcId="{D63F7EE7-C6CD-4D02-A632-B8D15F6A876B}" destId="{B8C943AF-41BA-E14D-B3A7-9570A1F9EF4B}" srcOrd="0" destOrd="0" presId="urn:microsoft.com/office/officeart/2008/layout/LinedList"/>
    <dgm:cxn modelId="{BD9F70DC-942D-4BAA-B7DE-2E0A41576AA8}" srcId="{6438C5DC-56BD-48F7-B333-440DED80F0B1}" destId="{D63F7EE7-C6CD-4D02-A632-B8D15F6A876B}" srcOrd="0" destOrd="0" parTransId="{967AC3CC-0AE7-4D2F-ADB2-FD11E9CB5E3F}" sibTransId="{992311D8-4D9B-41FA-BE69-F84B05008C95}"/>
    <dgm:cxn modelId="{C200178A-5E80-1848-A022-1F1E046DF556}" type="presParOf" srcId="{3969D96C-660B-D944-A8D4-3C0D90908C49}" destId="{1D14B93D-8AD3-5148-9F3C-D5045DC4F792}" srcOrd="0" destOrd="0" presId="urn:microsoft.com/office/officeart/2008/layout/LinedList"/>
    <dgm:cxn modelId="{3A19A08B-B55B-C540-999D-95AF5CD015E7}" type="presParOf" srcId="{3969D96C-660B-D944-A8D4-3C0D90908C49}" destId="{13B599D2-EFCA-0A40-A6CD-498562227255}" srcOrd="1" destOrd="0" presId="urn:microsoft.com/office/officeart/2008/layout/LinedList"/>
    <dgm:cxn modelId="{8570C030-079D-5247-B033-C7CB441F952A}" type="presParOf" srcId="{13B599D2-EFCA-0A40-A6CD-498562227255}" destId="{B8C943AF-41BA-E14D-B3A7-9570A1F9EF4B}" srcOrd="0" destOrd="0" presId="urn:microsoft.com/office/officeart/2008/layout/LinedList"/>
    <dgm:cxn modelId="{236DF711-C7EE-8342-AC96-47A0BF2E02F7}" type="presParOf" srcId="{13B599D2-EFCA-0A40-A6CD-498562227255}" destId="{B1CADA48-7D3A-5C47-9682-930344491D09}" srcOrd="1" destOrd="0" presId="urn:microsoft.com/office/officeart/2008/layout/LinedList"/>
    <dgm:cxn modelId="{645973BD-AF3C-CF4F-A387-1524CBE8AEEB}" type="presParOf" srcId="{3969D96C-660B-D944-A8D4-3C0D90908C49}" destId="{CA5B5AD3-57CA-3249-87CF-F3D679C6CEB7}" srcOrd="2" destOrd="0" presId="urn:microsoft.com/office/officeart/2008/layout/LinedList"/>
    <dgm:cxn modelId="{A8AD6053-D18D-F044-BA1D-916FC8433013}" type="presParOf" srcId="{3969D96C-660B-D944-A8D4-3C0D90908C49}" destId="{E6486324-AE32-784B-A068-BF000AC883C0}" srcOrd="3" destOrd="0" presId="urn:microsoft.com/office/officeart/2008/layout/LinedList"/>
    <dgm:cxn modelId="{72F57477-6D5B-234E-B5D0-5EC35634B238}" type="presParOf" srcId="{E6486324-AE32-784B-A068-BF000AC883C0}" destId="{F6229FAC-8AE5-014C-A4D5-98868F1C8B80}" srcOrd="0" destOrd="0" presId="urn:microsoft.com/office/officeart/2008/layout/LinedList"/>
    <dgm:cxn modelId="{3D180071-D631-A542-AEF7-6125263FD7DA}" type="presParOf" srcId="{E6486324-AE32-784B-A068-BF000AC883C0}" destId="{19BE5B86-BCFA-2946-9B89-33D926659DC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38C5DC-56BD-48F7-B333-440DED80F0B1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3F7EE7-C6CD-4D02-A632-B8D15F6A876B}">
      <dgm:prSet/>
      <dgm:spPr/>
      <dgm:t>
        <a:bodyPr/>
        <a:lstStyle/>
        <a:p>
          <a:r>
            <a:rPr lang="en-US" b="1" dirty="0"/>
            <a:t>Does the rarity of the feather make a difference?</a:t>
          </a:r>
          <a:endParaRPr lang="en-US" dirty="0"/>
        </a:p>
      </dgm:t>
    </dgm:pt>
    <dgm:pt modelId="{967AC3CC-0AE7-4D2F-ADB2-FD11E9CB5E3F}" type="parTrans" cxnId="{BD9F70DC-942D-4BAA-B7DE-2E0A41576AA8}">
      <dgm:prSet/>
      <dgm:spPr/>
      <dgm:t>
        <a:bodyPr/>
        <a:lstStyle/>
        <a:p>
          <a:endParaRPr lang="en-US"/>
        </a:p>
      </dgm:t>
    </dgm:pt>
    <dgm:pt modelId="{992311D8-4D9B-41FA-BE69-F84B05008C95}" type="sibTrans" cxnId="{BD9F70DC-942D-4BAA-B7DE-2E0A41576AA8}">
      <dgm:prSet/>
      <dgm:spPr/>
      <dgm:t>
        <a:bodyPr/>
        <a:lstStyle/>
        <a:p>
          <a:endParaRPr lang="en-US"/>
        </a:p>
      </dgm:t>
    </dgm:pt>
    <dgm:pt modelId="{ADE9A41A-FF06-4885-9428-58EEB84B0337}">
      <dgm:prSet/>
      <dgm:spPr/>
      <dgm:t>
        <a:bodyPr/>
        <a:lstStyle/>
        <a:p>
          <a:endParaRPr lang="en-US" dirty="0"/>
        </a:p>
      </dgm:t>
    </dgm:pt>
    <dgm:pt modelId="{FD265B27-6FEB-4711-B068-25F8A6B2396C}" type="parTrans" cxnId="{33499B47-B484-44A5-9207-F4788C96C729}">
      <dgm:prSet/>
      <dgm:spPr/>
      <dgm:t>
        <a:bodyPr/>
        <a:lstStyle/>
        <a:p>
          <a:endParaRPr lang="en-US"/>
        </a:p>
      </dgm:t>
    </dgm:pt>
    <dgm:pt modelId="{64C915FB-0DB7-488D-B6D5-A93573B9D0DC}" type="sibTrans" cxnId="{33499B47-B484-44A5-9207-F4788C96C729}">
      <dgm:prSet/>
      <dgm:spPr/>
      <dgm:t>
        <a:bodyPr/>
        <a:lstStyle/>
        <a:p>
          <a:endParaRPr lang="en-US"/>
        </a:p>
      </dgm:t>
    </dgm:pt>
    <dgm:pt modelId="{3969D96C-660B-D944-A8D4-3C0D90908C49}" type="pres">
      <dgm:prSet presAssocID="{6438C5DC-56BD-48F7-B333-440DED80F0B1}" presName="vert0" presStyleCnt="0">
        <dgm:presLayoutVars>
          <dgm:dir/>
          <dgm:animOne val="branch"/>
          <dgm:animLvl val="lvl"/>
        </dgm:presLayoutVars>
      </dgm:prSet>
      <dgm:spPr/>
    </dgm:pt>
    <dgm:pt modelId="{1D14B93D-8AD3-5148-9F3C-D5045DC4F792}" type="pres">
      <dgm:prSet presAssocID="{D63F7EE7-C6CD-4D02-A632-B8D15F6A876B}" presName="thickLine" presStyleLbl="alignNode1" presStyleIdx="0" presStyleCnt="2"/>
      <dgm:spPr/>
    </dgm:pt>
    <dgm:pt modelId="{13B599D2-EFCA-0A40-A6CD-498562227255}" type="pres">
      <dgm:prSet presAssocID="{D63F7EE7-C6CD-4D02-A632-B8D15F6A876B}" presName="horz1" presStyleCnt="0"/>
      <dgm:spPr/>
    </dgm:pt>
    <dgm:pt modelId="{B8C943AF-41BA-E14D-B3A7-9570A1F9EF4B}" type="pres">
      <dgm:prSet presAssocID="{D63F7EE7-C6CD-4D02-A632-B8D15F6A876B}" presName="tx1" presStyleLbl="revTx" presStyleIdx="0" presStyleCnt="2" custLinFactNeighborX="-33466" custLinFactNeighborY="1937"/>
      <dgm:spPr/>
    </dgm:pt>
    <dgm:pt modelId="{B1CADA48-7D3A-5C47-9682-930344491D09}" type="pres">
      <dgm:prSet presAssocID="{D63F7EE7-C6CD-4D02-A632-B8D15F6A876B}" presName="vert1" presStyleCnt="0"/>
      <dgm:spPr/>
    </dgm:pt>
    <dgm:pt modelId="{CA5B5AD3-57CA-3249-87CF-F3D679C6CEB7}" type="pres">
      <dgm:prSet presAssocID="{ADE9A41A-FF06-4885-9428-58EEB84B0337}" presName="thickLine" presStyleLbl="alignNode1" presStyleIdx="1" presStyleCnt="2"/>
      <dgm:spPr/>
    </dgm:pt>
    <dgm:pt modelId="{E6486324-AE32-784B-A068-BF000AC883C0}" type="pres">
      <dgm:prSet presAssocID="{ADE9A41A-FF06-4885-9428-58EEB84B0337}" presName="horz1" presStyleCnt="0"/>
      <dgm:spPr/>
    </dgm:pt>
    <dgm:pt modelId="{F6229FAC-8AE5-014C-A4D5-98868F1C8B80}" type="pres">
      <dgm:prSet presAssocID="{ADE9A41A-FF06-4885-9428-58EEB84B0337}" presName="tx1" presStyleLbl="revTx" presStyleIdx="1" presStyleCnt="2"/>
      <dgm:spPr/>
    </dgm:pt>
    <dgm:pt modelId="{19BE5B86-BCFA-2946-9B89-33D926659DCF}" type="pres">
      <dgm:prSet presAssocID="{ADE9A41A-FF06-4885-9428-58EEB84B0337}" presName="vert1" presStyleCnt="0"/>
      <dgm:spPr/>
    </dgm:pt>
  </dgm:ptLst>
  <dgm:cxnLst>
    <dgm:cxn modelId="{DE138632-5C47-964F-942E-AF35C16B1BCD}" type="presOf" srcId="{6438C5DC-56BD-48F7-B333-440DED80F0B1}" destId="{3969D96C-660B-D944-A8D4-3C0D90908C49}" srcOrd="0" destOrd="0" presId="urn:microsoft.com/office/officeart/2008/layout/LinedList"/>
    <dgm:cxn modelId="{3E652B47-26B0-434D-9584-CB87F5E75902}" type="presOf" srcId="{ADE9A41A-FF06-4885-9428-58EEB84B0337}" destId="{F6229FAC-8AE5-014C-A4D5-98868F1C8B80}" srcOrd="0" destOrd="0" presId="urn:microsoft.com/office/officeart/2008/layout/LinedList"/>
    <dgm:cxn modelId="{33499B47-B484-44A5-9207-F4788C96C729}" srcId="{6438C5DC-56BD-48F7-B333-440DED80F0B1}" destId="{ADE9A41A-FF06-4885-9428-58EEB84B0337}" srcOrd="1" destOrd="0" parTransId="{FD265B27-6FEB-4711-B068-25F8A6B2396C}" sibTransId="{64C915FB-0DB7-488D-B6D5-A93573B9D0DC}"/>
    <dgm:cxn modelId="{0D59896F-96AC-C54C-9625-BA70839CD2E8}" type="presOf" srcId="{D63F7EE7-C6CD-4D02-A632-B8D15F6A876B}" destId="{B8C943AF-41BA-E14D-B3A7-9570A1F9EF4B}" srcOrd="0" destOrd="0" presId="urn:microsoft.com/office/officeart/2008/layout/LinedList"/>
    <dgm:cxn modelId="{BD9F70DC-942D-4BAA-B7DE-2E0A41576AA8}" srcId="{6438C5DC-56BD-48F7-B333-440DED80F0B1}" destId="{D63F7EE7-C6CD-4D02-A632-B8D15F6A876B}" srcOrd="0" destOrd="0" parTransId="{967AC3CC-0AE7-4D2F-ADB2-FD11E9CB5E3F}" sibTransId="{992311D8-4D9B-41FA-BE69-F84B05008C95}"/>
    <dgm:cxn modelId="{C200178A-5E80-1848-A022-1F1E046DF556}" type="presParOf" srcId="{3969D96C-660B-D944-A8D4-3C0D90908C49}" destId="{1D14B93D-8AD3-5148-9F3C-D5045DC4F792}" srcOrd="0" destOrd="0" presId="urn:microsoft.com/office/officeart/2008/layout/LinedList"/>
    <dgm:cxn modelId="{3A19A08B-B55B-C540-999D-95AF5CD015E7}" type="presParOf" srcId="{3969D96C-660B-D944-A8D4-3C0D90908C49}" destId="{13B599D2-EFCA-0A40-A6CD-498562227255}" srcOrd="1" destOrd="0" presId="urn:microsoft.com/office/officeart/2008/layout/LinedList"/>
    <dgm:cxn modelId="{8570C030-079D-5247-B033-C7CB441F952A}" type="presParOf" srcId="{13B599D2-EFCA-0A40-A6CD-498562227255}" destId="{B8C943AF-41BA-E14D-B3A7-9570A1F9EF4B}" srcOrd="0" destOrd="0" presId="urn:microsoft.com/office/officeart/2008/layout/LinedList"/>
    <dgm:cxn modelId="{236DF711-C7EE-8342-AC96-47A0BF2E02F7}" type="presParOf" srcId="{13B599D2-EFCA-0A40-A6CD-498562227255}" destId="{B1CADA48-7D3A-5C47-9682-930344491D09}" srcOrd="1" destOrd="0" presId="urn:microsoft.com/office/officeart/2008/layout/LinedList"/>
    <dgm:cxn modelId="{645973BD-AF3C-CF4F-A387-1524CBE8AEEB}" type="presParOf" srcId="{3969D96C-660B-D944-A8D4-3C0D90908C49}" destId="{CA5B5AD3-57CA-3249-87CF-F3D679C6CEB7}" srcOrd="2" destOrd="0" presId="urn:microsoft.com/office/officeart/2008/layout/LinedList"/>
    <dgm:cxn modelId="{A8AD6053-D18D-F044-BA1D-916FC8433013}" type="presParOf" srcId="{3969D96C-660B-D944-A8D4-3C0D90908C49}" destId="{E6486324-AE32-784B-A068-BF000AC883C0}" srcOrd="3" destOrd="0" presId="urn:microsoft.com/office/officeart/2008/layout/LinedList"/>
    <dgm:cxn modelId="{72F57477-6D5B-234E-B5D0-5EC35634B238}" type="presParOf" srcId="{E6486324-AE32-784B-A068-BF000AC883C0}" destId="{F6229FAC-8AE5-014C-A4D5-98868F1C8B80}" srcOrd="0" destOrd="0" presId="urn:microsoft.com/office/officeart/2008/layout/LinedList"/>
    <dgm:cxn modelId="{3D180071-D631-A542-AEF7-6125263FD7DA}" type="presParOf" srcId="{E6486324-AE32-784B-A068-BF000AC883C0}" destId="{19BE5B86-BCFA-2946-9B89-33D926659DC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89E16-21F3-8644-A177-B40E91CAA4E0}">
      <dsp:nvSpPr>
        <dsp:cNvPr id="0" name=""/>
        <dsp:cNvSpPr/>
      </dsp:nvSpPr>
      <dsp:spPr>
        <a:xfrm>
          <a:off x="0" y="784336"/>
          <a:ext cx="5381323" cy="1063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7650" tIns="312420" rIns="41765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Previous research suggests similarity leads to attraction and that male fans view women fans more positively than nonfans. </a:t>
          </a:r>
        </a:p>
      </dsp:txBody>
      <dsp:txXfrm>
        <a:off x="0" y="784336"/>
        <a:ext cx="5381323" cy="1063125"/>
      </dsp:txXfrm>
    </dsp:sp>
    <dsp:sp modelId="{D0830922-7F10-1D41-8AF8-315D6BC262BA}">
      <dsp:nvSpPr>
        <dsp:cNvPr id="0" name=""/>
        <dsp:cNvSpPr/>
      </dsp:nvSpPr>
      <dsp:spPr>
        <a:xfrm>
          <a:off x="269066" y="562936"/>
          <a:ext cx="3766926" cy="442800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381" tIns="0" rIns="142381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(Byrne et al., 1986; Wann et al., 2001)</a:t>
          </a:r>
        </a:p>
      </dsp:txBody>
      <dsp:txXfrm>
        <a:off x="290682" y="584552"/>
        <a:ext cx="3723694" cy="399568"/>
      </dsp:txXfrm>
    </dsp:sp>
    <dsp:sp modelId="{07815BE9-0FCA-E445-878C-8253166A5D1F}">
      <dsp:nvSpPr>
        <dsp:cNvPr id="0" name=""/>
        <dsp:cNvSpPr/>
      </dsp:nvSpPr>
      <dsp:spPr>
        <a:xfrm>
          <a:off x="0" y="2149862"/>
          <a:ext cx="5381323" cy="1063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7650" tIns="312420" rIns="41765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If identifying as a sport fan influences a person’s perceptions, will it influence their perception in choosing a potential dating partner?</a:t>
          </a:r>
        </a:p>
      </dsp:txBody>
      <dsp:txXfrm>
        <a:off x="0" y="2149862"/>
        <a:ext cx="5381323" cy="1063125"/>
      </dsp:txXfrm>
    </dsp:sp>
    <dsp:sp modelId="{E05623EA-816D-184E-9652-3CCAB2C64DB7}">
      <dsp:nvSpPr>
        <dsp:cNvPr id="0" name=""/>
        <dsp:cNvSpPr/>
      </dsp:nvSpPr>
      <dsp:spPr>
        <a:xfrm>
          <a:off x="269066" y="1928462"/>
          <a:ext cx="3766926" cy="442800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381" tIns="0" rIns="142381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Our purpose</a:t>
          </a:r>
        </a:p>
      </dsp:txBody>
      <dsp:txXfrm>
        <a:off x="290682" y="1950078"/>
        <a:ext cx="3723694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14B93D-8AD3-5148-9F3C-D5045DC4F792}">
      <dsp:nvSpPr>
        <dsp:cNvPr id="0" name=""/>
        <dsp:cNvSpPr/>
      </dsp:nvSpPr>
      <dsp:spPr>
        <a:xfrm>
          <a:off x="0" y="0"/>
          <a:ext cx="5289550" cy="0"/>
        </a:xfrm>
        <a:prstGeom prst="line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8C943AF-41BA-E14D-B3A7-9570A1F9EF4B}">
      <dsp:nvSpPr>
        <dsp:cNvPr id="0" name=""/>
        <dsp:cNvSpPr/>
      </dsp:nvSpPr>
      <dsp:spPr>
        <a:xfrm>
          <a:off x="0" y="0"/>
          <a:ext cx="5289550" cy="1362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Higher levels of fandom were associated with higher desire for a potential dating partner to also be a sports fan</a:t>
          </a:r>
        </a:p>
      </dsp:txBody>
      <dsp:txXfrm>
        <a:off x="0" y="0"/>
        <a:ext cx="5289550" cy="1362075"/>
      </dsp:txXfrm>
    </dsp:sp>
    <dsp:sp modelId="{CA5B5AD3-57CA-3249-87CF-F3D679C6CEB7}">
      <dsp:nvSpPr>
        <dsp:cNvPr id="0" name=""/>
        <dsp:cNvSpPr/>
      </dsp:nvSpPr>
      <dsp:spPr>
        <a:xfrm>
          <a:off x="0" y="1362075"/>
          <a:ext cx="5289550" cy="0"/>
        </a:xfrm>
        <a:prstGeom prst="line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6229FAC-8AE5-014C-A4D5-98868F1C8B80}">
      <dsp:nvSpPr>
        <dsp:cNvPr id="0" name=""/>
        <dsp:cNvSpPr/>
      </dsp:nvSpPr>
      <dsp:spPr>
        <a:xfrm>
          <a:off x="0" y="1362075"/>
          <a:ext cx="5289550" cy="1362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/>
        </a:p>
      </dsp:txBody>
      <dsp:txXfrm>
        <a:off x="0" y="1362075"/>
        <a:ext cx="5289550" cy="13620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14B93D-8AD3-5148-9F3C-D5045DC4F792}">
      <dsp:nvSpPr>
        <dsp:cNvPr id="0" name=""/>
        <dsp:cNvSpPr/>
      </dsp:nvSpPr>
      <dsp:spPr>
        <a:xfrm>
          <a:off x="0" y="0"/>
          <a:ext cx="5289550" cy="0"/>
        </a:xfrm>
        <a:prstGeom prst="line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8C943AF-41BA-E14D-B3A7-9570A1F9EF4B}">
      <dsp:nvSpPr>
        <dsp:cNvPr id="0" name=""/>
        <dsp:cNvSpPr/>
      </dsp:nvSpPr>
      <dsp:spPr>
        <a:xfrm>
          <a:off x="0" y="20124"/>
          <a:ext cx="5289550" cy="10389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/>
            <a:t>Does the rarity of the feather make a difference?</a:t>
          </a:r>
          <a:endParaRPr lang="en-US" sz="2900" kern="1200" dirty="0"/>
        </a:p>
      </dsp:txBody>
      <dsp:txXfrm>
        <a:off x="0" y="20124"/>
        <a:ext cx="5289550" cy="1038965"/>
      </dsp:txXfrm>
    </dsp:sp>
    <dsp:sp modelId="{CA5B5AD3-57CA-3249-87CF-F3D679C6CEB7}">
      <dsp:nvSpPr>
        <dsp:cNvPr id="0" name=""/>
        <dsp:cNvSpPr/>
      </dsp:nvSpPr>
      <dsp:spPr>
        <a:xfrm>
          <a:off x="0" y="1038965"/>
          <a:ext cx="5289550" cy="0"/>
        </a:xfrm>
        <a:prstGeom prst="line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25400" dir="13500000">
            <a:srgbClr val="000000">
              <a:alpha val="7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6229FAC-8AE5-014C-A4D5-98868F1C8B80}">
      <dsp:nvSpPr>
        <dsp:cNvPr id="0" name=""/>
        <dsp:cNvSpPr/>
      </dsp:nvSpPr>
      <dsp:spPr>
        <a:xfrm>
          <a:off x="0" y="1038965"/>
          <a:ext cx="5289550" cy="10389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0" y="1038965"/>
        <a:ext cx="5289550" cy="1038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18a098f3b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18a098f3b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Basic demographic questions such as age, gender, and relationship status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SFQ: 5 questions assessing g</a:t>
            </a:r>
            <a:r>
              <a:rPr lang="en" sz="1200" dirty="0" err="1">
                <a:solidFill>
                  <a:schemeClr val="dk1"/>
                </a:solidFill>
              </a:rPr>
              <a:t>eneral</a:t>
            </a:r>
            <a:r>
              <a:rPr lang="en" sz="1200" dirty="0">
                <a:solidFill>
                  <a:schemeClr val="dk1"/>
                </a:solidFill>
              </a:rPr>
              <a:t> sport fandom 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chemeClr val="dk1"/>
                </a:solidFill>
              </a:rPr>
              <a:t>Dating Traits: scale we developed specifically for this study (21) </a:t>
            </a:r>
            <a:r>
              <a:rPr lang="en" sz="1200" dirty="0">
                <a:solidFill>
                  <a:schemeClr val="dk1"/>
                </a:solidFill>
                <a:sym typeface="Wingdings" pitchFamily="2" charset="2"/>
              </a:rPr>
              <a:t> </a:t>
            </a:r>
            <a:r>
              <a:rPr lang="en" sz="1200" dirty="0" err="1">
                <a:solidFill>
                  <a:schemeClr val="dk1"/>
                </a:solidFill>
                <a:sym typeface="Wingdings" pitchFamily="2" charset="2"/>
              </a:rPr>
              <a:t>i’ll</a:t>
            </a:r>
            <a:r>
              <a:rPr lang="en" sz="1200" dirty="0">
                <a:solidFill>
                  <a:schemeClr val="dk1"/>
                </a:solidFill>
                <a:sym typeface="Wingdings" pitchFamily="2" charset="2"/>
              </a:rPr>
              <a:t> expand a little more on that in the next slide</a:t>
            </a:r>
            <a:endParaRPr lang="en"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After completing the packet, participants were debriefed and thanked for their participation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18a098f3b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18a098f3b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Same 7 traits used by </a:t>
            </a:r>
            <a:r>
              <a:rPr lang="en" sz="1100" dirty="0"/>
              <a:t>End, Kretschmar, &amp; Dietz-</a:t>
            </a:r>
            <a:r>
              <a:rPr lang="en" sz="1100" dirty="0" err="1"/>
              <a:t>Uhler</a:t>
            </a:r>
            <a:r>
              <a:rPr lang="en" sz="1100" dirty="0"/>
              <a:t> in their assessment of perceptions of social status determinants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2930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18a098f3b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218a098f3b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So... All the items in the scales were summed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All measures were reliable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218a098f3b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218a098f3b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Ran a Pearson’s Correlation on an individuals level of sport fandom and sport fandom as a dating trait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Our research shows more the individual is a fan, the more they thought their potential dating partner should be a fan as well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/>
              <a:t>It was the lowest dating trait ... EXCEPT for those with high levels of sport fandom </a:t>
            </a:r>
          </a:p>
          <a:p>
            <a:pPr marL="158750" indent="0">
              <a:buNone/>
            </a:pPr>
            <a:r>
              <a:rPr lang="en-US" dirty="0"/>
              <a:t>As shown by </a:t>
            </a:r>
            <a:r>
              <a:rPr lang="en-US" dirty="0" err="1"/>
              <a:t>pearson’s</a:t>
            </a:r>
            <a:r>
              <a:rPr lang="en-US" dirty="0"/>
              <a:t> correlation and also in the one way ANOVA on the high fandom group </a:t>
            </a:r>
          </a:p>
        </p:txBody>
      </p:sp>
    </p:spTree>
    <p:extLst>
      <p:ext uri="{BB962C8B-B14F-4D97-AF65-F5344CB8AC3E}">
        <p14:creationId xmlns:p14="http://schemas.microsoft.com/office/powerpoint/2010/main" val="2081792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218a098f3b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218a098f3b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 (more the individual is a fan, the more they thought their potential dating partner should be a fan as well)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490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>
                <a:sym typeface="Wingdings" pitchFamily="2" charset="2"/>
              </a:rPr>
              <a:t>okay its the lowest (averaging around 10.93). EXCEPT for those with high levels of sport fandom (13.70)</a:t>
            </a:r>
            <a:endParaRPr lang="en-US" dirty="0"/>
          </a:p>
          <a:p>
            <a:pPr marL="158750" indent="0">
              <a:buNone/>
            </a:pPr>
            <a:endParaRPr lang="en-US" dirty="0"/>
          </a:p>
          <a:p>
            <a:pPr marL="158750" indent="0">
              <a:buNone/>
            </a:pPr>
            <a:r>
              <a:rPr lang="en-US" dirty="0"/>
              <a:t>As shown by the one-way ANOVA on the high fandom group </a:t>
            </a:r>
          </a:p>
        </p:txBody>
      </p:sp>
    </p:spTree>
    <p:extLst>
      <p:ext uri="{BB962C8B-B14F-4D97-AF65-F5344CB8AC3E}">
        <p14:creationId xmlns:p14="http://schemas.microsoft.com/office/powerpoint/2010/main" val="14365332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18a098f3b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218a098f3b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Based on our research, higher levels of sport fandom were associated with a higher desire for a potential dating partner to also be a sport fan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 limitation to this study is that we do have low power, we’re currently in the process of collecting more data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Once we do get more participants, I think it would be interesting to dig a little deeper into this and see if gender differences appear.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End, Kretschmar and Diets-</a:t>
            </a:r>
            <a:r>
              <a:rPr lang="en-US" dirty="0" err="1"/>
              <a:t>Uhler</a:t>
            </a:r>
            <a:r>
              <a:rPr lang="en-US" dirty="0"/>
              <a:t> found gender differences perceptions of sport fandom, so I think it would be interesting to see if these differences also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Appear in the context of potential dating partners instead of popularity.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18a098f3b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218a098f3b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Another route we can take this research in the future is looking into the distinctiveness of the sport the individual is a fan of, or just how rare their feather is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sz="1800" u="none" dirty="0">
              <a:solidFill>
                <a:srgbClr val="008080"/>
              </a:solidFill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Sure, fans of baseball or basketball may gravitate towards each other, but what happens to that relationship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when its someone who’s a huge fan of billiards? Or battle bots? Or free diving?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sz="1800" u="none" dirty="0">
              <a:solidFill>
                <a:srgbClr val="008080"/>
              </a:solidFill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We don’t have enough participants as of right now to answer all of these questions,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 we are at this time gathering additional information, we will report back at next year w/ full sample </a:t>
            </a:r>
            <a:endParaRPr lang="en-US" sz="1800" u="none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59335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218a098f3b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218a098f3b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>
                <a:sym typeface="Wingdings" pitchFamily="2" charset="2"/>
              </a:rPr>
              <a:t>1</a:t>
            </a:r>
            <a:r>
              <a:rPr lang="en-US" baseline="30000" dirty="0">
                <a:sym typeface="Wingdings" pitchFamily="2" charset="2"/>
              </a:rPr>
              <a:t>st</a:t>
            </a:r>
            <a:r>
              <a:rPr lang="en-US" dirty="0">
                <a:sym typeface="Wingdings" pitchFamily="2" charset="2"/>
              </a:rPr>
              <a:t> by Byrne, </a:t>
            </a:r>
            <a:r>
              <a:rPr lang="en-US" dirty="0" err="1">
                <a:sym typeface="Wingdings" pitchFamily="2" charset="2"/>
              </a:rPr>
              <a:t>Clore</a:t>
            </a:r>
            <a:r>
              <a:rPr lang="en-US" dirty="0">
                <a:sym typeface="Wingdings" pitchFamily="2" charset="2"/>
              </a:rPr>
              <a:t>, &amp; Smeaton wanted to know if people were attracted to individuals they saw similarities with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ym typeface="Wingdings" pitchFamily="2" charset="2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ym typeface="Wingdings" pitchFamily="2" charset="2"/>
              </a:rPr>
              <a:t>2</a:t>
            </a:r>
            <a:r>
              <a:rPr lang="en-US" baseline="30000" dirty="0">
                <a:sym typeface="Wingdings" pitchFamily="2" charset="2"/>
              </a:rPr>
              <a:t>nd</a:t>
            </a:r>
            <a:r>
              <a:rPr lang="en-US" dirty="0">
                <a:sym typeface="Wingdings" pitchFamily="2" charset="2"/>
              </a:rPr>
              <a:t> study, “Something about Mary” was interested in seeing if men view women differently based on whether or not they’re a sport fan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ym typeface="Wingdings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study by End </a:t>
            </a:r>
            <a:r>
              <a:rPr lang="en-US" dirty="0" err="1"/>
              <a:t>Kretschman</a:t>
            </a:r>
            <a:r>
              <a:rPr lang="en-US" dirty="0"/>
              <a:t>, &amp; Dietz-</a:t>
            </a:r>
            <a:r>
              <a:rPr lang="en-US" dirty="0" err="1"/>
              <a:t>Uhler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looking into how males and females differ in ideas of what makes a person popular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218a098f3b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218a098f3b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Most people have heard the saying, “birds of a feather flock together” ... But is this actually true?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Byrne and his colleagues looked to see if individuals with perceived similarities with another individual are more likely to be attracted to this person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And they found YES... They ARE more likely to be attracted, or “flock together.”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So if someone’s more attracted to an individual because they have perceived similarities,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will they be more attracted to a potential dating partner if they share the similarity of being a sport fan?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18a098f3b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218a098f3b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Wanted to know what men thought of women sport fans </a:t>
            </a:r>
            <a:r>
              <a:rPr lang="en-US" dirty="0">
                <a:sym typeface="Wingdings" pitchFamily="2" charset="2"/>
              </a:rPr>
              <a:t> more specifically, were they threatened or attracted to them?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>
              <a:sym typeface="Wingdings" pitchFamily="2" charset="2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ym typeface="Wingdings" pitchFamily="2" charset="2"/>
              </a:rPr>
              <a:t>Described a female to male participants and evaluated their impressions of her.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ym typeface="Wingdings" pitchFamily="2" charset="2"/>
              </a:rPr>
              <a:t>In one condition, the woman described was a sport fan and in the other she was not described as being a sport fan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>
              <a:sym typeface="Wingdings" pitchFamily="2" charset="2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ym typeface="Wingdings" pitchFamily="2" charset="2"/>
              </a:rPr>
              <a:t>Found that male sport fans had a more positive impression of the described woman when she was said to be a sport fan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ym typeface="Wingdings" pitchFamily="2" charset="2"/>
              </a:rPr>
              <a:t>leading to their conclusion that male sport fans are more likely to have favorable impressions of female fans 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218a098f3b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218a098f3b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SAME ONES WE USED FOR OUR DATING TRAITS SCALE 			PHYSICAL ATTRACTIVENESS	ATHLETICISM 	SPORT FANDOM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						WEALTH		INTELLIGENCE	MUSIC PREFERENCES		CHARITABLE INVOLVEMENT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Males thought it was 3</a:t>
            </a:r>
            <a:r>
              <a:rPr lang="en-US" baseline="30000" dirty="0"/>
              <a:t>rd</a:t>
            </a:r>
            <a:r>
              <a:rPr lang="en-US" dirty="0"/>
              <a:t> most important in determining popularity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Females thought it was the least important out of all 7 determinants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Here they concluded that for males, being a sport fan has greater influence on popularity than it does for females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18a098f3b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218a098f3b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Research suggesting that similarity leads to attraction and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Men view women sport fans more positively than nonfans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What we wanted to know was if identifying as a sport fan influences a person’s perceptions,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Will it influence their perception in choosing a potential dating partner?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218a098f3b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218a098f3b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We hypothesized that levels of sport fandom will be positively correlated with perceptions of sport fandom as an important dating trait in potential dating partners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OR in other words, the more people are a fan, the more likely it is they think it’s important that their potential dating partner is a sport fan as well.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As for our research question, we wanted to know where sport fandom ranks in relation to other traits when choosing a dating partner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218a098f3b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218a098f3b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At first, we had 79 but had to get rid of 25 due to them responding as not being a sport fan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So, we ended up with 54 students in our final sample.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Our sample was right at 2/3 female with the average age just under 20 years old 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18a098f3b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18a098f3b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Cover letters and questionnaire packets were handed out to Murray State University students after class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Where they could choose to respond for extra credit in the class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2381"/>
            <a:ext cx="9144000" cy="3902869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501" y="1086861"/>
            <a:ext cx="7929000" cy="2228288"/>
          </a:xfrm>
        </p:spPr>
        <p:txBody>
          <a:bodyPr/>
          <a:lstStyle>
            <a:lvl1pPr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7501" y="3960635"/>
            <a:ext cx="7929000" cy="326231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701982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00" y="3600450"/>
            <a:ext cx="7921064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360045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7500" y="4025504"/>
            <a:ext cx="7921064" cy="37028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5308284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73773" y="811092"/>
            <a:ext cx="4749312" cy="242939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239" y="928877"/>
            <a:ext cx="4420380" cy="1984434"/>
          </a:xfrm>
        </p:spPr>
        <p:txBody>
          <a:bodyPr anchor="b"/>
          <a:lstStyle>
            <a:lvl1pPr algn="l">
              <a:defRPr sz="315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893" y="3332760"/>
            <a:ext cx="4418727" cy="534931"/>
          </a:xfrm>
        </p:spPr>
        <p:txBody>
          <a:bodyPr anchor="t">
            <a:no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680982" y="811092"/>
            <a:ext cx="2857501" cy="3056599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4453741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4" y="1714939"/>
            <a:ext cx="3671336" cy="1877979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7" y="1826968"/>
            <a:ext cx="3286891" cy="150584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7000" y="1714500"/>
            <a:ext cx="3660225" cy="172164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8855447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7886949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9" y="334567"/>
            <a:ext cx="3391762" cy="406122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6" y="439628"/>
            <a:ext cx="1871093" cy="38510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7501" y="334567"/>
            <a:ext cx="4958655" cy="406122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0370806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3611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1006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6036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00" y="335391"/>
            <a:ext cx="7928999" cy="7278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034" y="1666716"/>
            <a:ext cx="7915931" cy="2727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9539109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9144000" cy="3902869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00" y="2213547"/>
            <a:ext cx="7921064" cy="1101600"/>
          </a:xfrm>
        </p:spPr>
        <p:txBody>
          <a:bodyPr anchor="b"/>
          <a:lstStyle>
            <a:lvl1pPr algn="r">
              <a:defRPr sz="36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500" y="3960901"/>
            <a:ext cx="7921064" cy="325466"/>
          </a:xfrm>
        </p:spPr>
        <p:txBody>
          <a:bodyPr anchor="t">
            <a:noAutofit/>
          </a:bodyPr>
          <a:lstStyle>
            <a:lvl1pPr marL="0" indent="0" algn="r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1125865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4034" y="1666716"/>
            <a:ext cx="3889405" cy="272907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62" y="1666715"/>
            <a:ext cx="3895937" cy="272907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6961085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046" y="1631156"/>
            <a:ext cx="3892393" cy="432197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047" y="2063354"/>
            <a:ext cx="3892392" cy="233243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62" y="1631156"/>
            <a:ext cx="3895937" cy="432197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62" y="2063354"/>
            <a:ext cx="3895937" cy="233243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5666806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9063399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28338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4" y="334566"/>
            <a:ext cx="2660650" cy="13609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4" y="334566"/>
            <a:ext cx="2660650" cy="12137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334567"/>
            <a:ext cx="4689475" cy="40612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4" y="1695554"/>
            <a:ext cx="2660650" cy="270023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724243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046" y="545642"/>
            <a:ext cx="3639741" cy="121287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51435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046" y="1758513"/>
            <a:ext cx="3639741" cy="2637274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8" y="4531022"/>
            <a:ext cx="732659" cy="273844"/>
          </a:xfrm>
        </p:spPr>
        <p:txBody>
          <a:bodyPr/>
          <a:lstStyle/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4531022"/>
            <a:ext cx="2471560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4436917"/>
            <a:ext cx="796616" cy="367949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5936913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500" y="335391"/>
            <a:ext cx="7928999" cy="727838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500" y="1638301"/>
            <a:ext cx="7922464" cy="275579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636" y="4531022"/>
            <a:ext cx="6483240" cy="273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00969" y="4531022"/>
            <a:ext cx="1007780" cy="273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2/22/23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8749" y="4436917"/>
            <a:ext cx="796616" cy="36794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1500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390193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3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27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hyperlink" Target="http://theconversation.com/fans-deserve-fair-play-in-major-sports-not-cheating-and-corruption-58999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hyperlink" Target="https://www.publicdomainpictures.net/en/view-image.php?image=333942&amp;picture=peacock-feathers-bird-plumage-peacoc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technofaq.org/posts/2021/07/sports-apps-features-for-better-fan-engagement/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flickr.com/photos/philiprobertson/979125089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pxhere.com/en/photo/536759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id="{54047A07-72EC-41BC-A55F-C264F639F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65" descr="Batting a baseball">
            <a:extLst>
              <a:ext uri="{FF2B5EF4-FFF2-40B4-BE49-F238E27FC236}">
                <a16:creationId xmlns:a16="http://schemas.microsoft.com/office/drawing/2014/main" id="{55BB6FE9-BE2D-4D82-1315-94E42BA84C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t="5783" b="9631"/>
          <a:stretch/>
        </p:blipFill>
        <p:spPr>
          <a:xfrm>
            <a:off x="20" y="10"/>
            <a:ext cx="9143980" cy="5143490"/>
          </a:xfrm>
          <a:prstGeom prst="rect">
            <a:avLst/>
          </a:prstGeom>
        </p:spPr>
      </p:pic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607500" y="1086860"/>
            <a:ext cx="7929000" cy="2799340"/>
          </a:xfrm>
          <a:prstGeom prst="rect">
            <a:avLst/>
          </a:prstGeom>
        </p:spPr>
        <p:txBody>
          <a:bodyPr spcFirstLastPara="1" lIns="91425" tIns="91425" rIns="91425" bIns="91425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Striking Out or Hitting a Homer: Relationship between Sport Fandom and Dating</a:t>
            </a:r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607500" y="3960634"/>
            <a:ext cx="7929000" cy="774651"/>
          </a:xfrm>
          <a:prstGeom prst="rect">
            <a:avLst/>
          </a:prstGeom>
        </p:spPr>
        <p:txBody>
          <a:bodyPr spcFirstLastPara="1" lIns="91425" tIns="91425" rIns="91425" bIns="91425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/>
              <a:t>Emily H. Kinsey</a:t>
            </a: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/>
              <a:t>Murray State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Method</a:t>
            </a:r>
            <a:endParaRPr sz="4400" dirty="0"/>
          </a:p>
        </p:txBody>
      </p:sp>
      <p:sp>
        <p:nvSpPr>
          <p:cNvPr id="127" name="Google Shape;127;p2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Procedure</a:t>
            </a:r>
            <a:endParaRPr sz="2400"/>
          </a:p>
        </p:txBody>
      </p:sp>
      <p:sp>
        <p:nvSpPr>
          <p:cNvPr id="128" name="Google Shape;128;p22"/>
          <p:cNvSpPr txBox="1">
            <a:spLocks noGrp="1"/>
          </p:cNvSpPr>
          <p:nvPr>
            <p:ph type="body" idx="2"/>
          </p:nvPr>
        </p:nvSpPr>
        <p:spPr>
          <a:xfrm>
            <a:off x="4959820" y="210962"/>
            <a:ext cx="3837000" cy="47215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495" dirty="0"/>
              <a:t>After gaining consent, participants completed the questionnaire packet including: </a:t>
            </a:r>
            <a:endParaRPr sz="1495" dirty="0"/>
          </a:p>
          <a:p>
            <a:pPr marL="457200" lvl="0" indent="-323532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495"/>
              <a:buChar char="●"/>
            </a:pPr>
            <a:r>
              <a:rPr lang="en" sz="1495" dirty="0"/>
              <a:t>Demographics (i.e., age, gender, relationship status)</a:t>
            </a:r>
            <a:endParaRPr sz="1495" dirty="0"/>
          </a:p>
          <a:p>
            <a:pPr marL="457200" lvl="0" indent="-32353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95"/>
              <a:buChar char="●"/>
            </a:pPr>
            <a:r>
              <a:rPr lang="en" sz="1495" dirty="0"/>
              <a:t>Sport Fandom Questionnaire (Wann, 2002)</a:t>
            </a:r>
          </a:p>
          <a:p>
            <a:pPr marL="457200" lvl="0" indent="-32353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95"/>
              <a:buChar char="●"/>
            </a:pPr>
            <a:r>
              <a:rPr lang="en-US" sz="1495" dirty="0"/>
              <a:t>Dating Traits Scale</a:t>
            </a:r>
            <a:endParaRPr sz="1495" dirty="0"/>
          </a:p>
          <a:p>
            <a:pPr marL="133668" indent="0">
              <a:lnSpc>
                <a:spcPct val="105000"/>
              </a:lnSpc>
              <a:buSzPts val="1495"/>
              <a:buNone/>
            </a:pPr>
            <a:endParaRPr lang="en-US" sz="1500" dirty="0"/>
          </a:p>
          <a:p>
            <a:pPr marL="133668" indent="0">
              <a:lnSpc>
                <a:spcPct val="105000"/>
              </a:lnSpc>
              <a:buSzPts val="1495"/>
              <a:buNone/>
            </a:pPr>
            <a:r>
              <a:rPr lang="en-US" sz="1500" dirty="0"/>
              <a:t>After completing the packet, participants were debriefed and thanked for their participation. </a:t>
            </a:r>
          </a:p>
          <a:p>
            <a:pPr marL="133668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95"/>
              <a:buNone/>
            </a:pPr>
            <a:endParaRPr lang="en" sz="149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>
            <a:spLocks noGrp="1"/>
          </p:cNvSpPr>
          <p:nvPr>
            <p:ph type="title"/>
          </p:nvPr>
        </p:nvSpPr>
        <p:spPr>
          <a:xfrm>
            <a:off x="-20410" y="119781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Method</a:t>
            </a:r>
            <a:endParaRPr sz="4400" dirty="0"/>
          </a:p>
        </p:txBody>
      </p:sp>
      <p:sp>
        <p:nvSpPr>
          <p:cNvPr id="127" name="Google Shape;127;p22"/>
          <p:cNvSpPr txBox="1">
            <a:spLocks noGrp="1"/>
          </p:cNvSpPr>
          <p:nvPr>
            <p:ph type="subTitle" idx="1"/>
          </p:nvPr>
        </p:nvSpPr>
        <p:spPr>
          <a:xfrm>
            <a:off x="531340" y="2704115"/>
            <a:ext cx="3002691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Procedure – Dating Traits Scale </a:t>
            </a:r>
            <a:endParaRPr sz="2400" dirty="0"/>
          </a:p>
        </p:txBody>
      </p:sp>
      <p:sp>
        <p:nvSpPr>
          <p:cNvPr id="128" name="Google Shape;128;p22"/>
          <p:cNvSpPr txBox="1">
            <a:spLocks noGrp="1"/>
          </p:cNvSpPr>
          <p:nvPr>
            <p:ph type="body" idx="2"/>
          </p:nvPr>
        </p:nvSpPr>
        <p:spPr>
          <a:xfrm>
            <a:off x="3738880" y="210962"/>
            <a:ext cx="5057940" cy="47215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>
              <a:lnSpc>
                <a:spcPct val="105000"/>
              </a:lnSpc>
              <a:buSzPts val="852"/>
              <a:buNone/>
            </a:pPr>
            <a:r>
              <a:rPr lang="en-US" sz="1495" dirty="0"/>
              <a:t>Dating Traits : traits desired in a potential dating partner</a:t>
            </a:r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endParaRPr lang="en-US" sz="1495" dirty="0"/>
          </a:p>
          <a:p>
            <a:pPr marL="285750" indent="-285750">
              <a:lnSpc>
                <a:spcPct val="105000"/>
              </a:lnSpc>
              <a:buSzPts val="852"/>
            </a:pPr>
            <a:r>
              <a:rPr lang="en" sz="1495" dirty="0"/>
              <a:t>Asked about 7 different dating traits (worded 3 ways to get an average answer for each trait) </a:t>
            </a:r>
          </a:p>
          <a:p>
            <a:pPr marL="742950" lvl="1" indent="-285750">
              <a:lnSpc>
                <a:spcPct val="105000"/>
              </a:lnSpc>
              <a:buSzPts val="852"/>
            </a:pPr>
            <a:r>
              <a:rPr lang="en" sz="1350" dirty="0"/>
              <a:t>Physical attractiveness, athleticism, sport fandom, wealth, intelligence, music preferences, and involvement in charitable activities</a:t>
            </a:r>
          </a:p>
          <a:p>
            <a:pPr marL="742950" lvl="1" indent="-285750">
              <a:lnSpc>
                <a:spcPct val="105000"/>
              </a:lnSpc>
              <a:buSzPts val="852"/>
            </a:pPr>
            <a:r>
              <a:rPr lang="en" sz="1350" dirty="0"/>
              <a:t>Scale 1 (</a:t>
            </a:r>
            <a:r>
              <a:rPr lang="en" sz="1350" i="1" dirty="0"/>
              <a:t>Not At All</a:t>
            </a:r>
            <a:r>
              <a:rPr lang="en" sz="1350" dirty="0"/>
              <a:t>) to 8 (</a:t>
            </a:r>
            <a:r>
              <a:rPr lang="en" sz="1350" i="1" dirty="0"/>
              <a:t>Very Much So</a:t>
            </a:r>
            <a:r>
              <a:rPr lang="en" sz="1350" dirty="0"/>
              <a:t>)</a:t>
            </a:r>
          </a:p>
          <a:p>
            <a:pPr marL="457200" lvl="1" indent="0">
              <a:lnSpc>
                <a:spcPct val="105000"/>
              </a:lnSpc>
              <a:buSzPts val="852"/>
              <a:buNone/>
            </a:pPr>
            <a:endParaRPr lang="en" sz="1350" dirty="0"/>
          </a:p>
          <a:p>
            <a:pPr marL="0" indent="0">
              <a:lnSpc>
                <a:spcPct val="105000"/>
              </a:lnSpc>
              <a:buSzPts val="852"/>
              <a:buNone/>
            </a:pPr>
            <a:r>
              <a:rPr lang="en-US" sz="1550" u="sng" dirty="0"/>
              <a:t>Sport Fandom Questions</a:t>
            </a:r>
          </a:p>
          <a:p>
            <a:pPr marL="285750" indent="-285750">
              <a:lnSpc>
                <a:spcPct val="105000"/>
              </a:lnSpc>
              <a:buSzPts val="852"/>
            </a:pPr>
            <a:r>
              <a:rPr lang="en-US" sz="1550" dirty="0"/>
              <a:t>When looking to date someone, how important to you would it be for the person to be a sport fan? </a:t>
            </a:r>
          </a:p>
          <a:p>
            <a:pPr marL="285750" indent="-285750">
              <a:lnSpc>
                <a:spcPct val="105000"/>
              </a:lnSpc>
              <a:buSzPts val="852"/>
            </a:pPr>
            <a:r>
              <a:rPr lang="en-US" sz="1550" dirty="0"/>
              <a:t>In an ideal world, would you want the person you are considering dating to be a sport fan? </a:t>
            </a:r>
          </a:p>
          <a:p>
            <a:pPr marL="285750" indent="-285750">
              <a:lnSpc>
                <a:spcPct val="105000"/>
              </a:lnSpc>
              <a:buSzPts val="852"/>
            </a:pPr>
            <a:r>
              <a:rPr lang="en-US" sz="1550" dirty="0"/>
              <a:t>When looking for someone to date, how much does it matter to you whether or not the person is a sport fan? </a:t>
            </a:r>
          </a:p>
        </p:txBody>
      </p:sp>
    </p:spTree>
    <p:extLst>
      <p:ext uri="{BB962C8B-B14F-4D97-AF65-F5344CB8AC3E}">
        <p14:creationId xmlns:p14="http://schemas.microsoft.com/office/powerpoint/2010/main" val="1815132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reeform 6">
            <a:extLst>
              <a:ext uri="{FF2B5EF4-FFF2-40B4-BE49-F238E27FC236}">
                <a16:creationId xmlns:a16="http://schemas.microsoft.com/office/drawing/2014/main" id="{8EE457FF-670E-4EC1-ACD4-1173DA9A7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488043" y="488043"/>
            <a:ext cx="5143500" cy="4167414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3" name="Google Shape;133;p23"/>
          <p:cNvSpPr txBox="1">
            <a:spLocks noGrp="1"/>
          </p:cNvSpPr>
          <p:nvPr>
            <p:ph type="title"/>
          </p:nvPr>
        </p:nvSpPr>
        <p:spPr>
          <a:xfrm>
            <a:off x="338636" y="1301142"/>
            <a:ext cx="2824112" cy="2541216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3700" dirty="0"/>
              <a:t>Results – Preliminary Analysis </a:t>
            </a:r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1"/>
          </p:nvPr>
        </p:nvSpPr>
        <p:spPr>
          <a:xfrm>
            <a:off x="4506051" y="734244"/>
            <a:ext cx="4023913" cy="3675011"/>
          </a:xfrm>
          <a:prstGeom prst="rect">
            <a:avLst/>
          </a:prstGeom>
          <a:effectLst/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457200" lvl="0" indent="-355600" defTabSz="457200">
              <a:spcBef>
                <a:spcPct val="20000"/>
              </a:spcBef>
              <a:spcAft>
                <a:spcPts val="600"/>
              </a:spcAft>
              <a:buSzPts val="2000"/>
              <a:buFont typeface="Wingdings 2" charset="2"/>
              <a:buChar char=""/>
            </a:pPr>
            <a:r>
              <a:rPr lang="en-US" sz="2000" dirty="0"/>
              <a:t>Items on the general sport fandom and dating traits scales were summed for each measure</a:t>
            </a:r>
          </a:p>
          <a:p>
            <a:pPr marL="457200" lvl="0" indent="-355600" defTabSz="457200">
              <a:spcBef>
                <a:spcPct val="20000"/>
              </a:spcBef>
              <a:spcAft>
                <a:spcPts val="600"/>
              </a:spcAft>
              <a:buSzPts val="2000"/>
              <a:buFont typeface="Wingdings 2" charset="2"/>
              <a:buChar char=""/>
            </a:pPr>
            <a:r>
              <a:rPr lang="en-US" sz="2000" dirty="0"/>
              <a:t>All measures were reliable (all alphas &gt; .75)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2" name="Rectangle 151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488043" y="488043"/>
            <a:ext cx="5143500" cy="4167414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6="http://schemas.microsoft.com/office/drawing/2014/main" xmlns:p14="http://schemas.microsoft.com/office/powerpoint/2010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7" name="Google Shape;147;p25"/>
          <p:cNvSpPr txBox="1">
            <a:spLocks noGrp="1"/>
          </p:cNvSpPr>
          <p:nvPr>
            <p:ph type="title"/>
          </p:nvPr>
        </p:nvSpPr>
        <p:spPr>
          <a:xfrm>
            <a:off x="338636" y="1301142"/>
            <a:ext cx="2824112" cy="2541216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Aft>
                <a:spcPts val="0"/>
              </a:spcAft>
            </a:pPr>
            <a:r>
              <a:rPr lang="en-US" sz="3700" dirty="0"/>
              <a:t>Results – Hypothesis Testing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8864D-AAF9-8BF4-F394-D10808CA0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6051" y="734244"/>
            <a:ext cx="4023913" cy="3675011"/>
          </a:xfrm>
          <a:effectLst/>
        </p:spPr>
        <p:txBody>
          <a:bodyPr>
            <a:normAutofit/>
          </a:bodyPr>
          <a:lstStyle/>
          <a:p>
            <a:r>
              <a:rPr lang="en-US" sz="2400" dirty="0"/>
              <a:t>The correlation between general sport fandom and fandom as a dating trait is </a:t>
            </a:r>
            <a:r>
              <a:rPr lang="en-US" sz="2400" i="1" dirty="0"/>
              <a:t>r</a:t>
            </a:r>
            <a:r>
              <a:rPr lang="en-US" sz="2400" dirty="0"/>
              <a:t> = .639 </a:t>
            </a:r>
            <a:r>
              <a:rPr lang="en-US" sz="2400" i="1" dirty="0"/>
              <a:t>p</a:t>
            </a:r>
            <a:r>
              <a:rPr lang="en-US" sz="2400" dirty="0"/>
              <a:t> &lt; .001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CD30B-8FC8-607A-ECA2-2A89032CC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34" y="112735"/>
            <a:ext cx="4945041" cy="12526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457200">
              <a:lnSpc>
                <a:spcPct val="90000"/>
              </a:lnSpc>
            </a:pPr>
            <a:r>
              <a:rPr lang="en-US" sz="4000" dirty="0"/>
              <a:t>Results – Hypothesis Testing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18E3FF-39A9-04B6-F4F7-34B2DA857C3B}"/>
              </a:ext>
            </a:extLst>
          </p:cNvPr>
          <p:cNvSpPr txBox="1"/>
          <p:nvPr/>
        </p:nvSpPr>
        <p:spPr>
          <a:xfrm>
            <a:off x="200416" y="1666715"/>
            <a:ext cx="4857359" cy="2727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</a:pPr>
            <a:r>
              <a:rPr lang="en-US" sz="2000" dirty="0"/>
              <a:t>Median split on Fandom (low: 7-19; high: 20-40)</a:t>
            </a:r>
          </a:p>
          <a:p>
            <a:pPr marL="742950" lvl="1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en-US" sz="2000" dirty="0"/>
              <a:t>Run a one-way ANOVA to compare mean score of the low fan group to that of the high fan group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2DA8D37-1E70-450D-9D70-95873ABDC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57850" y="0"/>
            <a:ext cx="3483863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17">
            <a:extLst>
              <a:ext uri="{FF2B5EF4-FFF2-40B4-BE49-F238E27FC236}">
                <a16:creationId xmlns:a16="http://schemas.microsoft.com/office/drawing/2014/main" id="{D2E1CE80-9123-4F46-924D-C14DF534A9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45309" y="718980"/>
            <a:ext cx="2516093" cy="3708933"/>
          </a:xfrm>
          <a:prstGeom prst="roundRect">
            <a:avLst>
              <a:gd name="adj" fmla="val 3513"/>
            </a:avLst>
          </a:prstGeom>
          <a:solidFill>
            <a:schemeClr val="tx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Table&#10;&#10;Description automatically generated with medium confidence">
            <a:extLst>
              <a:ext uri="{FF2B5EF4-FFF2-40B4-BE49-F238E27FC236}">
                <a16:creationId xmlns:a16="http://schemas.microsoft.com/office/drawing/2014/main" id="{3D068C49-5DB9-6FD7-FE46-B6EE02F09E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tretch/>
        </p:blipFill>
        <p:spPr>
          <a:xfrm>
            <a:off x="5189591" y="1"/>
            <a:ext cx="3753993" cy="51588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FADBAA-5932-4924-AA55-E96B424FD3E3}"/>
              </a:ext>
            </a:extLst>
          </p:cNvPr>
          <p:cNvSpPr txBox="1"/>
          <p:nvPr/>
        </p:nvSpPr>
        <p:spPr>
          <a:xfrm>
            <a:off x="656051" y="1638290"/>
            <a:ext cx="2553279" cy="2724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35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9" name="Rectangle 158">
            <a:extLst>
              <a:ext uri="{FF2B5EF4-FFF2-40B4-BE49-F238E27FC236}">
                <a16:creationId xmlns:a16="http://schemas.microsoft.com/office/drawing/2014/main" id="{A1DFCBE5-52C1-48A9-89CF-E7D68CCA16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06AB74CA-E76D-4922-91FE-A4AAF0487C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735402"/>
            <a:ext cx="8780525" cy="1929466"/>
          </a:xfrm>
          <a:custGeom>
            <a:avLst/>
            <a:gdLst>
              <a:gd name="connsiteX0" fmla="*/ 0 w 11707367"/>
              <a:gd name="connsiteY0" fmla="*/ 0 h 2572622"/>
              <a:gd name="connsiteX1" fmla="*/ 1888420 w 11707367"/>
              <a:gd name="connsiteY1" fmla="*/ 0 h 2572622"/>
              <a:gd name="connsiteX2" fmla="*/ 2198560 w 11707367"/>
              <a:gd name="connsiteY2" fmla="*/ 310139 h 2572622"/>
              <a:gd name="connsiteX3" fmla="*/ 2425431 w 11707367"/>
              <a:gd name="connsiteY3" fmla="*/ 310139 h 2572622"/>
              <a:gd name="connsiteX4" fmla="*/ 2735570 w 11707367"/>
              <a:gd name="connsiteY4" fmla="*/ 0 h 2572622"/>
              <a:gd name="connsiteX5" fmla="*/ 11707367 w 11707367"/>
              <a:gd name="connsiteY5" fmla="*/ 0 h 2572622"/>
              <a:gd name="connsiteX6" fmla="*/ 11707367 w 11707367"/>
              <a:gd name="connsiteY6" fmla="*/ 2572622 h 2572622"/>
              <a:gd name="connsiteX7" fmla="*/ 0 w 11707367"/>
              <a:gd name="connsiteY7" fmla="*/ 2572622 h 2572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07367" h="2572622">
                <a:moveTo>
                  <a:pt x="0" y="0"/>
                </a:moveTo>
                <a:lnTo>
                  <a:pt x="1888420" y="0"/>
                </a:lnTo>
                <a:lnTo>
                  <a:pt x="2198560" y="310139"/>
                </a:lnTo>
                <a:cubicBezTo>
                  <a:pt x="2261209" y="372788"/>
                  <a:pt x="2362782" y="372788"/>
                  <a:pt x="2425431" y="310139"/>
                </a:cubicBezTo>
                <a:lnTo>
                  <a:pt x="2735570" y="0"/>
                </a:lnTo>
                <a:lnTo>
                  <a:pt x="11707367" y="0"/>
                </a:lnTo>
                <a:lnTo>
                  <a:pt x="11707367" y="2572622"/>
                </a:lnTo>
                <a:lnTo>
                  <a:pt x="0" y="2572622"/>
                </a:lnTo>
                <a:close/>
              </a:path>
            </a:pathLst>
          </a:custGeom>
          <a:solidFill>
            <a:srgbClr val="595959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Google Shape;147;p25"/>
          <p:cNvSpPr txBox="1">
            <a:spLocks noGrp="1"/>
          </p:cNvSpPr>
          <p:nvPr>
            <p:ph type="title"/>
          </p:nvPr>
        </p:nvSpPr>
        <p:spPr>
          <a:xfrm>
            <a:off x="-2286" y="2735401"/>
            <a:ext cx="3619110" cy="1983597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Aft>
                <a:spcPts val="0"/>
              </a:spcAft>
            </a:pPr>
            <a:r>
              <a:rPr lang="en-US" sz="3700" dirty="0">
                <a:solidFill>
                  <a:schemeClr val="accent1"/>
                </a:solidFill>
              </a:rPr>
              <a:t>Results – Hypothesis Testing</a:t>
            </a:r>
          </a:p>
        </p:txBody>
      </p:sp>
      <p:pic>
        <p:nvPicPr>
          <p:cNvPr id="2" name="Picture 1" descr="Table&#10;&#10;Description automatically generated">
            <a:extLst>
              <a:ext uri="{FF2B5EF4-FFF2-40B4-BE49-F238E27FC236}">
                <a16:creationId xmlns:a16="http://schemas.microsoft.com/office/drawing/2014/main" id="{EB7CBECC-BA1C-A759-DE9D-2AD728E4283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2286" y="1"/>
            <a:ext cx="5190344" cy="192946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CF78B370-D3CC-8318-36C5-251BCB5CD3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9814" y="2735402"/>
            <a:ext cx="5624186" cy="239014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8864D-AAF9-8BF4-F394-D10808CA0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5879" y="100830"/>
            <a:ext cx="3858014" cy="2580442"/>
          </a:xfrm>
        </p:spPr>
        <p:txBody>
          <a:bodyPr>
            <a:normAutofit/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Font typeface="Wingdings 2" charset="2"/>
              <a:buChar char=""/>
            </a:pPr>
            <a:r>
              <a:rPr lang="en-US" sz="1900" dirty="0">
                <a:solidFill>
                  <a:srgbClr val="FFFFFF"/>
                </a:solidFill>
              </a:rPr>
              <a:t>One-way ANOVA revealed high fandom group (</a:t>
            </a:r>
            <a:r>
              <a:rPr lang="en-US" sz="1900" i="1" dirty="0">
                <a:solidFill>
                  <a:srgbClr val="FFFFFF"/>
                </a:solidFill>
              </a:rPr>
              <a:t>M </a:t>
            </a:r>
            <a:r>
              <a:rPr lang="en-US" sz="1900" dirty="0">
                <a:solidFill>
                  <a:srgbClr val="FFFFFF"/>
                </a:solidFill>
              </a:rPr>
              <a:t>= 13.70, </a:t>
            </a:r>
            <a:r>
              <a:rPr lang="en-US" sz="1900" i="1" dirty="0">
                <a:solidFill>
                  <a:srgbClr val="FFFFFF"/>
                </a:solidFill>
              </a:rPr>
              <a:t>SD </a:t>
            </a:r>
            <a:r>
              <a:rPr lang="en-US" sz="1900" dirty="0">
                <a:solidFill>
                  <a:srgbClr val="FFFFFF"/>
                </a:solidFill>
              </a:rPr>
              <a:t>= 4.89) had greater interest in fandom as a dating trait than those with low fandom (</a:t>
            </a:r>
            <a:r>
              <a:rPr lang="en-US" sz="1900" i="1" dirty="0">
                <a:solidFill>
                  <a:srgbClr val="FFFFFF"/>
                </a:solidFill>
              </a:rPr>
              <a:t>M </a:t>
            </a:r>
            <a:r>
              <a:rPr lang="en-US" sz="1900" dirty="0">
                <a:solidFill>
                  <a:srgbClr val="FFFFFF"/>
                </a:solidFill>
              </a:rPr>
              <a:t>= 7.56, </a:t>
            </a:r>
            <a:r>
              <a:rPr lang="en-US" sz="1900" i="1" dirty="0">
                <a:solidFill>
                  <a:srgbClr val="FFFFFF"/>
                </a:solidFill>
              </a:rPr>
              <a:t>SD </a:t>
            </a:r>
            <a:r>
              <a:rPr lang="en-US" sz="1900" dirty="0">
                <a:solidFill>
                  <a:srgbClr val="FFFFFF"/>
                </a:solidFill>
              </a:rPr>
              <a:t>= 4.68)</a:t>
            </a:r>
          </a:p>
        </p:txBody>
      </p:sp>
    </p:spTree>
    <p:extLst>
      <p:ext uri="{BB962C8B-B14F-4D97-AF65-F5344CB8AC3E}">
        <p14:creationId xmlns:p14="http://schemas.microsoft.com/office/powerpoint/2010/main" val="571928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133F8CB7-795C-4272-9073-64D8CF97F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2381"/>
            <a:ext cx="9144000" cy="3902868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2CD30B-8FC8-607A-ECA2-2A89032CC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230" y="531140"/>
            <a:ext cx="2663532" cy="28358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</a:pPr>
            <a:r>
              <a:rPr lang="en-US" sz="3800" dirty="0"/>
              <a:t>Results – Research Question 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674F1F8-962D-4FF5-B378-D9D2FFDFD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3672510"/>
            <a:ext cx="9141714" cy="1470990"/>
          </a:xfrm>
          <a:custGeom>
            <a:avLst/>
            <a:gdLst>
              <a:gd name="connsiteX0" fmla="*/ 0 w 12188952"/>
              <a:gd name="connsiteY0" fmla="*/ 0 h 1961319"/>
              <a:gd name="connsiteX1" fmla="*/ 1996017 w 12188952"/>
              <a:gd name="connsiteY1" fmla="*/ 0 h 1961319"/>
              <a:gd name="connsiteX2" fmla="*/ 2377017 w 12188952"/>
              <a:gd name="connsiteY2" fmla="*/ 263783 h 1961319"/>
              <a:gd name="connsiteX3" fmla="*/ 2385484 w 12188952"/>
              <a:gd name="connsiteY3" fmla="*/ 266713 h 1961319"/>
              <a:gd name="connsiteX4" fmla="*/ 2398184 w 12188952"/>
              <a:gd name="connsiteY4" fmla="*/ 271110 h 1961319"/>
              <a:gd name="connsiteX5" fmla="*/ 2410883 w 12188952"/>
              <a:gd name="connsiteY5" fmla="*/ 275506 h 1961319"/>
              <a:gd name="connsiteX6" fmla="*/ 2421467 w 12188952"/>
              <a:gd name="connsiteY6" fmla="*/ 275506 h 1961319"/>
              <a:gd name="connsiteX7" fmla="*/ 2434167 w 12188952"/>
              <a:gd name="connsiteY7" fmla="*/ 275506 h 1961319"/>
              <a:gd name="connsiteX8" fmla="*/ 2444750 w 12188952"/>
              <a:gd name="connsiteY8" fmla="*/ 271110 h 1961319"/>
              <a:gd name="connsiteX9" fmla="*/ 2457450 w 12188952"/>
              <a:gd name="connsiteY9" fmla="*/ 266713 h 1961319"/>
              <a:gd name="connsiteX10" fmla="*/ 2465917 w 12188952"/>
              <a:gd name="connsiteY10" fmla="*/ 263783 h 1961319"/>
              <a:gd name="connsiteX11" fmla="*/ 2846917 w 12188952"/>
              <a:gd name="connsiteY11" fmla="*/ 0 h 1961319"/>
              <a:gd name="connsiteX12" fmla="*/ 12188952 w 12188952"/>
              <a:gd name="connsiteY12" fmla="*/ 0 h 1961319"/>
              <a:gd name="connsiteX13" fmla="*/ 12188952 w 12188952"/>
              <a:gd name="connsiteY13" fmla="*/ 1264506 h 1961319"/>
              <a:gd name="connsiteX14" fmla="*/ 12188952 w 12188952"/>
              <a:gd name="connsiteY14" fmla="*/ 1917775 h 1961319"/>
              <a:gd name="connsiteX15" fmla="*/ 12188952 w 12188952"/>
              <a:gd name="connsiteY15" fmla="*/ 1961319 h 1961319"/>
              <a:gd name="connsiteX16" fmla="*/ 0 w 12188952"/>
              <a:gd name="connsiteY16" fmla="*/ 1961319 h 1961319"/>
              <a:gd name="connsiteX17" fmla="*/ 0 w 12188952"/>
              <a:gd name="connsiteY17" fmla="*/ 1917775 h 1961319"/>
              <a:gd name="connsiteX18" fmla="*/ 0 w 12188952"/>
              <a:gd name="connsiteY18" fmla="*/ 1264506 h 1961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88952" h="1961319">
                <a:moveTo>
                  <a:pt x="0" y="0"/>
                </a:moveTo>
                <a:lnTo>
                  <a:pt x="1996017" y="0"/>
                </a:lnTo>
                <a:lnTo>
                  <a:pt x="2377017" y="263783"/>
                </a:lnTo>
                <a:lnTo>
                  <a:pt x="2385484" y="266713"/>
                </a:lnTo>
                <a:lnTo>
                  <a:pt x="2398184" y="271110"/>
                </a:lnTo>
                <a:lnTo>
                  <a:pt x="2410883" y="275506"/>
                </a:lnTo>
                <a:lnTo>
                  <a:pt x="2421467" y="275506"/>
                </a:lnTo>
                <a:lnTo>
                  <a:pt x="2434167" y="275506"/>
                </a:lnTo>
                <a:lnTo>
                  <a:pt x="2444750" y="271110"/>
                </a:lnTo>
                <a:lnTo>
                  <a:pt x="2457450" y="266713"/>
                </a:lnTo>
                <a:lnTo>
                  <a:pt x="2465917" y="263783"/>
                </a:lnTo>
                <a:lnTo>
                  <a:pt x="2846917" y="0"/>
                </a:lnTo>
                <a:lnTo>
                  <a:pt x="12188952" y="0"/>
                </a:lnTo>
                <a:lnTo>
                  <a:pt x="12188952" y="1264506"/>
                </a:lnTo>
                <a:lnTo>
                  <a:pt x="12188952" y="1917775"/>
                </a:lnTo>
                <a:lnTo>
                  <a:pt x="12188952" y="1961319"/>
                </a:lnTo>
                <a:lnTo>
                  <a:pt x="0" y="1961319"/>
                </a:lnTo>
                <a:lnTo>
                  <a:pt x="0" y="1917775"/>
                </a:lnTo>
                <a:lnTo>
                  <a:pt x="0" y="1264506"/>
                </a:lnTo>
                <a:close/>
              </a:path>
            </a:pathLst>
          </a:cu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01CDB4-05E2-481A-9165-2455B6FE2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87993" y="0"/>
            <a:ext cx="56647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4">
            <a:extLst>
              <a:ext uri="{FF2B5EF4-FFF2-40B4-BE49-F238E27FC236}">
                <a16:creationId xmlns:a16="http://schemas.microsoft.com/office/drawing/2014/main" id="{93C43E0F-EC0A-4928-BA40-42313C099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67789" y="718980"/>
            <a:ext cx="4693613" cy="3708933"/>
          </a:xfrm>
          <a:prstGeom prst="roundRect">
            <a:avLst>
              <a:gd name="adj" fmla="val 3513"/>
            </a:avLst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FADBAA-5932-4924-AA55-E96B424FD3E3}"/>
              </a:ext>
            </a:extLst>
          </p:cNvPr>
          <p:cNvSpPr txBox="1"/>
          <p:nvPr/>
        </p:nvSpPr>
        <p:spPr>
          <a:xfrm>
            <a:off x="656051" y="1638290"/>
            <a:ext cx="2553279" cy="2724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18E3FF-39A9-04B6-F4F7-34B2DA857C3B}"/>
              </a:ext>
            </a:extLst>
          </p:cNvPr>
          <p:cNvSpPr txBox="1"/>
          <p:nvPr/>
        </p:nvSpPr>
        <p:spPr>
          <a:xfrm>
            <a:off x="179594" y="3966248"/>
            <a:ext cx="3128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Where does sport fandom fall in relation to other dating traits?</a:t>
            </a:r>
          </a:p>
        </p:txBody>
      </p:sp>
      <p:pic>
        <p:nvPicPr>
          <p:cNvPr id="17" name="Content Placeholder 16" descr="Table&#10;&#10;Description automatically generated">
            <a:extLst>
              <a:ext uri="{FF2B5EF4-FFF2-40B4-BE49-F238E27FC236}">
                <a16:creationId xmlns:a16="http://schemas.microsoft.com/office/drawing/2014/main" id="{5DA4D3FE-A957-1838-D0F3-8A3CD0B058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41302" y="762000"/>
            <a:ext cx="4497086" cy="3602379"/>
          </a:xfrm>
          <a:effectLst/>
        </p:spPr>
      </p:pic>
    </p:spTree>
    <p:extLst>
      <p:ext uri="{BB962C8B-B14F-4D97-AF65-F5344CB8AC3E}">
        <p14:creationId xmlns:p14="http://schemas.microsoft.com/office/powerpoint/2010/main" val="3982750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 6">
            <a:extLst>
              <a:ext uri="{FF2B5EF4-FFF2-40B4-BE49-F238E27FC236}">
                <a16:creationId xmlns:a16="http://schemas.microsoft.com/office/drawing/2014/main" id="{53576798-7F98-4C7F-B6C7-6D41B5A7E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5" name="Google Shape;165;p28"/>
          <p:cNvSpPr txBox="1">
            <a:spLocks noGrp="1"/>
          </p:cNvSpPr>
          <p:nvPr>
            <p:ph type="title"/>
          </p:nvPr>
        </p:nvSpPr>
        <p:spPr>
          <a:xfrm>
            <a:off x="607500" y="335391"/>
            <a:ext cx="7928998" cy="727837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 algn="l" defTabSz="457200">
              <a:spcBef>
                <a:spcPct val="0"/>
              </a:spcBef>
              <a:spcAft>
                <a:spcPts val="0"/>
              </a:spcAft>
            </a:pPr>
            <a:r>
              <a:rPr lang="en-US" sz="4000"/>
              <a:t>Discussion</a:t>
            </a:r>
          </a:p>
        </p:txBody>
      </p:sp>
      <p:graphicFrame>
        <p:nvGraphicFramePr>
          <p:cNvPr id="171" name="Google Shape;167;p28">
            <a:extLst>
              <a:ext uri="{FF2B5EF4-FFF2-40B4-BE49-F238E27FC236}">
                <a16:creationId xmlns:a16="http://schemas.microsoft.com/office/drawing/2014/main" id="{D202CD32-690C-C6A9-E41C-20295041B1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802240"/>
              </p:ext>
            </p:extLst>
          </p:nvPr>
        </p:nvGraphicFramePr>
        <p:xfrm>
          <a:off x="3577088" y="1773135"/>
          <a:ext cx="5289550" cy="2724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D2B80F8-85D7-1306-8A04-B950AA4A2A54}"/>
              </a:ext>
            </a:extLst>
          </p:cNvPr>
          <p:cNvSpPr txBox="1"/>
          <p:nvPr/>
        </p:nvSpPr>
        <p:spPr>
          <a:xfrm>
            <a:off x="4068080" y="3330781"/>
            <a:ext cx="4631421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We know there are gender differences in perceptions of sport fandom (End, Kretschmar, &amp; Dietz-</a:t>
            </a:r>
            <a:r>
              <a:rPr lang="en-US" b="1" dirty="0" err="1"/>
              <a:t>Uhler</a:t>
            </a:r>
            <a:r>
              <a:rPr lang="en-US" b="1" dirty="0"/>
              <a:t>, 2004)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gender differences appear?</a:t>
            </a:r>
          </a:p>
          <a:p>
            <a:endParaRPr lang="en-US" dirty="0"/>
          </a:p>
        </p:txBody>
      </p:sp>
      <p:pic>
        <p:nvPicPr>
          <p:cNvPr id="10" name="Picture 9" descr="A picture containing person, sport, colorful&#10;&#10;Description automatically generated">
            <a:extLst>
              <a:ext uri="{FF2B5EF4-FFF2-40B4-BE49-F238E27FC236}">
                <a16:creationId xmlns:a16="http://schemas.microsoft.com/office/drawing/2014/main" id="{866EF3E0-6A59-EF18-53F5-56AE7841E6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69044" y="2571750"/>
            <a:ext cx="3653540" cy="1798666"/>
          </a:xfrm>
          <a:prstGeom prst="ellipse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 6">
            <a:extLst>
              <a:ext uri="{FF2B5EF4-FFF2-40B4-BE49-F238E27FC236}">
                <a16:creationId xmlns:a16="http://schemas.microsoft.com/office/drawing/2014/main" id="{53576798-7F98-4C7F-B6C7-6D41B5A7E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5" name="Google Shape;165;p28"/>
          <p:cNvSpPr txBox="1">
            <a:spLocks noGrp="1"/>
          </p:cNvSpPr>
          <p:nvPr>
            <p:ph type="title"/>
          </p:nvPr>
        </p:nvSpPr>
        <p:spPr>
          <a:xfrm>
            <a:off x="607500" y="335391"/>
            <a:ext cx="7928998" cy="727837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 algn="l" defTabSz="457200">
              <a:spcBef>
                <a:spcPct val="0"/>
              </a:spcBef>
              <a:spcAft>
                <a:spcPts val="0"/>
              </a:spcAft>
            </a:pPr>
            <a:r>
              <a:rPr lang="en-US" sz="4000"/>
              <a:t>Discussion</a:t>
            </a:r>
          </a:p>
        </p:txBody>
      </p:sp>
      <p:graphicFrame>
        <p:nvGraphicFramePr>
          <p:cNvPr id="171" name="Google Shape;167;p28">
            <a:extLst>
              <a:ext uri="{FF2B5EF4-FFF2-40B4-BE49-F238E27FC236}">
                <a16:creationId xmlns:a16="http://schemas.microsoft.com/office/drawing/2014/main" id="{D202CD32-690C-C6A9-E41C-20295041B1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8359876"/>
              </p:ext>
            </p:extLst>
          </p:nvPr>
        </p:nvGraphicFramePr>
        <p:xfrm>
          <a:off x="91685" y="1718912"/>
          <a:ext cx="5289550" cy="2077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D2B80F8-85D7-1306-8A04-B950AA4A2A54}"/>
              </a:ext>
            </a:extLst>
          </p:cNvPr>
          <p:cNvSpPr txBox="1"/>
          <p:nvPr/>
        </p:nvSpPr>
        <p:spPr>
          <a:xfrm>
            <a:off x="607500" y="2999100"/>
            <a:ext cx="3950675" cy="175432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What about particular sports?</a:t>
            </a:r>
            <a:endParaRPr lang="en-US" dirty="0"/>
          </a:p>
          <a:p>
            <a:pPr lvl="1"/>
            <a:r>
              <a:rPr lang="en-US" dirty="0"/>
              <a:t>Fans of baseball gravitate towards fans of baseball, but does it intensify when the sport they’re a fan of is rare/unconventional?</a:t>
            </a:r>
          </a:p>
        </p:txBody>
      </p:sp>
      <p:pic>
        <p:nvPicPr>
          <p:cNvPr id="4" name="Picture 3" descr="A peacock with its feathers spread&#10;&#10;Description automatically generated with low confidence">
            <a:extLst>
              <a:ext uri="{FF2B5EF4-FFF2-40B4-BE49-F238E27FC236}">
                <a16:creationId xmlns:a16="http://schemas.microsoft.com/office/drawing/2014/main" id="{36D8AB6F-D6F9-597D-1851-7AE10697A0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5567423" y="1974883"/>
            <a:ext cx="3484892" cy="2323260"/>
          </a:xfrm>
          <a:prstGeom prst="flowChartAlternateProcess">
            <a:avLst/>
          </a:prstGeom>
        </p:spPr>
      </p:pic>
    </p:spTree>
    <p:extLst>
      <p:ext uri="{BB962C8B-B14F-4D97-AF65-F5344CB8AC3E}">
        <p14:creationId xmlns:p14="http://schemas.microsoft.com/office/powerpoint/2010/main" val="166361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6">
            <a:extLst>
              <a:ext uri="{FF2B5EF4-FFF2-40B4-BE49-F238E27FC236}">
                <a16:creationId xmlns:a16="http://schemas.microsoft.com/office/drawing/2014/main" id="{F5D8CBC8-202F-4F3E-98DD-70D6FCB78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2BDEF1B6-CABC-4FE5-BBB0-98BACFAB07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person, outdoor, group, crowd&#10;&#10;Description automatically generated">
            <a:extLst>
              <a:ext uri="{FF2B5EF4-FFF2-40B4-BE49-F238E27FC236}">
                <a16:creationId xmlns:a16="http://schemas.microsoft.com/office/drawing/2014/main" id="{C5E0473B-619C-3F75-892F-716EAC5A76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996" r="-3" b="28039"/>
          <a:stretch/>
        </p:blipFill>
        <p:spPr>
          <a:xfrm>
            <a:off x="4489044" y="10"/>
            <a:ext cx="4654956" cy="3093927"/>
          </a:xfrm>
          <a:prstGeom prst="rect">
            <a:avLst/>
          </a:prstGeom>
        </p:spPr>
      </p:pic>
      <p:sp useBgFill="1">
        <p:nvSpPr>
          <p:cNvPr id="80" name="Freeform 9">
            <a:extLst>
              <a:ext uri="{FF2B5EF4-FFF2-40B4-BE49-F238E27FC236}">
                <a16:creationId xmlns:a16="http://schemas.microsoft.com/office/drawing/2014/main" id="{B48BE8E5-C0F4-4C06-9B14-3DD8C0383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864100" cy="5143500"/>
          </a:xfrm>
          <a:custGeom>
            <a:avLst/>
            <a:gdLst>
              <a:gd name="connsiteX0" fmla="*/ 0 w 6485467"/>
              <a:gd name="connsiteY0" fmla="*/ 0 h 6858000"/>
              <a:gd name="connsiteX1" fmla="*/ 6485467 w 6485467"/>
              <a:gd name="connsiteY1" fmla="*/ 0 h 6858000"/>
              <a:gd name="connsiteX2" fmla="*/ 6485467 w 6485467"/>
              <a:gd name="connsiteY2" fmla="*/ 1900238 h 6858000"/>
              <a:gd name="connsiteX3" fmla="*/ 6115051 w 6485467"/>
              <a:gd name="connsiteY3" fmla="*/ 2178050 h 6858000"/>
              <a:gd name="connsiteX4" fmla="*/ 6110817 w 6485467"/>
              <a:gd name="connsiteY4" fmla="*/ 2184400 h 6858000"/>
              <a:gd name="connsiteX5" fmla="*/ 6104467 w 6485467"/>
              <a:gd name="connsiteY5" fmla="*/ 2193925 h 6858000"/>
              <a:gd name="connsiteX6" fmla="*/ 6098117 w 6485467"/>
              <a:gd name="connsiteY6" fmla="*/ 2201863 h 6858000"/>
              <a:gd name="connsiteX7" fmla="*/ 6098117 w 6485467"/>
              <a:gd name="connsiteY7" fmla="*/ 2211388 h 6858000"/>
              <a:gd name="connsiteX8" fmla="*/ 6098117 w 6485467"/>
              <a:gd name="connsiteY8" fmla="*/ 2220913 h 6858000"/>
              <a:gd name="connsiteX9" fmla="*/ 6104467 w 6485467"/>
              <a:gd name="connsiteY9" fmla="*/ 2228850 h 6858000"/>
              <a:gd name="connsiteX10" fmla="*/ 6110817 w 6485467"/>
              <a:gd name="connsiteY10" fmla="*/ 2238375 h 6858000"/>
              <a:gd name="connsiteX11" fmla="*/ 6115051 w 6485467"/>
              <a:gd name="connsiteY11" fmla="*/ 2244725 h 6858000"/>
              <a:gd name="connsiteX12" fmla="*/ 6485467 w 6485467"/>
              <a:gd name="connsiteY12" fmla="*/ 2522538 h 6858000"/>
              <a:gd name="connsiteX13" fmla="*/ 6485467 w 6485467"/>
              <a:gd name="connsiteY13" fmla="*/ 6858000 h 6858000"/>
              <a:gd name="connsiteX14" fmla="*/ 0 w 6485467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85467" h="6858000">
                <a:moveTo>
                  <a:pt x="0" y="0"/>
                </a:moveTo>
                <a:lnTo>
                  <a:pt x="6485467" y="0"/>
                </a:lnTo>
                <a:lnTo>
                  <a:pt x="6485467" y="1900238"/>
                </a:lnTo>
                <a:lnTo>
                  <a:pt x="6115051" y="2178050"/>
                </a:lnTo>
                <a:lnTo>
                  <a:pt x="6110817" y="2184400"/>
                </a:lnTo>
                <a:lnTo>
                  <a:pt x="6104467" y="2193925"/>
                </a:lnTo>
                <a:lnTo>
                  <a:pt x="6098117" y="2201863"/>
                </a:lnTo>
                <a:lnTo>
                  <a:pt x="6098117" y="2211388"/>
                </a:lnTo>
                <a:lnTo>
                  <a:pt x="6098117" y="2220913"/>
                </a:lnTo>
                <a:lnTo>
                  <a:pt x="6104467" y="2228850"/>
                </a:lnTo>
                <a:lnTo>
                  <a:pt x="6110817" y="2238375"/>
                </a:lnTo>
                <a:lnTo>
                  <a:pt x="6115051" y="2244725"/>
                </a:lnTo>
                <a:lnTo>
                  <a:pt x="6485467" y="2522538"/>
                </a:lnTo>
                <a:lnTo>
                  <a:pt x="6485467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607500" y="335391"/>
            <a:ext cx="3697800" cy="1169559"/>
          </a:xfrm>
          <a:prstGeom prst="rect">
            <a:avLst/>
          </a:prstGeom>
          <a:effectLst/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 defTabSz="4572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3700">
                <a:solidFill>
                  <a:schemeClr val="tx1"/>
                </a:solidFill>
              </a:rPr>
              <a:t>Perceptions of Sport Fandom</a:t>
            </a:r>
          </a:p>
        </p:txBody>
      </p:sp>
      <p:sp>
        <p:nvSpPr>
          <p:cNvPr id="71" name="Google Shape;71;p14"/>
          <p:cNvSpPr txBox="1">
            <a:spLocks noGrp="1"/>
          </p:cNvSpPr>
          <p:nvPr>
            <p:ph type="body" idx="2"/>
          </p:nvPr>
        </p:nvSpPr>
        <p:spPr>
          <a:xfrm>
            <a:off x="614034" y="1809750"/>
            <a:ext cx="3691265" cy="2724150"/>
          </a:xfrm>
          <a:prstGeom prst="rect">
            <a:avLst/>
          </a:prstGeom>
          <a:effectLst/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Font typeface="Wingdings 2" charset="2"/>
              <a:buChar char=""/>
            </a:pPr>
            <a:r>
              <a:rPr lang="en-US" b="1" dirty="0"/>
              <a:t> Prior Research</a:t>
            </a:r>
          </a:p>
          <a:p>
            <a:pPr indent="-336550" defTabSz="457200">
              <a:spcBef>
                <a:spcPct val="20000"/>
              </a:spcBef>
              <a:spcAft>
                <a:spcPts val="600"/>
              </a:spcAft>
              <a:buSzPts val="1700"/>
              <a:buFont typeface="Wingdings 2" charset="2"/>
              <a:buChar char=""/>
            </a:pPr>
            <a:r>
              <a:rPr lang="en-US" dirty="0"/>
              <a:t>The Attraction Hypothesis – Byrne, </a:t>
            </a:r>
            <a:r>
              <a:rPr lang="en-US" dirty="0" err="1"/>
              <a:t>Clore</a:t>
            </a:r>
            <a:r>
              <a:rPr lang="en-US" dirty="0"/>
              <a:t>, &amp; Smeaton (1986)</a:t>
            </a:r>
          </a:p>
          <a:p>
            <a:pPr indent="-336550" defTabSz="457200">
              <a:spcBef>
                <a:spcPct val="20000"/>
              </a:spcBef>
              <a:spcAft>
                <a:spcPts val="600"/>
              </a:spcAft>
              <a:buSzPts val="1700"/>
              <a:buFont typeface="Wingdings 2" charset="2"/>
              <a:buChar char=""/>
            </a:pPr>
            <a:r>
              <a:rPr lang="en-US" dirty="0"/>
              <a:t>“Something About Mary” – Wann, Schinner, &amp; Keenan (2001)</a:t>
            </a:r>
          </a:p>
          <a:p>
            <a:pPr marL="457200" lvl="0" indent="-336550" defTabSz="457200">
              <a:spcBef>
                <a:spcPct val="20000"/>
              </a:spcBef>
              <a:spcAft>
                <a:spcPts val="600"/>
              </a:spcAft>
              <a:buSzPts val="1700"/>
              <a:buFont typeface="Wingdings 2" charset="2"/>
              <a:buChar char=""/>
            </a:pPr>
            <a:r>
              <a:rPr lang="en-US" dirty="0"/>
              <a:t>Perceptions of sports fandom as a social status determinant – End, Kretschmar, &amp; Dietz-</a:t>
            </a:r>
            <a:r>
              <a:rPr lang="en-US" dirty="0" err="1"/>
              <a:t>Uhler</a:t>
            </a:r>
            <a:r>
              <a:rPr lang="en-US" dirty="0"/>
              <a:t> (2004)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638A21-BE47-F84F-A710-7C0C9DC4F3E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t="27008" r="2" b="3296"/>
          <a:stretch/>
        </p:blipFill>
        <p:spPr>
          <a:xfrm>
            <a:off x="4864100" y="3093938"/>
            <a:ext cx="4279899" cy="20495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Attraction Hypothesis – </a:t>
            </a:r>
            <a:r>
              <a:rPr lang="en" sz="3200" dirty="0"/>
              <a:t>Byrne et al. (1986)</a:t>
            </a:r>
            <a:endParaRPr dirty="0"/>
          </a:p>
        </p:txBody>
      </p:sp>
      <p:pic>
        <p:nvPicPr>
          <p:cNvPr id="3" name="Picture 2" descr="Two birds flying in the sky&#10;&#10;Description automatically generated">
            <a:extLst>
              <a:ext uri="{FF2B5EF4-FFF2-40B4-BE49-F238E27FC236}">
                <a16:creationId xmlns:a16="http://schemas.microsoft.com/office/drawing/2014/main" id="{05F53C67-52C2-35BA-8387-5236B6DB04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07500" y="1686296"/>
            <a:ext cx="2660052" cy="17709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DC56C2-085B-9FD3-87F9-EC71A59A63C4}"/>
              </a:ext>
            </a:extLst>
          </p:cNvPr>
          <p:cNvSpPr txBox="1"/>
          <p:nvPr/>
        </p:nvSpPr>
        <p:spPr>
          <a:xfrm>
            <a:off x="261256" y="3599708"/>
            <a:ext cx="4488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Birds of a feather...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F667F2-30CE-575A-49FC-856D6E9D5392}"/>
              </a:ext>
            </a:extLst>
          </p:cNvPr>
          <p:cNvSpPr txBox="1"/>
          <p:nvPr/>
        </p:nvSpPr>
        <p:spPr>
          <a:xfrm>
            <a:off x="4963886" y="1472045"/>
            <a:ext cx="35726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Individuals with perceived similarities with another individual are more likely to be attracted to this person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attraction levels are higher when perceived similarities are higher</a:t>
            </a:r>
          </a:p>
          <a:p>
            <a:pPr lvl="1"/>
            <a:r>
              <a:rPr lang="en-US" dirty="0">
                <a:sym typeface="Wingdings" pitchFamily="2" charset="2"/>
              </a:rPr>
              <a:t> does this apply to sport fandom and romantic relationships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reeform 6">
            <a:extLst>
              <a:ext uri="{FF2B5EF4-FFF2-40B4-BE49-F238E27FC236}">
                <a16:creationId xmlns:a16="http://schemas.microsoft.com/office/drawing/2014/main" id="{8EE457FF-670E-4EC1-ACD4-1173DA9A7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9144000" cy="163949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03" name="Rectangle 102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488043" y="488043"/>
            <a:ext cx="5143500" cy="4167414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338636" y="1301142"/>
            <a:ext cx="2824112" cy="2541216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3100" dirty="0"/>
              <a:t>THERE’S JUST “SOMETHING ABOUT MARY”</a:t>
            </a:r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4259484" y="162046"/>
            <a:ext cx="4687745" cy="4981454"/>
          </a:xfrm>
          <a:prstGeom prst="rect">
            <a:avLst/>
          </a:prstGeom>
          <a:effectLst/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457200" lvl="0" indent="-336550" algn="l" rtl="0"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" sz="1800" dirty="0"/>
              <a:t>Wann, Schinner, &amp; Keenan (2001)</a:t>
            </a:r>
          </a:p>
          <a:p>
            <a:pPr marL="914400" lvl="1" indent="-342900" defTabSz="457200">
              <a:spcBef>
                <a:spcPct val="20000"/>
              </a:spcBef>
              <a:spcAft>
                <a:spcPts val="600"/>
              </a:spcAft>
              <a:buSzPts val="1800"/>
              <a:buFont typeface="Wingdings 2" charset="2"/>
              <a:buChar char=""/>
            </a:pPr>
            <a:r>
              <a:rPr lang="en-US" sz="2000" b="1" dirty="0"/>
              <a:t>Determine whether male college students would be threatened by or attracted to female fans</a:t>
            </a:r>
            <a:endParaRPr lang="en-US" sz="2000" dirty="0"/>
          </a:p>
          <a:p>
            <a:pPr lvl="2" indent="-342900" defTabSz="457200">
              <a:spcBef>
                <a:spcPct val="20000"/>
              </a:spcBef>
              <a:spcAft>
                <a:spcPts val="600"/>
              </a:spcAft>
              <a:buSzPts val="1800"/>
              <a:buFont typeface="Wingdings 2" charset="2"/>
              <a:buChar char=""/>
            </a:pPr>
            <a:r>
              <a:rPr lang="en-US" sz="1800" dirty="0"/>
              <a:t>Male fans had a more positive impression of the target female when she was described as being a sport fan </a:t>
            </a:r>
          </a:p>
          <a:p>
            <a:pPr lvl="2" indent="-342900" defTabSz="457200">
              <a:spcBef>
                <a:spcPct val="20000"/>
              </a:spcBef>
              <a:spcAft>
                <a:spcPts val="600"/>
              </a:spcAft>
              <a:buSzPts val="1800"/>
              <a:buFont typeface="Wingdings 2" charset="2"/>
              <a:buChar char=""/>
            </a:pPr>
            <a:r>
              <a:rPr lang="en-US" sz="1800" dirty="0"/>
              <a:t>More likely men have favorable impressions of female fans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Freeform 6">
            <a:extLst>
              <a:ext uri="{FF2B5EF4-FFF2-40B4-BE49-F238E27FC236}">
                <a16:creationId xmlns:a16="http://schemas.microsoft.com/office/drawing/2014/main" id="{8775F366-526C-4C42-8931-696FFE8AA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2381"/>
            <a:ext cx="9144000" cy="3902868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12839A1C-34CB-4C3C-8531-CA67525FDE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4571999" y="774688"/>
            <a:ext cx="4089400" cy="3594124"/>
          </a:xfrm>
          <a:prstGeom prst="rect">
            <a:avLst/>
          </a:prstGeom>
          <a:effectLst/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457200" lvl="0" indent="-336550" defTabSz="457200">
              <a:lnSpc>
                <a:spcPct val="90000"/>
              </a:lnSpc>
              <a:spcAft>
                <a:spcPts val="0"/>
              </a:spcAft>
              <a:buSzPts val="1700"/>
            </a:pPr>
            <a:r>
              <a:rPr lang="en-US" sz="4300" dirty="0"/>
              <a:t>Perceptions of Sport Fandom as a Social Status Determinant</a:t>
            </a:r>
          </a:p>
        </p:txBody>
      </p:sp>
      <p:sp useBgFill="1">
        <p:nvSpPr>
          <p:cNvPr id="117" name="Freeform: Shape 116">
            <a:extLst>
              <a:ext uri="{FF2B5EF4-FFF2-40B4-BE49-F238E27FC236}">
                <a16:creationId xmlns:a16="http://schemas.microsoft.com/office/drawing/2014/main" id="{FAC94EAF-F7F7-4727-AE69-A7036B4A51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488043" y="488043"/>
            <a:ext cx="5143500" cy="4167414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D2FC1D-733F-FC2A-4F6E-3F0527ED4AF9}"/>
              </a:ext>
            </a:extLst>
          </p:cNvPr>
          <p:cNvSpPr txBox="1"/>
          <p:nvPr/>
        </p:nvSpPr>
        <p:spPr>
          <a:xfrm>
            <a:off x="0" y="497713"/>
            <a:ext cx="33103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dirty="0"/>
              <a:t>End, Kretschmar, &amp; Dietz-</a:t>
            </a:r>
            <a:r>
              <a:rPr lang="en" sz="1600" dirty="0" err="1"/>
              <a:t>Uhler</a:t>
            </a:r>
            <a:r>
              <a:rPr lang="en" sz="1600" dirty="0"/>
              <a:t> (2004)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" dirty="0"/>
              <a:t>sked college students to rank 7 popularity determinants for men and women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" dirty="0"/>
              <a:t>Males: Sport fan – 3</a:t>
            </a:r>
            <a:r>
              <a:rPr lang="en" baseline="30000" dirty="0"/>
              <a:t>rd</a:t>
            </a:r>
            <a:r>
              <a:rPr lang="en" dirty="0"/>
              <a:t> highest ranking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" dirty="0"/>
              <a:t>Females: Sport fan – 7</a:t>
            </a:r>
            <a:r>
              <a:rPr lang="en" baseline="30000" dirty="0"/>
              <a:t>th</a:t>
            </a:r>
            <a:r>
              <a:rPr lang="en" dirty="0"/>
              <a:t> (last)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" dirty="0"/>
          </a:p>
          <a:p>
            <a:r>
              <a:rPr lang="en" b="1" dirty="0"/>
              <a:t>Being a sport fan is believed to have greater influence on popularity in males than females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ectangle 119">
            <a:extLst>
              <a:ext uri="{FF2B5EF4-FFF2-40B4-BE49-F238E27FC236}">
                <a16:creationId xmlns:a16="http://schemas.microsoft.com/office/drawing/2014/main" id="{6A01907A-BF04-440F-BA0D-49BC96273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481315" y="1438689"/>
            <a:ext cx="2524079" cy="2998226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3300"/>
              <a:t>THE CURRENT STUDY</a:t>
            </a:r>
          </a:p>
        </p:txBody>
      </p:sp>
      <p:graphicFrame>
        <p:nvGraphicFramePr>
          <p:cNvPr id="103" name="Google Shape;101;p18">
            <a:extLst>
              <a:ext uri="{FF2B5EF4-FFF2-40B4-BE49-F238E27FC236}">
                <a16:creationId xmlns:a16="http://schemas.microsoft.com/office/drawing/2014/main" id="{524BC8DE-E80F-5023-785D-33616FDD7D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5483431"/>
              </p:ext>
            </p:extLst>
          </p:nvPr>
        </p:nvGraphicFramePr>
        <p:xfrm>
          <a:off x="3148314" y="946547"/>
          <a:ext cx="5381323" cy="3775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Research Question and Hypothesis</a:t>
            </a:r>
            <a:endParaRPr dirty="0"/>
          </a:p>
        </p:txBody>
      </p:sp>
      <p:sp>
        <p:nvSpPr>
          <p:cNvPr id="107" name="Google Shape;107;p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 dirty="0"/>
              <a:t>Hypothesis </a:t>
            </a:r>
          </a:p>
          <a:p>
            <a:pPr lvl="1" indent="-361950">
              <a:buSzPts val="2100"/>
              <a:buChar char="●"/>
            </a:pPr>
            <a:r>
              <a:rPr lang="en-US" sz="1700" dirty="0"/>
              <a:t>Sport Fandom will be positively correlated with perceptions of sport fandom as an important dating trait in potential dating partners</a:t>
            </a:r>
          </a:p>
          <a:p>
            <a:pPr lvl="2" indent="-361950">
              <a:buSzPts val="2100"/>
              <a:buChar char="●"/>
            </a:pPr>
            <a:r>
              <a:rPr lang="en-US" sz="1400" dirty="0"/>
              <a:t>T</a:t>
            </a:r>
            <a:r>
              <a:rPr lang="en" sz="1400" dirty="0"/>
              <a:t>he more people are a fan, more likely they will think being a sport fan is an important trait in potential dating partners</a:t>
            </a:r>
          </a:p>
          <a:p>
            <a:pPr indent="-361950">
              <a:buSzPts val="2100"/>
            </a:pPr>
            <a:endParaRPr lang="en-US" sz="2100" dirty="0"/>
          </a:p>
          <a:p>
            <a:pPr indent="-361950">
              <a:buSzPts val="2100"/>
            </a:pPr>
            <a:r>
              <a:rPr lang="en-US" sz="2100" dirty="0"/>
              <a:t>Research Question</a:t>
            </a:r>
            <a:endParaRPr sz="2100" dirty="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does the importance of a potential dating partner's sport fandom compare to other traits? </a:t>
            </a:r>
          </a:p>
          <a:p>
            <a:pPr marL="1320800" lvl="2" indent="-285750">
              <a:buSzPts val="1700"/>
            </a:pPr>
            <a:r>
              <a:rPr lang="en-US" sz="1650" dirty="0">
                <a:ea typeface="Times New Roman" panose="02020603050405020304" pitchFamily="18" charset="0"/>
                <a:cs typeface="Times New Roman" panose="02020603050405020304" pitchFamily="18" charset="0"/>
              </a:rPr>
              <a:t>Where does sport fandom rank in relation to other traits when choosing a dating partner?</a:t>
            </a:r>
            <a:endParaRPr lang="en-US" sz="165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indent="-336550">
              <a:buSzPts val="1700"/>
              <a:buChar char="○"/>
            </a:pPr>
            <a:endParaRPr sz="15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Method</a:t>
            </a:r>
            <a:endParaRPr dirty="0"/>
          </a:p>
        </p:txBody>
      </p:sp>
      <p:sp>
        <p:nvSpPr>
          <p:cNvPr id="113" name="Google Shape;113;p2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Participants</a:t>
            </a:r>
            <a:endParaRPr dirty="0"/>
          </a:p>
        </p:txBody>
      </p:sp>
      <p:sp>
        <p:nvSpPr>
          <p:cNvPr id="114" name="Google Shape;114;p20"/>
          <p:cNvSpPr txBox="1">
            <a:spLocks noGrp="1"/>
          </p:cNvSpPr>
          <p:nvPr>
            <p:ph type="body" idx="2"/>
          </p:nvPr>
        </p:nvSpPr>
        <p:spPr>
          <a:xfrm>
            <a:off x="4441328" y="547012"/>
            <a:ext cx="4567800" cy="444137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 dirty="0"/>
              <a:t>Total Sample: </a:t>
            </a:r>
            <a:r>
              <a:rPr lang="en" sz="2000" i="1" dirty="0"/>
              <a:t>N</a:t>
            </a:r>
            <a:r>
              <a:rPr lang="en" sz="2000" dirty="0"/>
              <a:t> = 79 students from Murray State University</a:t>
            </a:r>
            <a:endParaRPr sz="20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600" dirty="0"/>
              <a:t>25 participants removed due to incomplete protocols</a:t>
            </a:r>
            <a:endParaRPr sz="1600" dirty="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 dirty="0"/>
              <a:t>Final Sample: </a:t>
            </a:r>
            <a:r>
              <a:rPr lang="en" sz="2000" i="1" dirty="0"/>
              <a:t>N</a:t>
            </a:r>
            <a:r>
              <a:rPr lang="en" sz="2000" dirty="0"/>
              <a:t> = 54 students (18 males, 36 females)</a:t>
            </a:r>
            <a:endParaRPr sz="20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600" i="1" dirty="0"/>
              <a:t>M</a:t>
            </a:r>
            <a:r>
              <a:rPr lang="en" sz="1600" dirty="0"/>
              <a:t> age = 19.98 (</a:t>
            </a:r>
            <a:r>
              <a:rPr lang="en" sz="1600" i="1" dirty="0"/>
              <a:t>SD</a:t>
            </a:r>
            <a:r>
              <a:rPr lang="en" sz="1600" dirty="0"/>
              <a:t> = 1.62)</a:t>
            </a:r>
            <a:endParaRPr sz="16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Method</a:t>
            </a:r>
            <a:endParaRPr dirty="0"/>
          </a:p>
        </p:txBody>
      </p:sp>
      <p:sp>
        <p:nvSpPr>
          <p:cNvPr id="120" name="Google Shape;120;p2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Procedure</a:t>
            </a:r>
            <a:endParaRPr dirty="0"/>
          </a:p>
        </p:txBody>
      </p:sp>
      <p:sp>
        <p:nvSpPr>
          <p:cNvPr id="121" name="Google Shape;121;p21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 dirty="0"/>
              <a:t>Questionnaires handed out to participants in university classrooms</a:t>
            </a:r>
            <a:endParaRPr sz="2000" dirty="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 dirty="0"/>
              <a:t>Respondents received class extra credit for participati</a:t>
            </a:r>
            <a:r>
              <a:rPr lang="en-US" sz="2000" dirty="0"/>
              <a:t>on</a:t>
            </a:r>
            <a:r>
              <a:rPr lang="en" sz="2000" dirty="0"/>
              <a:t> </a:t>
            </a:r>
            <a:endParaRPr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{2C40DFF7-06DB-3741-B202-0BC136303A52}tf10001121</Template>
  <TotalTime>4367</TotalTime>
  <Words>1883</Words>
  <Application>Microsoft Macintosh PowerPoint</Application>
  <PresentationFormat>On-screen Show (16:9)</PresentationFormat>
  <Paragraphs>167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Wingdings 2</vt:lpstr>
      <vt:lpstr>Wingdings</vt:lpstr>
      <vt:lpstr>Century Gothic</vt:lpstr>
      <vt:lpstr>Arial</vt:lpstr>
      <vt:lpstr>Times New Roman</vt:lpstr>
      <vt:lpstr>Calibri</vt:lpstr>
      <vt:lpstr>Quotable</vt:lpstr>
      <vt:lpstr>Striking Out or Hitting a Homer: Relationship between Sport Fandom and Dating</vt:lpstr>
      <vt:lpstr>Perceptions of Sport Fandom</vt:lpstr>
      <vt:lpstr>The Attraction Hypothesis – Byrne et al. (1986)</vt:lpstr>
      <vt:lpstr>THERE’S JUST “SOMETHING ABOUT MARY”</vt:lpstr>
      <vt:lpstr>Perceptions of Sport Fandom as a Social Status Determinant</vt:lpstr>
      <vt:lpstr>THE CURRENT STUDY</vt:lpstr>
      <vt:lpstr>Research Question and Hypothesis</vt:lpstr>
      <vt:lpstr>Method</vt:lpstr>
      <vt:lpstr>Method</vt:lpstr>
      <vt:lpstr>Method</vt:lpstr>
      <vt:lpstr>Method</vt:lpstr>
      <vt:lpstr>Results – Preliminary Analysis </vt:lpstr>
      <vt:lpstr>Results – Hypothesis Testing</vt:lpstr>
      <vt:lpstr>Results – Hypothesis Testing</vt:lpstr>
      <vt:lpstr>Results – Hypothesis Testing</vt:lpstr>
      <vt:lpstr>Results – Research Question </vt:lpstr>
      <vt:lpstr>Discussion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and Dark Triads: Sport Fandom</dc:title>
  <dc:creator>Wann, Dan</dc:creator>
  <cp:lastModifiedBy>Emily Kinsey</cp:lastModifiedBy>
  <cp:revision>30</cp:revision>
  <dcterms:modified xsi:type="dcterms:W3CDTF">2023-02-23T18:26:47Z</dcterms:modified>
</cp:coreProperties>
</file>