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0"/>
  </p:handoutMasterIdLst>
  <p:sldIdLst>
    <p:sldId id="256" r:id="rId2"/>
    <p:sldId id="264" r:id="rId3"/>
    <p:sldId id="275" r:id="rId4"/>
    <p:sldId id="266" r:id="rId5"/>
    <p:sldId id="288" r:id="rId6"/>
    <p:sldId id="289" r:id="rId7"/>
    <p:sldId id="293" r:id="rId8"/>
    <p:sldId id="279" r:id="rId9"/>
    <p:sldId id="290" r:id="rId10"/>
    <p:sldId id="291" r:id="rId11"/>
    <p:sldId id="292" r:id="rId12"/>
    <p:sldId id="271" r:id="rId13"/>
    <p:sldId id="276" r:id="rId14"/>
    <p:sldId id="281" r:id="rId15"/>
    <p:sldId id="283" r:id="rId16"/>
    <p:sldId id="294" r:id="rId17"/>
    <p:sldId id="295" r:id="rId18"/>
    <p:sldId id="278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60F701-BDBB-4917-88EB-7BE1B3431A29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C16997-1146-45DE-8D6C-7B1D3587F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183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8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6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46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6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79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92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66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3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61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1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419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E941F-D273-40CD-BB57-36FF788DBF2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B501E-0F49-4EFA-90D1-CBF9A4414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64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u.edu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rwilson6@murraystate.edu" TargetMode="External"/><Relationship Id="rId2" Type="http://schemas.openxmlformats.org/officeDocument/2006/relationships/hyperlink" Target="mailto:tclark24@murraystate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8070"/>
            <a:ext cx="10363200" cy="2109845"/>
          </a:xfrm>
        </p:spPr>
        <p:txBody>
          <a:bodyPr>
            <a:normAutofit/>
          </a:bodyPr>
          <a:lstStyle/>
          <a:p>
            <a:r>
              <a:rPr lang="en-US" dirty="0" smtClean="0"/>
              <a:t>Creating a Culture of Respect: </a:t>
            </a:r>
            <a:br>
              <a:rPr lang="en-US" dirty="0" smtClean="0"/>
            </a:br>
            <a:r>
              <a:rPr lang="en-US" dirty="0" smtClean="0"/>
              <a:t>Teaching and Advising </a:t>
            </a:r>
            <a:br>
              <a:rPr lang="en-US" dirty="0" smtClean="0"/>
            </a:br>
            <a:r>
              <a:rPr lang="en-US" dirty="0" smtClean="0"/>
              <a:t>International Students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87776"/>
            <a:ext cx="9144000" cy="209862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Dr. Teresa Clark and Dr. Randal Wilson</a:t>
            </a:r>
          </a:p>
        </p:txBody>
      </p:sp>
    </p:spTree>
    <p:extLst>
      <p:ext uri="{BB962C8B-B14F-4D97-AF65-F5344CB8AC3E}">
        <p14:creationId xmlns:p14="http://schemas.microsoft.com/office/powerpoint/2010/main" val="1079645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Communication Strategies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Teaching and Advising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Speak slowly and clearly</a:t>
            </a:r>
          </a:p>
          <a:p>
            <a:r>
              <a:rPr lang="en-US" dirty="0" smtClean="0"/>
              <a:t>Avoid colloquial phrases and sayings</a:t>
            </a:r>
          </a:p>
          <a:p>
            <a:r>
              <a:rPr lang="en-US" dirty="0" smtClean="0"/>
              <a:t>Do not assume understanding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Student Presentations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English as second language</a:t>
            </a:r>
          </a:p>
          <a:p>
            <a:r>
              <a:rPr lang="en-US" dirty="0" smtClean="0"/>
              <a:t>Topic selection</a:t>
            </a:r>
          </a:p>
          <a:p>
            <a:r>
              <a:rPr lang="en-US" dirty="0" smtClean="0"/>
              <a:t>Allow time for mental translation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5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2651757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Written Communication Experiences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Lost in translation</a:t>
            </a:r>
          </a:p>
          <a:p>
            <a:r>
              <a:rPr lang="en-US" dirty="0" smtClean="0"/>
              <a:t>Copying and plagiarism</a:t>
            </a:r>
          </a:p>
        </p:txBody>
      </p:sp>
    </p:spTree>
    <p:extLst>
      <p:ext uri="{BB962C8B-B14F-4D97-AF65-F5344CB8AC3E}">
        <p14:creationId xmlns:p14="http://schemas.microsoft.com/office/powerpoint/2010/main" val="911673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Insights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Collectivism: Devotion to family and institution, working together (Northouse, 2013)</a:t>
            </a:r>
          </a:p>
          <a:p>
            <a:r>
              <a:rPr lang="en-US" dirty="0" smtClean="0"/>
              <a:t>Symbols (Bucher, 2010)</a:t>
            </a:r>
          </a:p>
          <a:p>
            <a:r>
              <a:rPr lang="en-US" dirty="0" smtClean="0"/>
              <a:t>Grade content in addition to conventions (Hesse, 2014) </a:t>
            </a:r>
          </a:p>
          <a:p>
            <a:r>
              <a:rPr lang="en-US" dirty="0" smtClean="0"/>
              <a:t>Read for length, despite errors (Hesse, 2014)</a:t>
            </a:r>
          </a:p>
          <a:p>
            <a:r>
              <a:rPr lang="en-US" dirty="0" smtClean="0"/>
              <a:t>Be fair, not annoyed (Hesse, 2014)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3703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510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Strategies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Teaching and Advising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Write out comments</a:t>
            </a:r>
          </a:p>
          <a:p>
            <a:r>
              <a:rPr lang="en-US" dirty="0" smtClean="0"/>
              <a:t>Verbally explain feedback</a:t>
            </a:r>
          </a:p>
          <a:p>
            <a:r>
              <a:rPr lang="en-US" dirty="0" smtClean="0"/>
              <a:t>Avoid comparing international papers to American ones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Student Papers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English as second language</a:t>
            </a:r>
          </a:p>
          <a:p>
            <a:r>
              <a:rPr lang="en-US" dirty="0" smtClean="0"/>
              <a:t>Differing views of plagiarism</a:t>
            </a:r>
          </a:p>
          <a:p>
            <a:r>
              <a:rPr lang="en-US" dirty="0" smtClean="0"/>
              <a:t>Writing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652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Best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8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 of Teaching and Advising </a:t>
            </a:r>
            <a:br>
              <a:rPr lang="en-US" dirty="0" smtClean="0"/>
            </a:br>
            <a:r>
              <a:rPr lang="en-US" dirty="0" smtClean="0"/>
              <a:t>International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Bucher</a:t>
            </a:r>
            <a:r>
              <a:rPr lang="en-US" dirty="0"/>
              <a:t>, </a:t>
            </a:r>
            <a:r>
              <a:rPr lang="en-US" dirty="0" smtClean="0"/>
              <a:t>2010…</a:t>
            </a:r>
          </a:p>
          <a:p>
            <a:r>
              <a:rPr lang="en-US" dirty="0" smtClean="0"/>
              <a:t>Increasing diversity consciousness </a:t>
            </a:r>
          </a:p>
          <a:p>
            <a:r>
              <a:rPr lang="en-US" dirty="0" smtClean="0"/>
              <a:t>Avoiding cultural encapsulation  </a:t>
            </a:r>
          </a:p>
          <a:p>
            <a:r>
              <a:rPr lang="en-US" dirty="0" smtClean="0"/>
              <a:t>Socialization with other cultures  </a:t>
            </a:r>
          </a:p>
          <a:p>
            <a:r>
              <a:rPr lang="en-US" dirty="0" smtClean="0"/>
              <a:t>Breaking down stereotypes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45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en-US" dirty="0" smtClean="0"/>
              <a:t>Bucher, R.D. (2015). </a:t>
            </a:r>
            <a:r>
              <a:rPr lang="en-US" i="1" dirty="0" smtClean="0"/>
              <a:t>Diversity consciousness: Opening our minds to peoples, cultures and organizations, 4</a:t>
            </a:r>
            <a:r>
              <a:rPr lang="en-US" i="1" baseline="30000" dirty="0" smtClean="0"/>
              <a:t>th</a:t>
            </a:r>
            <a:r>
              <a:rPr lang="en-US" i="1" dirty="0" smtClean="0"/>
              <a:t> ed. </a:t>
            </a:r>
            <a:r>
              <a:rPr lang="en-US" dirty="0" smtClean="0"/>
              <a:t>Prentice Hall.</a:t>
            </a:r>
          </a:p>
          <a:p>
            <a:pPr hangingPunct="0"/>
            <a:r>
              <a:rPr lang="en-US" dirty="0" smtClean="0"/>
              <a:t>Hesse, D. (2014). </a:t>
            </a:r>
            <a:r>
              <a:rPr lang="en-US" i="1" dirty="0" smtClean="0"/>
              <a:t>Working with international student writers</a:t>
            </a:r>
            <a:r>
              <a:rPr lang="en-US" dirty="0" smtClean="0"/>
              <a:t>. University of Denver. </a:t>
            </a:r>
            <a:r>
              <a:rPr lang="en-US" dirty="0" smtClean="0">
                <a:hlinkClick r:id="rId2"/>
              </a:rPr>
              <a:t>http://www.du.edu</a:t>
            </a:r>
            <a:r>
              <a:rPr lang="en-US" dirty="0" smtClean="0"/>
              <a:t> </a:t>
            </a:r>
          </a:p>
          <a:p>
            <a:r>
              <a:rPr lang="en-US" dirty="0"/>
              <a:t>Littlemore, J &amp; </a:t>
            </a:r>
            <a:r>
              <a:rPr lang="en-US" dirty="0" err="1"/>
              <a:t>Trautman</a:t>
            </a:r>
            <a:r>
              <a:rPr lang="en-US" dirty="0"/>
              <a:t>, C &amp; Koester, A &amp; </a:t>
            </a:r>
            <a:r>
              <a:rPr lang="en-US" dirty="0" err="1"/>
              <a:t>Barnden</a:t>
            </a:r>
            <a:r>
              <a:rPr lang="en-US" dirty="0"/>
              <a:t>, J. (2011). </a:t>
            </a:r>
            <a:r>
              <a:rPr lang="en-US" dirty="0" smtClean="0"/>
              <a:t>Difficulties </a:t>
            </a:r>
            <a:r>
              <a:rPr lang="en-US" dirty="0"/>
              <a:t>in </a:t>
            </a:r>
            <a:r>
              <a:rPr lang="en-US" dirty="0" smtClean="0"/>
              <a:t>metaphor comprehension faced </a:t>
            </a:r>
            <a:r>
              <a:rPr lang="en-US" dirty="0"/>
              <a:t>by </a:t>
            </a:r>
            <a:r>
              <a:rPr lang="en-US" dirty="0" smtClean="0"/>
              <a:t>international students </a:t>
            </a:r>
            <a:r>
              <a:rPr lang="en-US" dirty="0"/>
              <a:t>whose </a:t>
            </a:r>
            <a:r>
              <a:rPr lang="en-US" dirty="0" smtClean="0"/>
              <a:t>first language </a:t>
            </a:r>
            <a:r>
              <a:rPr lang="en-US" dirty="0"/>
              <a:t>is not </a:t>
            </a:r>
            <a:r>
              <a:rPr lang="en-US" dirty="0" smtClean="0"/>
              <a:t>English. </a:t>
            </a:r>
            <a:r>
              <a:rPr lang="en-US" i="1" dirty="0"/>
              <a:t>Applied Linguistics</a:t>
            </a:r>
            <a:r>
              <a:rPr lang="en-US" dirty="0"/>
              <a:t>, </a:t>
            </a:r>
            <a:r>
              <a:rPr lang="en-US" i="1" dirty="0"/>
              <a:t>35</a:t>
            </a:r>
            <a:r>
              <a:rPr lang="en-US" dirty="0"/>
              <a:t> (1</a:t>
            </a:r>
            <a:r>
              <a:rPr lang="en-US" dirty="0" smtClean="0"/>
              <a:t>).</a:t>
            </a:r>
          </a:p>
          <a:p>
            <a:pPr hangingPunct="0"/>
            <a:r>
              <a:rPr lang="en-US" dirty="0" smtClean="0"/>
              <a:t>Northouse</a:t>
            </a:r>
            <a:r>
              <a:rPr lang="en-US" dirty="0"/>
              <a:t>, P. (2013). </a:t>
            </a:r>
            <a:r>
              <a:rPr lang="en-US" i="1" dirty="0"/>
              <a:t>Leadership theory and practice, 6</a:t>
            </a:r>
            <a:r>
              <a:rPr lang="en-US" i="1" baseline="30000" dirty="0"/>
              <a:t>th</a:t>
            </a:r>
            <a:r>
              <a:rPr lang="en-US" i="1" dirty="0"/>
              <a:t> ed</a:t>
            </a:r>
            <a:r>
              <a:rPr lang="en-US" dirty="0"/>
              <a:t>. Sage. </a:t>
            </a:r>
            <a:endParaRPr lang="en-US" dirty="0" smtClean="0"/>
          </a:p>
          <a:p>
            <a:pPr hangingPunct="0"/>
            <a:r>
              <a:rPr lang="en-US" dirty="0"/>
              <a:t>Tubbs, S. (2012). </a:t>
            </a:r>
            <a:r>
              <a:rPr lang="en-US" i="1" dirty="0"/>
              <a:t>A systems approach to small group interaction, 11</a:t>
            </a:r>
            <a:r>
              <a:rPr lang="en-US" i="1" baseline="30000" dirty="0"/>
              <a:t>th</a:t>
            </a:r>
            <a:r>
              <a:rPr lang="en-US" i="1" dirty="0"/>
              <a:t> ed</a:t>
            </a:r>
            <a:r>
              <a:rPr lang="en-US" dirty="0"/>
              <a:t>. McGraw-Hill</a:t>
            </a:r>
            <a:r>
              <a:rPr lang="en-US" dirty="0" smtClean="0"/>
              <a:t>.</a:t>
            </a:r>
          </a:p>
          <a:p>
            <a:pPr hangingPunct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962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 and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Dr. Teresa Clark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tclark24@murraystate.edu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Dr. Randal Wilson</a:t>
            </a:r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rwilson6@murraystate.edu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64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346554"/>
          </a:xfrm>
        </p:spPr>
        <p:txBody>
          <a:bodyPr>
            <a:normAutofit/>
          </a:bodyPr>
          <a:lstStyle/>
          <a:p>
            <a:r>
              <a:rPr lang="en-US" dirty="0" smtClean="0"/>
              <a:t>Session attendees will:</a:t>
            </a:r>
          </a:p>
          <a:p>
            <a:pPr lvl="1"/>
            <a:r>
              <a:rPr lang="en-US" dirty="0" smtClean="0"/>
              <a:t>Be introduced to examples of cultural differences they may experience when teaching and advising international students;</a:t>
            </a:r>
          </a:p>
          <a:p>
            <a:pPr lvl="1"/>
            <a:r>
              <a:rPr lang="en-US" dirty="0" smtClean="0"/>
              <a:t>Learn best practices in addressing these cultural differences; and</a:t>
            </a:r>
          </a:p>
          <a:p>
            <a:pPr lvl="1"/>
            <a:r>
              <a:rPr lang="en-US" dirty="0" smtClean="0"/>
              <a:t>Share what strategies have worked best for them when teaching and advising international students.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35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Presenters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Assistant Professors in the Doctor of Education in P-20 and Community Leadership</a:t>
            </a:r>
          </a:p>
          <a:p>
            <a:r>
              <a:rPr lang="en-US" dirty="0" smtClean="0"/>
              <a:t>Teach and advise international graduate students in ADM and HDL courses:</a:t>
            </a:r>
          </a:p>
          <a:p>
            <a:pPr lvl="1"/>
            <a:r>
              <a:rPr lang="en-US" dirty="0" smtClean="0"/>
              <a:t>In-person and online</a:t>
            </a:r>
          </a:p>
          <a:p>
            <a:pPr lvl="1"/>
            <a:r>
              <a:rPr lang="en-US" dirty="0" smtClean="0"/>
              <a:t>China, Egypt, India, Nigeria, Saudi Arabia, and South Korea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55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Differences Experience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Female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Face and head coverings </a:t>
            </a:r>
          </a:p>
          <a:p>
            <a:r>
              <a:rPr lang="en-US" dirty="0" smtClean="0"/>
              <a:t>Husband as spokesperson</a:t>
            </a:r>
          </a:p>
          <a:p>
            <a:r>
              <a:rPr lang="en-US" dirty="0" smtClean="0"/>
              <a:t>Hooding by female faculty</a:t>
            </a:r>
          </a:p>
          <a:p>
            <a:r>
              <a:rPr lang="en-US" dirty="0" smtClean="0"/>
              <a:t>Respect for the position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Male Students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Not accustomed to female leaders</a:t>
            </a:r>
          </a:p>
          <a:p>
            <a:r>
              <a:rPr lang="en-US" dirty="0" smtClean="0"/>
              <a:t>Not used to female classmates</a:t>
            </a:r>
          </a:p>
          <a:p>
            <a:r>
              <a:rPr lang="en-US" dirty="0" smtClean="0"/>
              <a:t>Hierarchy within social structure</a:t>
            </a:r>
          </a:p>
          <a:p>
            <a:r>
              <a:rPr lang="en-US" dirty="0" smtClean="0"/>
              <a:t>Respect for the position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3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Insights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Transculturation: Adjusting to a new culture without completely abandoning home culture (Bucher, 2010)</a:t>
            </a:r>
          </a:p>
          <a:p>
            <a:r>
              <a:rPr lang="en-US" dirty="0" smtClean="0"/>
              <a:t>Gender egalitarianism low in Middle East: Biological sex determines roles (Northouse, 2013)</a:t>
            </a:r>
          </a:p>
          <a:p>
            <a:r>
              <a:rPr lang="en-US" dirty="0" smtClean="0"/>
              <a:t>Space (Tubbs, 2013)</a:t>
            </a:r>
          </a:p>
          <a:p>
            <a:r>
              <a:rPr lang="en-US" dirty="0" smtClean="0"/>
              <a:t>Eye contact (African, Asian, Latin American) (Bucher, 2010)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1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Issues Strategies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Female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 smtClean="0"/>
              <a:t>Let them set the tone of the meeting</a:t>
            </a:r>
          </a:p>
          <a:p>
            <a:pPr lvl="1"/>
            <a:r>
              <a:rPr lang="en-US" dirty="0" smtClean="0"/>
              <a:t>Avoid physical contact</a:t>
            </a:r>
          </a:p>
          <a:p>
            <a:pPr lvl="1"/>
            <a:r>
              <a:rPr lang="en-US" dirty="0" smtClean="0"/>
              <a:t>Avoid eye contact</a:t>
            </a:r>
          </a:p>
          <a:p>
            <a:pPr lvl="1"/>
            <a:r>
              <a:rPr lang="en-US" dirty="0" smtClean="0"/>
              <a:t>Provide female advisors when possible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Male Students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dirty="0"/>
              <a:t>Establish yourself as the professor—positional authority</a:t>
            </a:r>
          </a:p>
          <a:p>
            <a:pPr lvl="1"/>
            <a:r>
              <a:rPr lang="en-US" dirty="0"/>
              <a:t>Avoid physical contact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23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Best Practices</a:t>
            </a:r>
          </a:p>
        </p:txBody>
      </p:sp>
    </p:spTree>
    <p:extLst>
      <p:ext uri="{BB962C8B-B14F-4D97-AF65-F5344CB8AC3E}">
        <p14:creationId xmlns:p14="http://schemas.microsoft.com/office/powerpoint/2010/main" val="3887614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Oral Communication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Pace and repetition</a:t>
            </a:r>
          </a:p>
          <a:p>
            <a:r>
              <a:rPr lang="en-US" dirty="0" smtClean="0"/>
              <a:t>Our accents can be hard to understand, too</a:t>
            </a:r>
          </a:p>
          <a:p>
            <a:r>
              <a:rPr lang="en-US" dirty="0" smtClean="0"/>
              <a:t>Slang, jargon, regional sayings</a:t>
            </a:r>
          </a:p>
          <a:p>
            <a:r>
              <a:rPr lang="en-US" dirty="0" smtClean="0"/>
              <a:t>Metaphor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8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Insights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Linguicism (Bucher, 2010)</a:t>
            </a:r>
          </a:p>
          <a:p>
            <a:r>
              <a:rPr lang="en-US" dirty="0" smtClean="0"/>
              <a:t>Intercultural communication (Bucher, 2010)</a:t>
            </a:r>
          </a:p>
          <a:p>
            <a:r>
              <a:rPr lang="en-US" dirty="0" smtClean="0"/>
              <a:t>Be mindful of gestures (Bucher, 2010)</a:t>
            </a:r>
          </a:p>
          <a:p>
            <a:r>
              <a:rPr lang="en-US" dirty="0" smtClean="0"/>
              <a:t>Chit-chat (Middle Eastern) (Bucher, 2010)</a:t>
            </a:r>
          </a:p>
          <a:p>
            <a:r>
              <a:rPr lang="en-US" dirty="0" smtClean="0"/>
              <a:t>Metaphor (Littlemore et al., 2011)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85378"/>
      </p:ext>
    </p:extLst>
  </p:cSld>
  <p:clrMapOvr>
    <a:masterClrMapping/>
  </p:clrMapOvr>
</p:sld>
</file>

<file path=ppt/theme/theme1.xml><?xml version="1.0" encoding="utf-8"?>
<a:theme xmlns:a="http://schemas.openxmlformats.org/drawingml/2006/main" name="navystripe">
  <a:themeElements>
    <a:clrScheme name="Custom 1">
      <a:dk1>
        <a:srgbClr val="002100"/>
      </a:dk1>
      <a:lt1>
        <a:sysClr val="window" lastClr="FFFFFF"/>
      </a:lt1>
      <a:dk2>
        <a:srgbClr val="1F497D"/>
      </a:dk2>
      <a:lt2>
        <a:srgbClr val="EEECE1"/>
      </a:lt2>
      <a:accent1>
        <a:srgbClr val="005EBD"/>
      </a:accent1>
      <a:accent2>
        <a:srgbClr val="FF45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navystripe.potx</Template>
  <TotalTime>1866</TotalTime>
  <Words>597</Words>
  <Application>Microsoft Office PowerPoint</Application>
  <PresentationFormat>Widescreen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navystripe</vt:lpstr>
      <vt:lpstr>Creating a Culture of Respect:  Teaching and Advising  International Students</vt:lpstr>
      <vt:lpstr>Learning Objectives</vt:lpstr>
      <vt:lpstr>Background of Presenters</vt:lpstr>
      <vt:lpstr>Gender Differences Experience</vt:lpstr>
      <vt:lpstr>Literature Insights</vt:lpstr>
      <vt:lpstr>Gender Issues Strategies</vt:lpstr>
      <vt:lpstr>Your Best Practices</vt:lpstr>
      <vt:lpstr>Oral Communication Experiences</vt:lpstr>
      <vt:lpstr>Literature Insights</vt:lpstr>
      <vt:lpstr>Oral Communication Strategies</vt:lpstr>
      <vt:lpstr>Your Best Practices</vt:lpstr>
      <vt:lpstr>Written Communication Experiences</vt:lpstr>
      <vt:lpstr>Literature Insights</vt:lpstr>
      <vt:lpstr>Writing Strategies</vt:lpstr>
      <vt:lpstr>Your Best Practices</vt:lpstr>
      <vt:lpstr>Benefits of Teaching and Advising  International Students</vt:lpstr>
      <vt:lpstr>References</vt:lpstr>
      <vt:lpstr>Questions and Networking</vt:lpstr>
    </vt:vector>
  </TitlesOfParts>
  <Company>Murray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History of CBE in America</dc:title>
  <dc:creator>Teresa Clark</dc:creator>
  <cp:lastModifiedBy>Teresa Clark</cp:lastModifiedBy>
  <cp:revision>54</cp:revision>
  <cp:lastPrinted>2016-11-17T19:52:13Z</cp:lastPrinted>
  <dcterms:created xsi:type="dcterms:W3CDTF">2015-11-02T20:57:16Z</dcterms:created>
  <dcterms:modified xsi:type="dcterms:W3CDTF">2016-11-17T19:52:30Z</dcterms:modified>
</cp:coreProperties>
</file>