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2926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216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hryn Cornell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5928" autoAdjust="0"/>
  </p:normalViewPr>
  <p:slideViewPr>
    <p:cSldViewPr snapToGrid="0" snapToObjects="1">
      <p:cViewPr>
        <p:scale>
          <a:sx n="39" d="100"/>
          <a:sy n="39" d="100"/>
        </p:scale>
        <p:origin x="344" y="-80"/>
      </p:cViewPr>
      <p:guideLst>
        <p:guide orient="horz" pos="9216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657BE-181E-412B-9744-3B79A7DC5BBD}" type="datetimeFigureOut">
              <a:rPr lang="en-US" smtClean="0"/>
              <a:t>3/23/20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D07F7-0FEB-4FB2-8F5B-6586E43C6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382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D07F7-0FEB-4FB2-8F5B-6586E43C6D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10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9089820"/>
            <a:ext cx="37307520" cy="627210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6581120"/>
            <a:ext cx="30723840" cy="74777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703B-FF1F-AE47-9710-B06F2BF51256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76DA-C00B-FB42-BBC7-82B9F820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217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703B-FF1F-AE47-9710-B06F2BF51256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76DA-C00B-FB42-BBC7-82B9F820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5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1171795"/>
            <a:ext cx="47404018" cy="249665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1171795"/>
            <a:ext cx="141480542" cy="249665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703B-FF1F-AE47-9710-B06F2BF51256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76DA-C00B-FB42-BBC7-82B9F820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1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703B-FF1F-AE47-9710-B06F2BF51256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76DA-C00B-FB42-BBC7-82B9F820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7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18802780"/>
            <a:ext cx="37307520" cy="581152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2401978"/>
            <a:ext cx="37307520" cy="640079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703B-FF1F-AE47-9710-B06F2BF51256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76DA-C00B-FB42-BBC7-82B9F820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579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6827527"/>
            <a:ext cx="94442280" cy="19310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6827527"/>
            <a:ext cx="94442280" cy="19310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703B-FF1F-AE47-9710-B06F2BF51256}" type="datetimeFigureOut">
              <a:rPr lang="en-US" smtClean="0"/>
              <a:t>3/23/20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76DA-C00B-FB42-BBC7-82B9F820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9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171789"/>
            <a:ext cx="39502080" cy="4876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6549816"/>
            <a:ext cx="19392902" cy="272965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9279467"/>
            <a:ext cx="19392902" cy="1685882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6549816"/>
            <a:ext cx="19400520" cy="272965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9279467"/>
            <a:ext cx="19400520" cy="1685882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703B-FF1F-AE47-9710-B06F2BF51256}" type="datetimeFigureOut">
              <a:rPr lang="en-US" smtClean="0"/>
              <a:t>3/23/20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76DA-C00B-FB42-BBC7-82B9F820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4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703B-FF1F-AE47-9710-B06F2BF51256}" type="datetimeFigureOut">
              <a:rPr lang="en-US" smtClean="0"/>
              <a:t>3/23/20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76DA-C00B-FB42-BBC7-82B9F820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42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703B-FF1F-AE47-9710-B06F2BF51256}" type="datetimeFigureOut">
              <a:rPr lang="en-US" smtClean="0"/>
              <a:t>3/23/20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76DA-C00B-FB42-BBC7-82B9F820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59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165013"/>
            <a:ext cx="14439902" cy="49580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165020"/>
            <a:ext cx="24536400" cy="2497328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123100"/>
            <a:ext cx="14439902" cy="200152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703B-FF1F-AE47-9710-B06F2BF51256}" type="datetimeFigureOut">
              <a:rPr lang="en-US" smtClean="0"/>
              <a:t>3/23/20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76DA-C00B-FB42-BBC7-82B9F820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12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0482560"/>
            <a:ext cx="26334720" cy="24180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614507"/>
            <a:ext cx="26334720" cy="17556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2900642"/>
            <a:ext cx="26334720" cy="34340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703B-FF1F-AE47-9710-B06F2BF51256}" type="datetimeFigureOut">
              <a:rPr lang="en-US" smtClean="0"/>
              <a:t>3/23/20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76DA-C00B-FB42-BBC7-82B9F820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59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171789"/>
            <a:ext cx="39502080" cy="487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6827527"/>
            <a:ext cx="39502080" cy="1931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27120433"/>
            <a:ext cx="10241280" cy="15578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1703B-FF1F-AE47-9710-B06F2BF51256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27120433"/>
            <a:ext cx="13898880" cy="15578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27120433"/>
            <a:ext cx="10241280" cy="15578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C76DA-C00B-FB42-BBC7-82B9F820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184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248720" y="711200"/>
            <a:ext cx="338328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chemeClr val="tx2">
                    <a:lumMod val="75000"/>
                  </a:schemeClr>
                </a:solidFill>
                <a:latin typeface="Georgia"/>
                <a:cs typeface="Georgia"/>
              </a:rPr>
              <a:t>I Couldn’t Decide on a Title: The Relationship Between Parenting Style and Indecisiveness</a:t>
            </a:r>
            <a:endParaRPr lang="en-US" sz="2400" b="1" dirty="0">
              <a:solidFill>
                <a:schemeClr val="tx2">
                  <a:lumMod val="75000"/>
                </a:schemeClr>
              </a:solidFill>
              <a:latin typeface="Georgia"/>
              <a:cs typeface="Georgia"/>
            </a:endParaRPr>
          </a:p>
          <a:p>
            <a:pPr algn="ctr"/>
            <a:r>
              <a:rPr lang="en-US" sz="72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rPr>
              <a:t>Brooke Short, Murray State University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5912" y="4642852"/>
            <a:ext cx="14602016" cy="729430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900" dirty="0">
                <a:latin typeface="Georgia"/>
                <a:cs typeface="Georgia"/>
              </a:rPr>
              <a:t>How a child is parented has an effect on many characteristics that they take on as an adult. One characteristic of research interest is indecisiveness.</a:t>
            </a:r>
          </a:p>
          <a:p>
            <a:pPr algn="just"/>
            <a:r>
              <a:rPr lang="en-US" sz="3900" dirty="0">
                <a:latin typeface="Georgia"/>
                <a:cs typeface="Georgia"/>
              </a:rPr>
              <a:t>A literature review</a:t>
            </a:r>
            <a:r>
              <a:rPr lang="en-US" sz="3900" dirty="0">
                <a:latin typeface="Georgia" panose="02040502050405020303" pitchFamily="18" charset="0"/>
              </a:rPr>
              <a:t> (Davids, Roman, &amp; Leach, 2015)</a:t>
            </a:r>
            <a:r>
              <a:rPr lang="en-US" sz="3900" dirty="0">
                <a:latin typeface="Georgia" panose="02040502050405020303" pitchFamily="18" charset="0"/>
                <a:cs typeface="Georgia"/>
              </a:rPr>
              <a:t> shows contradictory findings between countries. Another U.S. study is needed. Additionally, indecisiveness is mostly examined through career indecision, and should be explored more as a trait. </a:t>
            </a:r>
            <a:endParaRPr lang="en-US" sz="3900" dirty="0">
              <a:latin typeface="Georgia" panose="02040502050405020303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900" dirty="0">
                <a:latin typeface="Georgia" panose="02040502050405020303" pitchFamily="18" charset="0"/>
              </a:rPr>
              <a:t>A study in Turkey found that individuals raised in authoritative and authoritarian households tended to be more decisive about their careers (</a:t>
            </a:r>
            <a:r>
              <a:rPr lang="en-US" sz="3900" dirty="0" err="1">
                <a:latin typeface="Georgia" panose="02040502050405020303" pitchFamily="18" charset="0"/>
              </a:rPr>
              <a:t>Cenkseven-Önder</a:t>
            </a:r>
            <a:r>
              <a:rPr lang="en-US" sz="3900" dirty="0">
                <a:latin typeface="Georgia" panose="02040502050405020303" pitchFamily="18" charset="0"/>
              </a:rPr>
              <a:t>, </a:t>
            </a:r>
            <a:r>
              <a:rPr lang="en-US" sz="3900" dirty="0" err="1">
                <a:latin typeface="Georgia" panose="02040502050405020303" pitchFamily="18" charset="0"/>
              </a:rPr>
              <a:t>Kırdök</a:t>
            </a:r>
            <a:r>
              <a:rPr lang="en-US" sz="3900" dirty="0">
                <a:latin typeface="Georgia" panose="02040502050405020303" pitchFamily="18" charset="0"/>
              </a:rPr>
              <a:t>, &amp; </a:t>
            </a:r>
            <a:r>
              <a:rPr lang="en-US" sz="3900" dirty="0" err="1">
                <a:latin typeface="Georgia" panose="02040502050405020303" pitchFamily="18" charset="0"/>
              </a:rPr>
              <a:t>Işık</a:t>
            </a:r>
            <a:r>
              <a:rPr lang="en-US" sz="3900" dirty="0">
                <a:latin typeface="Georgia" panose="02040502050405020303" pitchFamily="18" charset="0"/>
              </a:rPr>
              <a:t>, 2010).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900" dirty="0">
                <a:latin typeface="Georgia" panose="02040502050405020303" pitchFamily="18" charset="0"/>
              </a:rPr>
              <a:t>A study in Italy on trait indecisiveness found girls to be more indecisive that boys (Cascio et. al, 2015).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501501" y="5607242"/>
            <a:ext cx="13737512" cy="969496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900" dirty="0">
                <a:latin typeface="Georgia"/>
                <a:cs typeface="Georgia"/>
              </a:rPr>
              <a:t>Undergraduate students signed up for this study, “Factors, Constructs, and Human Beings” to fulfill a course requirement for an Introduction to Psychology course (</a:t>
            </a:r>
            <a:r>
              <a:rPr lang="en-US" sz="3900" i="1" dirty="0">
                <a:latin typeface="Georgia"/>
                <a:cs typeface="Georgia"/>
              </a:rPr>
              <a:t>N</a:t>
            </a:r>
            <a:r>
              <a:rPr lang="en-US" sz="3900" dirty="0">
                <a:latin typeface="Georgia"/>
                <a:cs typeface="Georgia"/>
              </a:rPr>
              <a:t>=125). Participants were primarily female (</a:t>
            </a:r>
            <a:r>
              <a:rPr lang="en-US" sz="3900" i="1" dirty="0">
                <a:latin typeface="Georgia"/>
                <a:cs typeface="Georgia"/>
              </a:rPr>
              <a:t>N</a:t>
            </a:r>
            <a:r>
              <a:rPr lang="en-US" sz="3900" dirty="0">
                <a:latin typeface="Georgia"/>
                <a:cs typeface="Georgia"/>
              </a:rPr>
              <a:t>=89), between 18 and 22 years old (</a:t>
            </a:r>
            <a:r>
              <a:rPr lang="en-US" sz="3900" i="1" dirty="0">
                <a:latin typeface="Georgia"/>
                <a:cs typeface="Georgia"/>
              </a:rPr>
              <a:t>M</a:t>
            </a:r>
            <a:r>
              <a:rPr lang="en-US" sz="3900" dirty="0">
                <a:latin typeface="Georgia"/>
                <a:cs typeface="Georgia"/>
              </a:rPr>
              <a:t>=19.23, </a:t>
            </a:r>
            <a:r>
              <a:rPr lang="en-US" sz="3900" i="1" dirty="0">
                <a:latin typeface="Georgia"/>
                <a:cs typeface="Georgia"/>
              </a:rPr>
              <a:t>SD</a:t>
            </a:r>
            <a:r>
              <a:rPr lang="en-US" sz="3900" dirty="0">
                <a:latin typeface="Georgia"/>
                <a:cs typeface="Georgia"/>
              </a:rPr>
              <a:t>=2.87), and Caucasian. </a:t>
            </a:r>
          </a:p>
          <a:p>
            <a:pPr algn="just"/>
            <a:r>
              <a:rPr lang="en-US" sz="3900" dirty="0">
                <a:latin typeface="Georgia"/>
                <a:cs typeface="Georgia"/>
              </a:rPr>
              <a:t>Data was collected via questionnaire with a Likert scale. The inventories utilized for this study were the </a:t>
            </a:r>
            <a:r>
              <a:rPr lang="en-US" sz="3900" dirty="0">
                <a:latin typeface="Georgia" panose="02040502050405020303" pitchFamily="18" charset="0"/>
                <a:cs typeface="Georgia"/>
              </a:rPr>
              <a:t>Indecisiveness Scale </a:t>
            </a:r>
            <a:r>
              <a:rPr lang="en-US" sz="3900" dirty="0">
                <a:latin typeface="Georgia" panose="02040502050405020303" pitchFamily="18" charset="0"/>
              </a:rPr>
              <a:t>(</a:t>
            </a:r>
            <a:r>
              <a:rPr lang="en-US" sz="3900" dirty="0">
                <a:latin typeface="Georgia" panose="02040502050405020303" pitchFamily="18" charset="0"/>
                <a:sym typeface="Symbol" pitchFamily="2" charset="2"/>
              </a:rPr>
              <a:t></a:t>
            </a:r>
            <a:r>
              <a:rPr lang="en-US" sz="3900" dirty="0">
                <a:latin typeface="Georgia" panose="02040502050405020303" pitchFamily="18" charset="0"/>
              </a:rPr>
              <a:t> = .871). </a:t>
            </a:r>
            <a:r>
              <a:rPr lang="en-US" sz="3900" dirty="0">
                <a:latin typeface="Georgia" panose="02040502050405020303" pitchFamily="18" charset="0"/>
                <a:cs typeface="Georgia"/>
              </a:rPr>
              <a:t>and the Darling Parenting Style Inventory-II, which evaluates mothering. The Demandingness subscale </a:t>
            </a:r>
            <a:r>
              <a:rPr lang="en-US" sz="3900" dirty="0">
                <a:latin typeface="Georgia" panose="02040502050405020303" pitchFamily="18" charset="0"/>
              </a:rPr>
              <a:t>(</a:t>
            </a:r>
            <a:r>
              <a:rPr lang="en-US" sz="3900" dirty="0">
                <a:latin typeface="Georgia" panose="02040502050405020303" pitchFamily="18" charset="0"/>
                <a:sym typeface="Symbol" pitchFamily="2" charset="2"/>
              </a:rPr>
              <a:t></a:t>
            </a:r>
            <a:r>
              <a:rPr lang="en-US" sz="3900" dirty="0">
                <a:latin typeface="Georgia" panose="02040502050405020303" pitchFamily="18" charset="0"/>
              </a:rPr>
              <a:t> = .587). </a:t>
            </a:r>
            <a:r>
              <a:rPr lang="en-US" sz="3900" dirty="0">
                <a:latin typeface="Georgia" panose="02040502050405020303" pitchFamily="18" charset="0"/>
                <a:cs typeface="Georgia"/>
              </a:rPr>
              <a:t>and Autonomy-granting subscale </a:t>
            </a:r>
            <a:r>
              <a:rPr lang="en-US" sz="3900" dirty="0">
                <a:latin typeface="Georgia" panose="02040502050405020303" pitchFamily="18" charset="0"/>
              </a:rPr>
              <a:t>(</a:t>
            </a:r>
            <a:r>
              <a:rPr lang="en-US" sz="3900" dirty="0">
                <a:latin typeface="Georgia" panose="02040502050405020303" pitchFamily="18" charset="0"/>
                <a:sym typeface="Symbol" pitchFamily="2" charset="2"/>
              </a:rPr>
              <a:t></a:t>
            </a:r>
            <a:r>
              <a:rPr lang="en-US" sz="3900" dirty="0">
                <a:latin typeface="Georgia" panose="02040502050405020303" pitchFamily="18" charset="0"/>
              </a:rPr>
              <a:t> = .823).</a:t>
            </a:r>
            <a:r>
              <a:rPr lang="en-US" sz="3900" dirty="0">
                <a:latin typeface="Georgia" panose="02040502050405020303" pitchFamily="18" charset="0"/>
                <a:cs typeface="Georgia"/>
              </a:rPr>
              <a:t> of the PSI-II were used. Example items: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900" i="1" dirty="0">
                <a:latin typeface="Georgia" panose="02040502050405020303" pitchFamily="18" charset="0"/>
              </a:rPr>
              <a:t>Demandingness: </a:t>
            </a:r>
            <a:r>
              <a:rPr lang="en-US" sz="3900" dirty="0">
                <a:latin typeface="Georgia" panose="02040502050405020303" pitchFamily="18" charset="0"/>
              </a:rPr>
              <a:t>“If I didn’t behave myself, my mother would punish me.”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900" i="1" dirty="0">
                <a:latin typeface="Georgia" panose="02040502050405020303" pitchFamily="18" charset="0"/>
              </a:rPr>
              <a:t>Autonomy-granting:</a:t>
            </a:r>
            <a:r>
              <a:rPr lang="en-US" sz="3900" dirty="0">
                <a:latin typeface="Georgia" panose="02040502050405020303" pitchFamily="18" charset="0"/>
              </a:rPr>
              <a:t> “My mother believes I have a right to my own point of view.”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900" i="1" dirty="0">
                <a:latin typeface="Georgia" panose="02040502050405020303" pitchFamily="18" charset="0"/>
                <a:cs typeface="Georgia"/>
              </a:rPr>
              <a:t>Indecisiveness: </a:t>
            </a:r>
            <a:r>
              <a:rPr lang="en-US" sz="3900" dirty="0">
                <a:latin typeface="Georgia" panose="02040502050405020303" pitchFamily="18" charset="0"/>
              </a:rPr>
              <a:t>“I always know exactly what I want.” </a:t>
            </a:r>
            <a:endParaRPr lang="en-US" sz="3900" dirty="0">
              <a:latin typeface="Georgia" panose="02040502050405020303" pitchFamily="18" charset="0"/>
              <a:cs typeface="Georgia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8287"/>
          <a:stretch/>
        </p:blipFill>
        <p:spPr>
          <a:xfrm>
            <a:off x="821500" y="721955"/>
            <a:ext cx="2220869" cy="34989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5913" y="12943393"/>
            <a:ext cx="14602015" cy="90947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900" dirty="0">
                <a:latin typeface="Georgia" panose="02040502050405020303" pitchFamily="18" charset="0"/>
              </a:rPr>
              <a:t>Since authoritative and authoritarian parenting styles are higher in control, and were found to positively relate to career decision, I hypothesize that: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900" dirty="0">
                <a:latin typeface="Georgia" panose="02040502050405020303" pitchFamily="18" charset="0"/>
              </a:rPr>
              <a:t>Demandingness of parenting (as measured by the Demandingness Subscale of the Darling Parenting Style Inventory-II) will negatively relate to the child’s indecisiveness as an adult (as measured by the Frost and Shows Indecisiveness scale).  </a:t>
            </a:r>
          </a:p>
          <a:p>
            <a:pPr marL="514350" indent="-514350" algn="just">
              <a:buFont typeface="+mj-lt"/>
              <a:buAutoNum type="arabicPeriod" startAt="2"/>
            </a:pPr>
            <a:r>
              <a:rPr lang="en-US" sz="3900" dirty="0">
                <a:latin typeface="Georgia" panose="02040502050405020303" pitchFamily="18" charset="0"/>
              </a:rPr>
              <a:t>Autonomy-granting parenting (as measured by the Autonomy Granting Subscale of the Darling Parenting Style Inventory-II) will positively relate to the child’s indecisiveness as an adult (as measured by the Frost &amp; Shows Indecisiveness Scale).</a:t>
            </a:r>
          </a:p>
          <a:p>
            <a:pPr algn="just"/>
            <a:r>
              <a:rPr lang="en-US" sz="3900" dirty="0">
                <a:latin typeface="Georgia" panose="02040502050405020303" pitchFamily="18" charset="0"/>
              </a:rPr>
              <a:t>Additionally:</a:t>
            </a:r>
          </a:p>
          <a:p>
            <a:pPr marL="514350" indent="-514350" algn="just">
              <a:buFont typeface="+mj-lt"/>
              <a:buAutoNum type="arabicPeriod" startAt="3"/>
            </a:pPr>
            <a:r>
              <a:rPr lang="en-US" sz="3900" dirty="0">
                <a:latin typeface="Georgia" panose="02040502050405020303" pitchFamily="18" charset="0"/>
              </a:rPr>
              <a:t>Women will be less decisive than men (as measured by the Frost &amp; Shows Indecisiveness Scale).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435653" y="16213306"/>
            <a:ext cx="13737512" cy="90947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3900" dirty="0">
                <a:latin typeface="Georgia" panose="02040502050405020303" pitchFamily="18" charset="0"/>
                <a:cs typeface="Georgia"/>
              </a:rPr>
              <a:t>One test was conducted for each hypothesis with a significance level of .05.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900" dirty="0">
                <a:latin typeface="Georgia" panose="02040502050405020303" pitchFamily="18" charset="0"/>
              </a:rPr>
              <a:t>Demandingness of parenting was predicted to negatively relate to the child’s indecisiveness as an adult. This was tested with a correlational analysis, and did not result in any statistically significant findings, </a:t>
            </a:r>
            <a:r>
              <a:rPr lang="en-US" sz="3900" i="1" dirty="0">
                <a:latin typeface="Georgia" panose="02040502050405020303" pitchFamily="18" charset="0"/>
              </a:rPr>
              <a:t>r</a:t>
            </a:r>
            <a:r>
              <a:rPr lang="en-US" sz="3900" dirty="0">
                <a:latin typeface="Georgia" panose="02040502050405020303" pitchFamily="18" charset="0"/>
              </a:rPr>
              <a:t> = .079, </a:t>
            </a:r>
            <a:r>
              <a:rPr lang="en-US" sz="3900" i="1" dirty="0">
                <a:latin typeface="Georgia" panose="02040502050405020303" pitchFamily="18" charset="0"/>
              </a:rPr>
              <a:t>p</a:t>
            </a:r>
            <a:r>
              <a:rPr lang="en-US" sz="3900" dirty="0">
                <a:latin typeface="Georgia" panose="02040502050405020303" pitchFamily="18" charset="0"/>
              </a:rPr>
              <a:t> = .40.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900" dirty="0">
                <a:latin typeface="Georgia" panose="02040502050405020303" pitchFamily="18" charset="0"/>
              </a:rPr>
              <a:t>Autonomy-granting parenting was predicted to positively relate to the child’s indecisiveness as an adult. This was tested with a correlational analysis. A statistically significant correlation was found, </a:t>
            </a:r>
            <a:r>
              <a:rPr lang="en-US" sz="3900" i="1" dirty="0">
                <a:latin typeface="Georgia" panose="02040502050405020303" pitchFamily="18" charset="0"/>
              </a:rPr>
              <a:t>r</a:t>
            </a:r>
            <a:r>
              <a:rPr lang="en-US" sz="3900" dirty="0">
                <a:latin typeface="Georgia" panose="02040502050405020303" pitchFamily="18" charset="0"/>
              </a:rPr>
              <a:t> = -.297, </a:t>
            </a:r>
            <a:r>
              <a:rPr lang="en-US" sz="3900" i="1" dirty="0">
                <a:latin typeface="Georgia" panose="02040502050405020303" pitchFamily="18" charset="0"/>
              </a:rPr>
              <a:t>p </a:t>
            </a:r>
            <a:r>
              <a:rPr lang="en-US" sz="3900" dirty="0">
                <a:latin typeface="Georgia" panose="02040502050405020303" pitchFamily="18" charset="0"/>
              </a:rPr>
              <a:t>&lt; .01.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900" dirty="0">
                <a:latin typeface="Georgia" panose="02040502050405020303" pitchFamily="18" charset="0"/>
              </a:rPr>
              <a:t>Women were predicted to be less decisive than men. This was tested with an independent samples t-test. There was an observable difference between males (</a:t>
            </a:r>
            <a:r>
              <a:rPr lang="en-US" sz="3900" i="1" dirty="0">
                <a:latin typeface="Georgia" panose="02040502050405020303" pitchFamily="18" charset="0"/>
              </a:rPr>
              <a:t>M</a:t>
            </a:r>
            <a:r>
              <a:rPr lang="en-US" sz="3900" dirty="0">
                <a:latin typeface="Georgia" panose="02040502050405020303" pitchFamily="18" charset="0"/>
              </a:rPr>
              <a:t>= 39.21, </a:t>
            </a:r>
            <a:r>
              <a:rPr lang="en-US" sz="3900" i="1" dirty="0">
                <a:latin typeface="Georgia" panose="02040502050405020303" pitchFamily="18" charset="0"/>
              </a:rPr>
              <a:t>SD</a:t>
            </a:r>
            <a:r>
              <a:rPr lang="en-US" sz="3900" dirty="0">
                <a:latin typeface="Georgia" panose="02040502050405020303" pitchFamily="18" charset="0"/>
              </a:rPr>
              <a:t>= 10.22) and females (</a:t>
            </a:r>
            <a:r>
              <a:rPr lang="en-US" sz="3900" i="1" dirty="0">
                <a:latin typeface="Georgia" panose="02040502050405020303" pitchFamily="18" charset="0"/>
              </a:rPr>
              <a:t>M</a:t>
            </a:r>
            <a:r>
              <a:rPr lang="en-US" sz="3900" dirty="0">
                <a:latin typeface="Georgia" panose="02040502050405020303" pitchFamily="18" charset="0"/>
              </a:rPr>
              <a:t>= 42.95, </a:t>
            </a:r>
            <a:r>
              <a:rPr lang="en-US" sz="3900" i="1" dirty="0">
                <a:latin typeface="Georgia" panose="02040502050405020303" pitchFamily="18" charset="0"/>
              </a:rPr>
              <a:t>SD</a:t>
            </a:r>
            <a:r>
              <a:rPr lang="en-US" sz="3900" dirty="0">
                <a:latin typeface="Georgia" panose="02040502050405020303" pitchFamily="18" charset="0"/>
              </a:rPr>
              <a:t>= 10.77), but the finding was not statistically significant, </a:t>
            </a:r>
            <a:r>
              <a:rPr lang="en-US" sz="3900" i="1" dirty="0">
                <a:latin typeface="Georgia" panose="02040502050405020303" pitchFamily="18" charset="0"/>
              </a:rPr>
              <a:t>t</a:t>
            </a:r>
            <a:r>
              <a:rPr lang="en-US" sz="3900" dirty="0">
                <a:latin typeface="Georgia" panose="02040502050405020303" pitchFamily="18" charset="0"/>
              </a:rPr>
              <a:t>(114)= 1.71, </a:t>
            </a:r>
            <a:r>
              <a:rPr lang="en-US" sz="3900" i="1" dirty="0">
                <a:latin typeface="Georgia" panose="02040502050405020303" pitchFamily="18" charset="0"/>
              </a:rPr>
              <a:t>p</a:t>
            </a:r>
            <a:r>
              <a:rPr lang="en-US" sz="3900" dirty="0">
                <a:latin typeface="Georgia" panose="02040502050405020303" pitchFamily="18" charset="0"/>
              </a:rPr>
              <a:t>= .09.</a:t>
            </a:r>
            <a:endParaRPr lang="en-US" sz="3900" dirty="0">
              <a:latin typeface="Georgia" panose="02040502050405020303" pitchFamily="18" charset="0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4396" y="3802993"/>
            <a:ext cx="1229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eorgia"/>
                <a:cs typeface="Georgia"/>
              </a:rPr>
              <a:t>Introduction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6018320" y="4723731"/>
            <a:ext cx="1229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eorgia"/>
                <a:cs typeface="Georgia"/>
              </a:rPr>
              <a:t>Method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6223457" y="15289976"/>
            <a:ext cx="1229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eorgia"/>
                <a:cs typeface="Georgia"/>
              </a:rPr>
              <a:t>Results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266464" y="12020063"/>
            <a:ext cx="1229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eorgia"/>
                <a:cs typeface="Georgia"/>
              </a:rPr>
              <a:t>Hypotheses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9756092" y="3905003"/>
            <a:ext cx="1229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eorgia"/>
                <a:cs typeface="Georgia"/>
              </a:rPr>
              <a:t>Discussion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262056" y="19417563"/>
            <a:ext cx="15641515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Georgia"/>
                <a:cs typeface="Georgia"/>
              </a:rPr>
              <a:t>Table 1</a:t>
            </a:r>
          </a:p>
          <a:p>
            <a:r>
              <a:rPr lang="en-US" sz="3200" i="1" dirty="0">
                <a:solidFill>
                  <a:schemeClr val="tx2"/>
                </a:solidFill>
                <a:latin typeface="Georgia"/>
                <a:cs typeface="Georgia"/>
              </a:rPr>
              <a:t>Correlational Analysis for Autonomy-granting Mothering and Indecisiveness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9312973" y="28219463"/>
            <a:ext cx="14578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tx2"/>
                </a:solidFill>
                <a:latin typeface="Georgia" panose="02040502050405020303" pitchFamily="18" charset="0"/>
              </a:rPr>
              <a:t>N</a:t>
            </a:r>
            <a:r>
              <a:rPr lang="en-US" sz="3200" dirty="0">
                <a:solidFill>
                  <a:schemeClr val="tx2"/>
                </a:solidFill>
                <a:latin typeface="Georgia" panose="02040502050405020303" pitchFamily="18" charset="0"/>
              </a:rPr>
              <a:t>=</a:t>
            </a:r>
            <a:r>
              <a:rPr lang="en-US" sz="3200" i="1" dirty="0">
                <a:solidFill>
                  <a:schemeClr val="tx2"/>
                </a:solidFill>
                <a:latin typeface="Georgia" panose="02040502050405020303" pitchFamily="18" charset="0"/>
              </a:rPr>
              <a:t> </a:t>
            </a:r>
            <a:r>
              <a:rPr lang="en-US" sz="3200" dirty="0">
                <a:solidFill>
                  <a:schemeClr val="tx2"/>
                </a:solidFill>
                <a:latin typeface="Georgia" panose="02040502050405020303" pitchFamily="18" charset="0"/>
              </a:rPr>
              <a:t>125. </a:t>
            </a:r>
            <a:r>
              <a:rPr lang="en-US" sz="3200" i="1" dirty="0">
                <a:solidFill>
                  <a:schemeClr val="tx2"/>
                </a:solidFill>
                <a:latin typeface="Georgia" panose="02040502050405020303" pitchFamily="18" charset="0"/>
              </a:rPr>
              <a:t>r</a:t>
            </a:r>
            <a:r>
              <a:rPr lang="en-US" sz="3200" dirty="0">
                <a:solidFill>
                  <a:schemeClr val="tx2"/>
                </a:solidFill>
                <a:latin typeface="Georgia" panose="02040502050405020303" pitchFamily="18" charset="0"/>
              </a:rPr>
              <a:t> = -.297, </a:t>
            </a:r>
            <a:r>
              <a:rPr lang="en-US" sz="3200" i="1" dirty="0">
                <a:solidFill>
                  <a:schemeClr val="tx2"/>
                </a:solidFill>
                <a:latin typeface="Georgia" panose="02040502050405020303" pitchFamily="18" charset="0"/>
              </a:rPr>
              <a:t>p </a:t>
            </a:r>
            <a:r>
              <a:rPr lang="en-US" sz="3200" dirty="0">
                <a:solidFill>
                  <a:schemeClr val="tx2"/>
                </a:solidFill>
                <a:latin typeface="Georgia" panose="02040502050405020303" pitchFamily="18" charset="0"/>
              </a:rPr>
              <a:t>&lt; .01</a:t>
            </a:r>
            <a:r>
              <a:rPr lang="en-US" sz="3600" dirty="0">
                <a:solidFill>
                  <a:schemeClr val="tx2"/>
                </a:solidFill>
                <a:latin typeface="Georgia" panose="02040502050405020303" pitchFamily="18" charset="0"/>
              </a:rPr>
              <a:t>.</a:t>
            </a:r>
            <a:endParaRPr lang="en-US" sz="3600" i="1" dirty="0">
              <a:solidFill>
                <a:schemeClr val="tx2"/>
              </a:solidFill>
              <a:latin typeface="Georgia"/>
              <a:cs typeface="Georgia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1790DA3-BE35-EB44-A7E7-4B335BB326FA}"/>
              </a:ext>
            </a:extLst>
          </p:cNvPr>
          <p:cNvSpPr txBox="1"/>
          <p:nvPr/>
        </p:nvSpPr>
        <p:spPr>
          <a:xfrm>
            <a:off x="29692586" y="4726323"/>
            <a:ext cx="13538760" cy="1449627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900" i="1" dirty="0">
                <a:latin typeface="Georgia" panose="02040502050405020303" pitchFamily="18" charset="0"/>
              </a:rPr>
              <a:t>Hypothesis 1 </a:t>
            </a:r>
            <a:r>
              <a:rPr lang="en-US" sz="3900" dirty="0">
                <a:latin typeface="Georgia" panose="02040502050405020303" pitchFamily="18" charset="0"/>
              </a:rPr>
              <a:t>was not supported; no significant relationship found between the demandingness of mothering and trait indecisiveness. It should be noted that the internal consistency for this subscale was only moderate (</a:t>
            </a:r>
            <a:r>
              <a:rPr lang="en-US" sz="3900" dirty="0">
                <a:latin typeface="Georgia" panose="02040502050405020303" pitchFamily="18" charset="0"/>
                <a:sym typeface="Symbol" pitchFamily="2" charset="2"/>
              </a:rPr>
              <a:t></a:t>
            </a:r>
            <a:r>
              <a:rPr lang="en-US" sz="3900" dirty="0">
                <a:latin typeface="Georgia" panose="02040502050405020303" pitchFamily="18" charset="0"/>
              </a:rPr>
              <a:t> = .587).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900" i="1" dirty="0">
                <a:latin typeface="Georgia" panose="02040502050405020303" pitchFamily="18" charset="0"/>
              </a:rPr>
              <a:t>Hypothesis 2 </a:t>
            </a:r>
            <a:r>
              <a:rPr lang="en-US" sz="3900" dirty="0">
                <a:latin typeface="Georgia" panose="02040502050405020303" pitchFamily="18" charset="0"/>
              </a:rPr>
              <a:t>was based on findings from a study from Turkey (</a:t>
            </a:r>
            <a:r>
              <a:rPr lang="en-US" sz="3900" dirty="0" err="1">
                <a:latin typeface="Georgia" panose="02040502050405020303" pitchFamily="18" charset="0"/>
              </a:rPr>
              <a:t>Cenkseven-Önder</a:t>
            </a:r>
            <a:r>
              <a:rPr lang="en-US" sz="3900" dirty="0">
                <a:latin typeface="Georgia" panose="02040502050405020303" pitchFamily="18" charset="0"/>
              </a:rPr>
              <a:t> et al., 2010) and was  not supported, but a statistically significant negative correlation was found between autonomy-granting parenting and indecisiveness. A study from France had similar findings within  a career-decision perspective on indecisiveness (</a:t>
            </a:r>
            <a:r>
              <a:rPr lang="en-US" sz="3900" dirty="0" err="1">
                <a:latin typeface="Georgia" panose="02040502050405020303" pitchFamily="18" charset="0"/>
              </a:rPr>
              <a:t>Sovet</a:t>
            </a:r>
            <a:r>
              <a:rPr lang="en-US" sz="3900" dirty="0">
                <a:latin typeface="Georgia" panose="02040502050405020303" pitchFamily="18" charset="0"/>
              </a:rPr>
              <a:t> &amp; Metz, 2014). This further suggests that different parenting styles can have different effects in different countries. Current literature could be supplemented with additional U.S. studies on the topic.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900" i="1" dirty="0">
                <a:latin typeface="Georgia" panose="02040502050405020303" pitchFamily="18" charset="0"/>
              </a:rPr>
              <a:t>Hypothesis 3 </a:t>
            </a:r>
            <a:r>
              <a:rPr lang="en-US" sz="3900" dirty="0">
                <a:latin typeface="Georgia" panose="02040502050405020303" pitchFamily="18" charset="0"/>
              </a:rPr>
              <a:t>was not supported; no statistically significant difference found between the indecisiveness of girls and boys. The study that found this (Cascio et. al., 2015) utilized a different indecisiveness scale (</a:t>
            </a:r>
            <a:r>
              <a:rPr lang="en-US" sz="3900" dirty="0" err="1">
                <a:latin typeface="Georgia" panose="02040502050405020303" pitchFamily="18" charset="0"/>
              </a:rPr>
              <a:t>Germeijs</a:t>
            </a:r>
            <a:r>
              <a:rPr lang="en-US" sz="3900" dirty="0">
                <a:latin typeface="Georgia" panose="02040502050405020303" pitchFamily="18" charset="0"/>
              </a:rPr>
              <a:t> &amp; De </a:t>
            </a:r>
            <a:r>
              <a:rPr lang="en-US" sz="3900" dirty="0" err="1">
                <a:latin typeface="Georgia" panose="02040502050405020303" pitchFamily="18" charset="0"/>
              </a:rPr>
              <a:t>Boeck</a:t>
            </a:r>
            <a:r>
              <a:rPr lang="en-US" sz="3900" dirty="0">
                <a:latin typeface="Georgia" panose="02040502050405020303" pitchFamily="18" charset="0"/>
              </a:rPr>
              <a:t>, 2002). A future study could compare the two scales.</a:t>
            </a:r>
          </a:p>
          <a:p>
            <a:r>
              <a:rPr lang="en-US" sz="3900" dirty="0">
                <a:latin typeface="Georgia" panose="02040502050405020303" pitchFamily="18" charset="0"/>
              </a:rPr>
              <a:t>Indecisiveness is an important concept to explore because of its established link to anxiety (Cascio, et al., 2015; </a:t>
            </a:r>
            <a:r>
              <a:rPr lang="en-US" sz="3900" dirty="0" err="1">
                <a:latin typeface="Georgia" panose="02040502050405020303" pitchFamily="18" charset="0"/>
              </a:rPr>
              <a:t>Germeijs</a:t>
            </a:r>
            <a:r>
              <a:rPr lang="en-US" sz="3900" dirty="0">
                <a:latin typeface="Georgia" panose="02040502050405020303" pitchFamily="18" charset="0"/>
              </a:rPr>
              <a:t> &amp; </a:t>
            </a:r>
            <a:r>
              <a:rPr lang="en-US" sz="3900" dirty="0" err="1">
                <a:latin typeface="Georgia" panose="02040502050405020303" pitchFamily="18" charset="0"/>
              </a:rPr>
              <a:t>Verschueren</a:t>
            </a:r>
            <a:r>
              <a:rPr lang="en-US" sz="3900" dirty="0">
                <a:latin typeface="Georgia" panose="02040502050405020303" pitchFamily="18" charset="0"/>
              </a:rPr>
              <a:t>, 2006).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B26CF87-7BB2-3543-96D2-66B7F02BAF6E}"/>
              </a:ext>
            </a:extLst>
          </p:cNvPr>
          <p:cNvSpPr txBox="1"/>
          <p:nvPr/>
        </p:nvSpPr>
        <p:spPr>
          <a:xfrm>
            <a:off x="53366" y="22571896"/>
            <a:ext cx="42691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tx2">
                    <a:lumMod val="75000"/>
                  </a:schemeClr>
                </a:solidFill>
                <a:latin typeface="Georgia" panose="02040502050405020303" pitchFamily="18" charset="0"/>
              </a:rPr>
              <a:t>References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3573F72-3384-3649-A048-3C06694ECC5D}"/>
              </a:ext>
            </a:extLst>
          </p:cNvPr>
          <p:cNvSpPr txBox="1"/>
          <p:nvPr/>
        </p:nvSpPr>
        <p:spPr>
          <a:xfrm>
            <a:off x="53366" y="23341337"/>
            <a:ext cx="14802350" cy="5847755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indent="-457200" fontAlgn="ctr"/>
            <a:r>
              <a:rPr lang="en-US" sz="3400" dirty="0">
                <a:latin typeface="Georgia" panose="02040502050405020303" pitchFamily="18" charset="0"/>
              </a:rPr>
              <a:t>Cascio, V., </a:t>
            </a:r>
            <a:r>
              <a:rPr lang="en-US" sz="3400" dirty="0" err="1">
                <a:latin typeface="Georgia" panose="02040502050405020303" pitchFamily="18" charset="0"/>
              </a:rPr>
              <a:t>Guzzo</a:t>
            </a:r>
            <a:r>
              <a:rPr lang="en-US" sz="3400" dirty="0">
                <a:latin typeface="Georgia" panose="02040502050405020303" pitchFamily="18" charset="0"/>
              </a:rPr>
              <a:t>, G., Pace, F., Pace, U., &amp; </a:t>
            </a:r>
            <a:r>
              <a:rPr lang="en-US" sz="3400" dirty="0" err="1">
                <a:latin typeface="Georgia" panose="02040502050405020303" pitchFamily="18" charset="0"/>
              </a:rPr>
              <a:t>Madonia</a:t>
            </a:r>
            <a:r>
              <a:rPr lang="en-US" sz="3400" dirty="0">
                <a:latin typeface="Georgia" panose="02040502050405020303" pitchFamily="18" charset="0"/>
              </a:rPr>
              <a:t>, C. (2015). The relationship among paternal and maternal psychological control, self-esteem, and indecisiveness across adolescent genders. </a:t>
            </a:r>
            <a:r>
              <a:rPr lang="en-US" sz="3400" i="1" dirty="0">
                <a:latin typeface="Georgia" panose="02040502050405020303" pitchFamily="18" charset="0"/>
              </a:rPr>
              <a:t>Current Psychology 35</a:t>
            </a:r>
            <a:r>
              <a:rPr lang="en-US" sz="3400" dirty="0">
                <a:latin typeface="Georgia" panose="02040502050405020303" pitchFamily="18" charset="0"/>
              </a:rPr>
              <a:t>(3), 467-477. doi:1007/s12144-015-9315-0.</a:t>
            </a:r>
          </a:p>
          <a:p>
            <a:pPr indent="-457200" fontAlgn="ctr"/>
            <a:r>
              <a:rPr lang="en-US" sz="3400" dirty="0" err="1">
                <a:latin typeface="Georgia" panose="02040502050405020303" pitchFamily="18" charset="0"/>
              </a:rPr>
              <a:t>Cenkseven-Önder</a:t>
            </a:r>
            <a:r>
              <a:rPr lang="en-US" sz="3400" dirty="0">
                <a:latin typeface="Georgia" panose="02040502050405020303" pitchFamily="18" charset="0"/>
              </a:rPr>
              <a:t>, F., </a:t>
            </a:r>
            <a:r>
              <a:rPr lang="en-US" sz="3400" dirty="0" err="1">
                <a:latin typeface="Georgia" panose="02040502050405020303" pitchFamily="18" charset="0"/>
              </a:rPr>
              <a:t>Kırdök</a:t>
            </a:r>
            <a:r>
              <a:rPr lang="en-US" sz="3400" dirty="0">
                <a:latin typeface="Georgia" panose="02040502050405020303" pitchFamily="18" charset="0"/>
              </a:rPr>
              <a:t>, O., </a:t>
            </a:r>
            <a:r>
              <a:rPr lang="en-US" sz="3400" dirty="0" err="1">
                <a:latin typeface="Georgia" panose="02040502050405020303" pitchFamily="18" charset="0"/>
              </a:rPr>
              <a:t>Işık</a:t>
            </a:r>
            <a:r>
              <a:rPr lang="en-US" sz="3400" dirty="0">
                <a:latin typeface="Georgia" panose="02040502050405020303" pitchFamily="18" charset="0"/>
              </a:rPr>
              <a:t>, E. (2010). High school students’ career decision making pattern across parenting styles and parental attachment levels. </a:t>
            </a:r>
            <a:r>
              <a:rPr lang="en-US" sz="3400" i="1" dirty="0">
                <a:latin typeface="Georgia" panose="02040502050405020303" pitchFamily="18" charset="0"/>
              </a:rPr>
              <a:t>Electronic Journal of Research in Educational Psychology. 8</a:t>
            </a:r>
            <a:r>
              <a:rPr lang="en-US" sz="3400" dirty="0">
                <a:latin typeface="Georgia" panose="02040502050405020303" pitchFamily="18" charset="0"/>
              </a:rPr>
              <a:t>(1), 263-280.</a:t>
            </a:r>
          </a:p>
          <a:p>
            <a:pPr indent="-457200"/>
            <a:r>
              <a:rPr lang="en-US" sz="3400" dirty="0">
                <a:latin typeface="Georgia" panose="02040502050405020303" pitchFamily="18" charset="0"/>
              </a:rPr>
              <a:t>Davids, E. L., Roman, N. V., &amp; Leach, L. (2015). Decision making styles: a systematic review of their associations with parenting. </a:t>
            </a:r>
            <a:r>
              <a:rPr lang="en-US" sz="3400" i="1" dirty="0">
                <a:latin typeface="Georgia" panose="02040502050405020303" pitchFamily="18" charset="0"/>
              </a:rPr>
              <a:t>Adolescent Research Review, 1</a:t>
            </a:r>
            <a:r>
              <a:rPr lang="en-US" sz="3400" dirty="0">
                <a:latin typeface="Georgia" panose="02040502050405020303" pitchFamily="18" charset="0"/>
              </a:rPr>
              <a:t>(1), 69–90. doi:10.1007/s40894-015-0003-y 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49E91C6-232C-DE46-876A-8541F5FE444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8287"/>
          <a:stretch/>
        </p:blipFill>
        <p:spPr>
          <a:xfrm>
            <a:off x="40939258" y="721955"/>
            <a:ext cx="2220869" cy="349892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6C78D24-E049-A74C-9CC4-7BFF29ED10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84395" y="20494781"/>
            <a:ext cx="14421615" cy="7724682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51D94CF2-2771-BF4D-9D4E-53861182FA13}"/>
              </a:ext>
            </a:extLst>
          </p:cNvPr>
          <p:cNvSpPr txBox="1"/>
          <p:nvPr/>
        </p:nvSpPr>
        <p:spPr>
          <a:xfrm>
            <a:off x="14845393" y="25538936"/>
            <a:ext cx="13671664" cy="3754874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</p:spPr>
        <p:txBody>
          <a:bodyPr wrap="square" rtlCol="0">
            <a:spAutoFit/>
          </a:bodyPr>
          <a:lstStyle/>
          <a:p>
            <a:pPr indent="-457200"/>
            <a:r>
              <a:rPr lang="en-US" sz="3400" dirty="0" err="1">
                <a:latin typeface="Georgia" panose="02040502050405020303" pitchFamily="18" charset="0"/>
              </a:rPr>
              <a:t>Germeijs</a:t>
            </a:r>
            <a:r>
              <a:rPr lang="en-US" sz="3400" dirty="0">
                <a:latin typeface="Georgia" panose="02040502050405020303" pitchFamily="18" charset="0"/>
              </a:rPr>
              <a:t>, V., &amp; De </a:t>
            </a:r>
            <a:r>
              <a:rPr lang="en-US" sz="3400" dirty="0" err="1">
                <a:latin typeface="Georgia" panose="02040502050405020303" pitchFamily="18" charset="0"/>
              </a:rPr>
              <a:t>Boeck</a:t>
            </a:r>
            <a:r>
              <a:rPr lang="en-US" sz="3400" dirty="0">
                <a:latin typeface="Georgia" panose="02040502050405020303" pitchFamily="18" charset="0"/>
              </a:rPr>
              <a:t>, P. (2002). A measurement scale for indecisiveness and its 	relationship to career indecision and other types of indecision.</a:t>
            </a:r>
            <a:r>
              <a:rPr lang="en-US" sz="3400" i="1" dirty="0">
                <a:latin typeface="Georgia" panose="02040502050405020303" pitchFamily="18" charset="0"/>
              </a:rPr>
              <a:t> European Journal 	of 	Psychological Assessment. 18</a:t>
            </a:r>
            <a:r>
              <a:rPr lang="en-US" sz="3400" dirty="0">
                <a:latin typeface="Georgia" panose="02040502050405020303" pitchFamily="18" charset="0"/>
              </a:rPr>
              <a:t>(2), 113-122. </a:t>
            </a:r>
            <a:r>
              <a:rPr lang="en-US" sz="3400" dirty="0" err="1">
                <a:latin typeface="Georgia" panose="02040502050405020303" pitchFamily="18" charset="0"/>
              </a:rPr>
              <a:t>doi</a:t>
            </a:r>
            <a:r>
              <a:rPr lang="en-US" sz="3400" dirty="0">
                <a:latin typeface="Georgia" panose="02040502050405020303" pitchFamily="18" charset="0"/>
              </a:rPr>
              <a:t>: 10.1027//1015-5759.18.2.113.</a:t>
            </a:r>
          </a:p>
          <a:p>
            <a:pPr indent="-457200"/>
            <a:r>
              <a:rPr lang="en-US" sz="3400" dirty="0" err="1">
                <a:latin typeface="Georgia" panose="02040502050405020303" pitchFamily="18" charset="0"/>
              </a:rPr>
              <a:t>Sovet</a:t>
            </a:r>
            <a:r>
              <a:rPr lang="en-US" sz="3400" dirty="0">
                <a:latin typeface="Georgia" panose="02040502050405020303" pitchFamily="18" charset="0"/>
              </a:rPr>
              <a:t>, L., &amp; Metz, A. J. (2014). Parenting styles and career decision making among 	French and Korean adolescents. </a:t>
            </a:r>
            <a:r>
              <a:rPr lang="en-US" sz="3400" i="1" dirty="0">
                <a:latin typeface="Georgia" panose="02040502050405020303" pitchFamily="18" charset="0"/>
              </a:rPr>
              <a:t>Journal of Vocational Behavior, 84</a:t>
            </a:r>
            <a:r>
              <a:rPr lang="en-US" sz="3400" dirty="0">
                <a:latin typeface="Georgia" panose="02040502050405020303" pitchFamily="18" charset="0"/>
              </a:rPr>
              <a:t>, 345–355.</a:t>
            </a:r>
          </a:p>
        </p:txBody>
      </p:sp>
    </p:spTree>
    <p:extLst>
      <p:ext uri="{BB962C8B-B14F-4D97-AF65-F5344CB8AC3E}">
        <p14:creationId xmlns:p14="http://schemas.microsoft.com/office/powerpoint/2010/main" val="3218131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6516</TotalTime>
  <Words>1015</Words>
  <Application>Microsoft Macintosh PowerPoint</Application>
  <PresentationFormat>Custom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Symbol</vt:lpstr>
      <vt:lpstr>Office Theme</vt:lpstr>
      <vt:lpstr>PowerPoint Presentation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Cornell</dc:creator>
  <cp:lastModifiedBy>Brooke Short</cp:lastModifiedBy>
  <cp:revision>107</cp:revision>
  <dcterms:created xsi:type="dcterms:W3CDTF">2013-04-04T14:50:53Z</dcterms:created>
  <dcterms:modified xsi:type="dcterms:W3CDTF">2020-03-23T19:05:55Z</dcterms:modified>
</cp:coreProperties>
</file>