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384048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AC00"/>
    <a:srgbClr val="002144"/>
    <a:srgbClr val="CCE5BD"/>
    <a:srgbClr val="C4E0B2"/>
    <a:srgbClr val="B3D79D"/>
    <a:srgbClr val="EC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280" autoAdjust="0"/>
  </p:normalViewPr>
  <p:slideViewPr>
    <p:cSldViewPr snapToGrid="0">
      <p:cViewPr varScale="1">
        <p:scale>
          <a:sx n="15" d="100"/>
          <a:sy n="15" d="100"/>
        </p:scale>
        <p:origin x="165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5387342"/>
            <a:ext cx="32644080" cy="1146048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17289782"/>
            <a:ext cx="28803600" cy="7947658"/>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31D3FE-E17B-4331-952D-810465F1B362}"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315120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31D3FE-E17B-4331-952D-810465F1B362}"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354036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1752600"/>
            <a:ext cx="828103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1752600"/>
            <a:ext cx="24363045"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31D3FE-E17B-4331-952D-810465F1B362}"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312940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31D3FE-E17B-4331-952D-810465F1B362}"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209472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8206749"/>
            <a:ext cx="33124140" cy="13693138"/>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2029429"/>
            <a:ext cx="33124140" cy="7200898"/>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31D3FE-E17B-4331-952D-810465F1B362}"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17474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8763000"/>
            <a:ext cx="1632204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8763000"/>
            <a:ext cx="1632204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31D3FE-E17B-4331-952D-810465F1B362}"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213202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752607"/>
            <a:ext cx="3312414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8069582"/>
            <a:ext cx="16247028"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4" name="Content Placeholder 3"/>
          <p:cNvSpPr>
            <a:spLocks noGrp="1"/>
          </p:cNvSpPr>
          <p:nvPr>
            <p:ph sz="half" idx="2"/>
          </p:nvPr>
        </p:nvSpPr>
        <p:spPr>
          <a:xfrm>
            <a:off x="2645336" y="12024360"/>
            <a:ext cx="16247028"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8069582"/>
            <a:ext cx="16327042"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6" name="Content Placeholder 5"/>
          <p:cNvSpPr>
            <a:spLocks noGrp="1"/>
          </p:cNvSpPr>
          <p:nvPr>
            <p:ph sz="quarter" idx="4"/>
          </p:nvPr>
        </p:nvSpPr>
        <p:spPr>
          <a:xfrm>
            <a:off x="19442432" y="12024360"/>
            <a:ext cx="1632704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31D3FE-E17B-4331-952D-810465F1B362}" type="datetimeFigureOut">
              <a:rPr lang="en-US"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42068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31D3FE-E17B-4331-952D-810465F1B362}" type="datetimeFigureOut">
              <a:rPr lang="en-US"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136198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1D3FE-E17B-4331-952D-810465F1B362}" type="datetimeFigureOut">
              <a:rPr lang="en-US"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189071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194560"/>
            <a:ext cx="12386548" cy="768096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4739647"/>
            <a:ext cx="19442430" cy="233934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9875520"/>
            <a:ext cx="12386548"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F531D3FE-E17B-4331-952D-810465F1B362}"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97739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194560"/>
            <a:ext cx="12386548" cy="768096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4739647"/>
            <a:ext cx="19442430" cy="233934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9875520"/>
            <a:ext cx="12386548"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F531D3FE-E17B-4331-952D-810465F1B362}"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5CE5E-E11D-4359-82D8-B8AB3F6B1B96}" type="slidenum">
              <a:rPr lang="en-US" smtClean="0"/>
              <a:t>‹#›</a:t>
            </a:fld>
            <a:endParaRPr lang="en-US"/>
          </a:p>
        </p:txBody>
      </p:sp>
    </p:spTree>
    <p:extLst>
      <p:ext uri="{BB962C8B-B14F-4D97-AF65-F5344CB8AC3E}">
        <p14:creationId xmlns:p14="http://schemas.microsoft.com/office/powerpoint/2010/main" val="47146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752607"/>
            <a:ext cx="3312414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8763000"/>
            <a:ext cx="3312414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0510487"/>
            <a:ext cx="8641080" cy="1752600"/>
          </a:xfrm>
          <a:prstGeom prst="rect">
            <a:avLst/>
          </a:prstGeom>
        </p:spPr>
        <p:txBody>
          <a:bodyPr vert="horz" lIns="91440" tIns="45720" rIns="91440" bIns="45720" rtlCol="0" anchor="ctr"/>
          <a:lstStyle>
            <a:lvl1pPr algn="l">
              <a:defRPr sz="5040">
                <a:solidFill>
                  <a:schemeClr val="tx1">
                    <a:tint val="75000"/>
                  </a:schemeClr>
                </a:solidFill>
              </a:defRPr>
            </a:lvl1pPr>
          </a:lstStyle>
          <a:p>
            <a:fld id="{F531D3FE-E17B-4331-952D-810465F1B362}" type="datetimeFigureOut">
              <a:rPr lang="en-US" smtClean="0"/>
              <a:t>4/6/2020</a:t>
            </a:fld>
            <a:endParaRPr lang="en-US"/>
          </a:p>
        </p:txBody>
      </p:sp>
      <p:sp>
        <p:nvSpPr>
          <p:cNvPr id="5" name="Footer Placeholder 4"/>
          <p:cNvSpPr>
            <a:spLocks noGrp="1"/>
          </p:cNvSpPr>
          <p:nvPr>
            <p:ph type="ftr" sz="quarter" idx="3"/>
          </p:nvPr>
        </p:nvSpPr>
        <p:spPr>
          <a:xfrm>
            <a:off x="12721590" y="30510487"/>
            <a:ext cx="12961620" cy="17526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0510487"/>
            <a:ext cx="8641080" cy="1752600"/>
          </a:xfrm>
          <a:prstGeom prst="rect">
            <a:avLst/>
          </a:prstGeom>
        </p:spPr>
        <p:txBody>
          <a:bodyPr vert="horz" lIns="91440" tIns="45720" rIns="91440" bIns="45720" rtlCol="0" anchor="ctr"/>
          <a:lstStyle>
            <a:lvl1pPr algn="r">
              <a:defRPr sz="5040">
                <a:solidFill>
                  <a:schemeClr val="tx1">
                    <a:tint val="75000"/>
                  </a:schemeClr>
                </a:solidFill>
              </a:defRPr>
            </a:lvl1pPr>
          </a:lstStyle>
          <a:p>
            <a:fld id="{BCB5CE5E-E11D-4359-82D8-B8AB3F6B1B96}" type="slidenum">
              <a:rPr lang="en-US" smtClean="0"/>
              <a:t>‹#›</a:t>
            </a:fld>
            <a:endParaRPr lang="en-US"/>
          </a:p>
        </p:txBody>
      </p:sp>
    </p:spTree>
    <p:extLst>
      <p:ext uri="{BB962C8B-B14F-4D97-AF65-F5344CB8AC3E}">
        <p14:creationId xmlns:p14="http://schemas.microsoft.com/office/powerpoint/2010/main" val="35333154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Rounded Corners 7"/>
          <p:cNvSpPr/>
          <p:nvPr/>
        </p:nvSpPr>
        <p:spPr>
          <a:xfrm>
            <a:off x="474928" y="6159714"/>
            <a:ext cx="10870519" cy="1143257"/>
          </a:xfrm>
          <a:prstGeom prst="roundRect">
            <a:avLst/>
          </a:prstGeom>
          <a:solidFill>
            <a:srgbClr val="B3D79D"/>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52" name="Rectangle: Rounded Corners 7"/>
          <p:cNvSpPr/>
          <p:nvPr/>
        </p:nvSpPr>
        <p:spPr>
          <a:xfrm>
            <a:off x="555059" y="6338438"/>
            <a:ext cx="10790388" cy="1143257"/>
          </a:xfrm>
          <a:prstGeom prst="roundRect">
            <a:avLst/>
          </a:prstGeom>
          <a:solidFill>
            <a:srgbClr val="ECA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solidFill>
                <a:srgbClr val="002144"/>
              </a:solidFill>
            </a:endParaRPr>
          </a:p>
        </p:txBody>
      </p:sp>
      <p:sp>
        <p:nvSpPr>
          <p:cNvPr id="27" name="Rectangle 26"/>
          <p:cNvSpPr/>
          <p:nvPr/>
        </p:nvSpPr>
        <p:spPr>
          <a:xfrm>
            <a:off x="54281" y="31472617"/>
            <a:ext cx="38404799" cy="141379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63"/>
          </a:p>
        </p:txBody>
      </p:sp>
      <p:sp>
        <p:nvSpPr>
          <p:cNvPr id="25" name="Rectangle 24"/>
          <p:cNvSpPr/>
          <p:nvPr/>
        </p:nvSpPr>
        <p:spPr>
          <a:xfrm>
            <a:off x="54281" y="-60583"/>
            <a:ext cx="38404800" cy="3587385"/>
          </a:xfrm>
          <a:prstGeom prst="rect">
            <a:avLst/>
          </a:prstGeom>
          <a:solidFill>
            <a:srgbClr val="00214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63" dirty="0"/>
          </a:p>
        </p:txBody>
      </p:sp>
      <p:sp>
        <p:nvSpPr>
          <p:cNvPr id="2" name="TextBox 1"/>
          <p:cNvSpPr txBox="1"/>
          <p:nvPr/>
        </p:nvSpPr>
        <p:spPr>
          <a:xfrm>
            <a:off x="4823708" y="825825"/>
            <a:ext cx="28865946" cy="2246769"/>
          </a:xfrm>
          <a:prstGeom prst="rect">
            <a:avLst/>
          </a:prstGeom>
          <a:noFill/>
        </p:spPr>
        <p:txBody>
          <a:bodyPr wrap="square" rtlCol="0">
            <a:spAutoFit/>
          </a:bodyPr>
          <a:lstStyle/>
          <a:p>
            <a:pPr algn="ctr"/>
            <a:r>
              <a:rPr lang="en-US" sz="6000" b="1" dirty="0">
                <a:solidFill>
                  <a:srgbClr val="ECAC00"/>
                </a:solidFill>
                <a:latin typeface="FreightDispBold" panose="02000803090000020004" pitchFamily="2" charset="0"/>
              </a:rPr>
              <a:t>Tasteful Cookie Lingo</a:t>
            </a:r>
          </a:p>
          <a:p>
            <a:pPr algn="ctr"/>
            <a:r>
              <a:rPr lang="en-US" sz="4000" b="1" dirty="0">
                <a:solidFill>
                  <a:srgbClr val="ECAC00"/>
                </a:solidFill>
              </a:rPr>
              <a:t>Sheldon Baringer</a:t>
            </a:r>
          </a:p>
          <a:p>
            <a:pPr algn="ctr"/>
            <a:r>
              <a:rPr lang="en-US" sz="4000" dirty="0">
                <a:solidFill>
                  <a:srgbClr val="ECAC00"/>
                </a:solidFill>
              </a:rPr>
              <a:t>Sociology of Food, Department of Political Science &amp; Sociology, Murray State University</a:t>
            </a:r>
          </a:p>
        </p:txBody>
      </p:sp>
      <p:grpSp>
        <p:nvGrpSpPr>
          <p:cNvPr id="16" name="Group 15"/>
          <p:cNvGrpSpPr/>
          <p:nvPr/>
        </p:nvGrpSpPr>
        <p:grpSpPr>
          <a:xfrm>
            <a:off x="555060" y="12022403"/>
            <a:ext cx="10545914" cy="1154798"/>
            <a:chOff x="17487018" y="5321205"/>
            <a:chExt cx="16232365" cy="2903292"/>
          </a:xfrm>
        </p:grpSpPr>
        <p:sp>
          <p:nvSpPr>
            <p:cNvPr id="8" name="Rectangle: Rounded Corners 7"/>
            <p:cNvSpPr/>
            <p:nvPr/>
          </p:nvSpPr>
          <p:spPr>
            <a:xfrm>
              <a:off x="17487018" y="5321205"/>
              <a:ext cx="16232365" cy="2874277"/>
            </a:xfrm>
            <a:prstGeom prst="roundRect">
              <a:avLst/>
            </a:prstGeom>
            <a:solidFill>
              <a:srgbClr val="B3D79D"/>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20" name="TextBox 19"/>
            <p:cNvSpPr txBox="1"/>
            <p:nvPr/>
          </p:nvSpPr>
          <p:spPr>
            <a:xfrm>
              <a:off x="18426256" y="5690352"/>
              <a:ext cx="14355621" cy="2534145"/>
            </a:xfrm>
            <a:prstGeom prst="rect">
              <a:avLst/>
            </a:prstGeom>
            <a:noFill/>
          </p:spPr>
          <p:txBody>
            <a:bodyPr wrap="square" rtlCol="0">
              <a:spAutoFit/>
            </a:bodyPr>
            <a:lstStyle/>
            <a:p>
              <a:pPr algn="ctr"/>
              <a:r>
                <a:rPr lang="en-US" sz="4200" b="1" dirty="0">
                  <a:latin typeface="Arial" panose="020B0604020202020204" pitchFamily="34" charset="0"/>
                  <a:cs typeface="Arial" panose="020B0604020202020204" pitchFamily="34" charset="0"/>
                </a:rPr>
                <a:t>BACKGROUND</a:t>
              </a:r>
            </a:p>
            <a:p>
              <a:pPr algn="ctr"/>
              <a:endParaRPr lang="en-US" sz="1750" dirty="0">
                <a:latin typeface="Arial" panose="020B0604020202020204" pitchFamily="34" charset="0"/>
                <a:cs typeface="Arial" panose="020B0604020202020204" pitchFamily="34" charset="0"/>
              </a:endParaRPr>
            </a:p>
          </p:txBody>
        </p:sp>
      </p:grpSp>
      <p:grpSp>
        <p:nvGrpSpPr>
          <p:cNvPr id="51" name="Group 50"/>
          <p:cNvGrpSpPr/>
          <p:nvPr/>
        </p:nvGrpSpPr>
        <p:grpSpPr>
          <a:xfrm>
            <a:off x="14907540" y="20174722"/>
            <a:ext cx="7122080" cy="1087734"/>
            <a:chOff x="18078604" y="18367667"/>
            <a:chExt cx="16519801" cy="1563519"/>
          </a:xfrm>
          <a:solidFill>
            <a:schemeClr val="accent6">
              <a:lumMod val="20000"/>
              <a:lumOff val="80000"/>
            </a:schemeClr>
          </a:solidFill>
        </p:grpSpPr>
        <p:sp>
          <p:nvSpPr>
            <p:cNvPr id="45" name="Rectangle: Rounded Corners 44"/>
            <p:cNvSpPr/>
            <p:nvPr/>
          </p:nvSpPr>
          <p:spPr>
            <a:xfrm>
              <a:off x="18078604" y="18367667"/>
              <a:ext cx="16476109" cy="1563519"/>
            </a:xfrm>
            <a:prstGeom prst="roundRect">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28" name="TextBox 27"/>
            <p:cNvSpPr txBox="1"/>
            <p:nvPr/>
          </p:nvSpPr>
          <p:spPr>
            <a:xfrm>
              <a:off x="18239662" y="18508448"/>
              <a:ext cx="16358743" cy="597241"/>
            </a:xfrm>
            <a:prstGeom prst="rect">
              <a:avLst/>
            </a:prstGeom>
            <a:grpFill/>
          </p:spPr>
          <p:txBody>
            <a:bodyPr wrap="square" rtlCol="0">
              <a:spAutoFit/>
            </a:bodyPr>
            <a:lstStyle/>
            <a:p>
              <a:r>
                <a:rPr lang="en-US" sz="2100" b="1" dirty="0">
                  <a:latin typeface="Arial" panose="020B0604020202020204" pitchFamily="34" charset="0"/>
                  <a:cs typeface="Arial" panose="020B0604020202020204" pitchFamily="34" charset="0"/>
                </a:rPr>
                <a:t>Fig 1. </a:t>
              </a:r>
              <a:r>
                <a:rPr lang="en-US" sz="2100" dirty="0">
                  <a:latin typeface="Arial" panose="020B0604020202020204" pitchFamily="34" charset="0"/>
                  <a:cs typeface="Arial" panose="020B0604020202020204" pitchFamily="34" charset="0"/>
                </a:rPr>
                <a:t>Price Per Ounce of Cookie Brands.</a:t>
              </a:r>
            </a:p>
          </p:txBody>
        </p:sp>
      </p:grpSp>
      <p:grpSp>
        <p:nvGrpSpPr>
          <p:cNvPr id="17" name="Group 16"/>
          <p:cNvGrpSpPr/>
          <p:nvPr/>
        </p:nvGrpSpPr>
        <p:grpSpPr>
          <a:xfrm>
            <a:off x="27493072" y="6016569"/>
            <a:ext cx="10546985" cy="997721"/>
            <a:chOff x="1191461" y="15973427"/>
            <a:chExt cx="15986197" cy="6440047"/>
          </a:xfrm>
        </p:grpSpPr>
        <p:sp>
          <p:nvSpPr>
            <p:cNvPr id="33" name="Rectangle: Rounded Corners 32"/>
            <p:cNvSpPr/>
            <p:nvPr/>
          </p:nvSpPr>
          <p:spPr>
            <a:xfrm>
              <a:off x="1191461" y="15973427"/>
              <a:ext cx="15986197" cy="6440047"/>
            </a:xfrm>
            <a:prstGeom prst="roundRect">
              <a:avLst/>
            </a:prstGeom>
            <a:solidFill>
              <a:srgbClr val="B3D79D"/>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34" name="TextBox 33"/>
            <p:cNvSpPr txBox="1"/>
            <p:nvPr/>
          </p:nvSpPr>
          <p:spPr>
            <a:xfrm>
              <a:off x="2469889" y="16327490"/>
              <a:ext cx="14118072" cy="4767897"/>
            </a:xfrm>
            <a:prstGeom prst="rect">
              <a:avLst/>
            </a:prstGeom>
            <a:noFill/>
          </p:spPr>
          <p:txBody>
            <a:bodyPr wrap="square" rtlCol="0">
              <a:spAutoFit/>
            </a:bodyPr>
            <a:lstStyle/>
            <a:p>
              <a:pPr algn="ctr"/>
              <a:r>
                <a:rPr lang="en-US" sz="4200" b="1" dirty="0">
                  <a:latin typeface="Arial" panose="020B0604020202020204" pitchFamily="34" charset="0"/>
                  <a:cs typeface="Arial" panose="020B0604020202020204" pitchFamily="34" charset="0"/>
                </a:rPr>
                <a:t>METHODS</a:t>
              </a:r>
              <a:endParaRPr lang="en-US" sz="4725" b="1" dirty="0">
                <a:latin typeface="Arial" panose="020B0604020202020204" pitchFamily="34" charset="0"/>
                <a:cs typeface="Arial" panose="020B0604020202020204" pitchFamily="34" charset="0"/>
              </a:endParaRPr>
            </a:p>
          </p:txBody>
        </p:sp>
      </p:grpSp>
      <p:sp>
        <p:nvSpPr>
          <p:cNvPr id="53" name="Rectangle: Rounded Corners 52"/>
          <p:cNvSpPr/>
          <p:nvPr/>
        </p:nvSpPr>
        <p:spPr>
          <a:xfrm>
            <a:off x="13478987" y="6193375"/>
            <a:ext cx="10517248" cy="1315232"/>
          </a:xfrm>
          <a:prstGeom prst="roundRect">
            <a:avLst/>
          </a:prstGeom>
          <a:solidFill>
            <a:srgbClr val="ECA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54" name="TextBox 53"/>
          <p:cNvSpPr txBox="1"/>
          <p:nvPr/>
        </p:nvSpPr>
        <p:spPr>
          <a:xfrm>
            <a:off x="13666239" y="6471357"/>
            <a:ext cx="9604683" cy="1007968"/>
          </a:xfrm>
          <a:prstGeom prst="rect">
            <a:avLst/>
          </a:prstGeom>
          <a:solidFill>
            <a:srgbClr val="ECAC00"/>
          </a:solidFill>
        </p:spPr>
        <p:txBody>
          <a:bodyPr wrap="square" rtlCol="0">
            <a:spAutoFit/>
          </a:bodyPr>
          <a:lstStyle/>
          <a:p>
            <a:pPr algn="ctr"/>
            <a:r>
              <a:rPr lang="en-US" sz="4200" b="1" dirty="0">
                <a:latin typeface="Arial" panose="020B0604020202020204" pitchFamily="34" charset="0"/>
                <a:cs typeface="Arial" panose="020B0604020202020204" pitchFamily="34" charset="0"/>
              </a:rPr>
              <a:t>FINDINGS</a:t>
            </a:r>
          </a:p>
          <a:p>
            <a:pPr algn="ctr"/>
            <a:endParaRPr lang="en-US" sz="1750" dirty="0">
              <a:latin typeface="Arial" panose="020B0604020202020204" pitchFamily="34" charset="0"/>
              <a:cs typeface="Arial" panose="020B0604020202020204" pitchFamily="34" charset="0"/>
            </a:endParaRPr>
          </a:p>
        </p:txBody>
      </p:sp>
      <p:grpSp>
        <p:nvGrpSpPr>
          <p:cNvPr id="55" name="Group 54"/>
          <p:cNvGrpSpPr/>
          <p:nvPr/>
        </p:nvGrpSpPr>
        <p:grpSpPr>
          <a:xfrm>
            <a:off x="27633307" y="14349633"/>
            <a:ext cx="10466264" cy="1249375"/>
            <a:chOff x="17311827" y="6194741"/>
            <a:chExt cx="16232365" cy="1443158"/>
          </a:xfrm>
          <a:solidFill>
            <a:srgbClr val="B3D79D"/>
          </a:solidFill>
        </p:grpSpPr>
        <p:sp>
          <p:nvSpPr>
            <p:cNvPr id="56" name="Rectangle: Rounded Corners 55"/>
            <p:cNvSpPr/>
            <p:nvPr/>
          </p:nvSpPr>
          <p:spPr>
            <a:xfrm>
              <a:off x="17311827" y="6194741"/>
              <a:ext cx="16232365" cy="1429828"/>
            </a:xfrm>
            <a:prstGeom prst="roundRect">
              <a:avLst/>
            </a:prstGeom>
            <a:grp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57" name="TextBox 56"/>
            <p:cNvSpPr txBox="1"/>
            <p:nvPr/>
          </p:nvSpPr>
          <p:spPr>
            <a:xfrm>
              <a:off x="18375788" y="6473591"/>
              <a:ext cx="14725541" cy="1164308"/>
            </a:xfrm>
            <a:prstGeom prst="rect">
              <a:avLst/>
            </a:prstGeom>
            <a:noFill/>
          </p:spPr>
          <p:txBody>
            <a:bodyPr wrap="square" rtlCol="0">
              <a:spAutoFit/>
            </a:bodyPr>
            <a:lstStyle/>
            <a:p>
              <a:pPr algn="ctr"/>
              <a:r>
                <a:rPr lang="en-US" sz="4200" b="1" dirty="0">
                  <a:latin typeface="Arial" panose="020B0604020202020204" pitchFamily="34" charset="0"/>
                  <a:cs typeface="Arial" panose="020B0604020202020204" pitchFamily="34" charset="0"/>
                </a:rPr>
                <a:t>CONCLUSIONS</a:t>
              </a:r>
            </a:p>
            <a:p>
              <a:pPr algn="ctr"/>
              <a:endParaRPr lang="en-US" sz="1750" dirty="0">
                <a:latin typeface="Arial" panose="020B0604020202020204" pitchFamily="34" charset="0"/>
                <a:cs typeface="Arial" panose="020B0604020202020204" pitchFamily="34" charset="0"/>
              </a:endParaRPr>
            </a:p>
          </p:txBody>
        </p:sp>
      </p:gr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1938" y="1573072"/>
            <a:ext cx="4541901" cy="837438"/>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82434" y="1146045"/>
            <a:ext cx="1333503" cy="1698883"/>
          </a:xfrm>
          <a:prstGeom prst="rect">
            <a:avLst/>
          </a:prstGeom>
        </p:spPr>
      </p:pic>
      <p:grpSp>
        <p:nvGrpSpPr>
          <p:cNvPr id="62" name="Group 61"/>
          <p:cNvGrpSpPr/>
          <p:nvPr/>
        </p:nvGrpSpPr>
        <p:grpSpPr>
          <a:xfrm>
            <a:off x="27472150" y="21356974"/>
            <a:ext cx="10466264" cy="1249375"/>
            <a:chOff x="17311827" y="6194741"/>
            <a:chExt cx="16232365" cy="1443158"/>
          </a:xfrm>
          <a:solidFill>
            <a:srgbClr val="B3D79D"/>
          </a:solidFill>
        </p:grpSpPr>
        <p:sp>
          <p:nvSpPr>
            <p:cNvPr id="74" name="Rectangle: Rounded Corners 55"/>
            <p:cNvSpPr/>
            <p:nvPr/>
          </p:nvSpPr>
          <p:spPr>
            <a:xfrm>
              <a:off x="17311827" y="6194741"/>
              <a:ext cx="16232365" cy="1429828"/>
            </a:xfrm>
            <a:prstGeom prst="roundRect">
              <a:avLst/>
            </a:prstGeom>
            <a:grp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75" name="TextBox 74"/>
            <p:cNvSpPr txBox="1"/>
            <p:nvPr/>
          </p:nvSpPr>
          <p:spPr>
            <a:xfrm>
              <a:off x="18375788" y="6473591"/>
              <a:ext cx="14725541" cy="1164308"/>
            </a:xfrm>
            <a:prstGeom prst="rect">
              <a:avLst/>
            </a:prstGeom>
            <a:noFill/>
          </p:spPr>
          <p:txBody>
            <a:bodyPr wrap="square" rtlCol="0">
              <a:spAutoFit/>
            </a:bodyPr>
            <a:lstStyle/>
            <a:p>
              <a:pPr algn="ctr"/>
              <a:r>
                <a:rPr lang="en-US" sz="4200" b="1" dirty="0">
                  <a:latin typeface="Arial" panose="020B0604020202020204" pitchFamily="34" charset="0"/>
                  <a:cs typeface="Arial" panose="020B0604020202020204" pitchFamily="34" charset="0"/>
                </a:rPr>
                <a:t>REFERENCES</a:t>
              </a:r>
            </a:p>
            <a:p>
              <a:pPr algn="ctr"/>
              <a:endParaRPr lang="en-US" sz="1750" dirty="0">
                <a:latin typeface="Arial" panose="020B0604020202020204" pitchFamily="34" charset="0"/>
                <a:cs typeface="Arial" panose="020B0604020202020204" pitchFamily="34" charset="0"/>
              </a:endParaRPr>
            </a:p>
          </p:txBody>
        </p:sp>
      </p:grpSp>
      <p:sp>
        <p:nvSpPr>
          <p:cNvPr id="80" name="Rectangle: Rounded Corners 7"/>
          <p:cNvSpPr/>
          <p:nvPr/>
        </p:nvSpPr>
        <p:spPr>
          <a:xfrm>
            <a:off x="450882" y="12233261"/>
            <a:ext cx="10545914" cy="1143257"/>
          </a:xfrm>
          <a:prstGeom prst="roundRect">
            <a:avLst/>
          </a:prstGeom>
          <a:solidFill>
            <a:srgbClr val="ECA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solidFill>
                <a:srgbClr val="002144"/>
              </a:solidFill>
            </a:endParaRPr>
          </a:p>
        </p:txBody>
      </p:sp>
      <p:sp>
        <p:nvSpPr>
          <p:cNvPr id="81" name="TextBox 80"/>
          <p:cNvSpPr txBox="1"/>
          <p:nvPr/>
        </p:nvSpPr>
        <p:spPr>
          <a:xfrm>
            <a:off x="834779" y="12347958"/>
            <a:ext cx="9326622" cy="1007968"/>
          </a:xfrm>
          <a:prstGeom prst="rect">
            <a:avLst/>
          </a:prstGeom>
          <a:solidFill>
            <a:srgbClr val="ECAC00"/>
          </a:solidFill>
        </p:spPr>
        <p:txBody>
          <a:bodyPr wrap="square" rtlCol="0">
            <a:spAutoFit/>
          </a:bodyPr>
          <a:lstStyle/>
          <a:p>
            <a:pPr algn="ctr"/>
            <a:r>
              <a:rPr lang="en-US" sz="4200" b="1" dirty="0">
                <a:solidFill>
                  <a:srgbClr val="002144"/>
                </a:solidFill>
                <a:latin typeface="Arial" panose="020B0604020202020204" pitchFamily="34" charset="0"/>
                <a:cs typeface="Arial" panose="020B0604020202020204" pitchFamily="34" charset="0"/>
              </a:rPr>
              <a:t>LITERATURE REVIEW</a:t>
            </a:r>
          </a:p>
          <a:p>
            <a:pPr algn="ctr"/>
            <a:endParaRPr lang="en-US" sz="1750" dirty="0">
              <a:solidFill>
                <a:srgbClr val="002144"/>
              </a:solidFill>
              <a:latin typeface="Arial" panose="020B0604020202020204" pitchFamily="34" charset="0"/>
              <a:cs typeface="Arial" panose="020B0604020202020204" pitchFamily="34" charset="0"/>
            </a:endParaRPr>
          </a:p>
        </p:txBody>
      </p:sp>
      <p:sp>
        <p:nvSpPr>
          <p:cNvPr id="83" name="Rectangle: Rounded Corners 32"/>
          <p:cNvSpPr/>
          <p:nvPr/>
        </p:nvSpPr>
        <p:spPr>
          <a:xfrm>
            <a:off x="27493072" y="6214703"/>
            <a:ext cx="10546985" cy="997721"/>
          </a:xfrm>
          <a:prstGeom prst="roundRect">
            <a:avLst/>
          </a:prstGeom>
          <a:solidFill>
            <a:srgbClr val="ECA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solidFill>
                <a:srgbClr val="002144"/>
              </a:solidFill>
            </a:endParaRPr>
          </a:p>
        </p:txBody>
      </p:sp>
      <p:sp>
        <p:nvSpPr>
          <p:cNvPr id="84" name="TextBox 83"/>
          <p:cNvSpPr txBox="1"/>
          <p:nvPr/>
        </p:nvSpPr>
        <p:spPr>
          <a:xfrm>
            <a:off x="27947466" y="6275626"/>
            <a:ext cx="9314479" cy="738664"/>
          </a:xfrm>
          <a:prstGeom prst="rect">
            <a:avLst/>
          </a:prstGeom>
          <a:solidFill>
            <a:srgbClr val="ECAC00"/>
          </a:solidFill>
        </p:spPr>
        <p:txBody>
          <a:bodyPr wrap="square" rtlCol="0">
            <a:spAutoFit/>
          </a:bodyPr>
          <a:lstStyle/>
          <a:p>
            <a:pPr algn="ctr"/>
            <a:r>
              <a:rPr lang="en-US" sz="4200" b="1" dirty="0">
                <a:solidFill>
                  <a:srgbClr val="002144"/>
                </a:solidFill>
                <a:latin typeface="Arial" panose="020B0604020202020204" pitchFamily="34" charset="0"/>
                <a:cs typeface="Arial" panose="020B0604020202020204" pitchFamily="34" charset="0"/>
              </a:rPr>
              <a:t>DATA &amp; METHODS</a:t>
            </a:r>
            <a:endParaRPr lang="en-US" sz="4725" b="1" dirty="0">
              <a:solidFill>
                <a:srgbClr val="002144"/>
              </a:solidFill>
              <a:latin typeface="Arial" panose="020B0604020202020204" pitchFamily="34" charset="0"/>
              <a:cs typeface="Arial" panose="020B0604020202020204" pitchFamily="34" charset="0"/>
            </a:endParaRPr>
          </a:p>
        </p:txBody>
      </p:sp>
      <p:sp>
        <p:nvSpPr>
          <p:cNvPr id="86" name="Rectangle: Rounded Corners 55"/>
          <p:cNvSpPr/>
          <p:nvPr/>
        </p:nvSpPr>
        <p:spPr>
          <a:xfrm>
            <a:off x="27493072" y="14431574"/>
            <a:ext cx="10466264" cy="1237835"/>
          </a:xfrm>
          <a:prstGeom prst="roundRect">
            <a:avLst/>
          </a:prstGeom>
          <a:solidFill>
            <a:srgbClr val="ECA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solidFill>
                <a:srgbClr val="002144"/>
              </a:solidFill>
            </a:endParaRPr>
          </a:p>
        </p:txBody>
      </p:sp>
      <p:sp>
        <p:nvSpPr>
          <p:cNvPr id="87" name="TextBox 86"/>
          <p:cNvSpPr txBox="1"/>
          <p:nvPr/>
        </p:nvSpPr>
        <p:spPr>
          <a:xfrm>
            <a:off x="28404637" y="14661441"/>
            <a:ext cx="9494699" cy="1007968"/>
          </a:xfrm>
          <a:prstGeom prst="rect">
            <a:avLst/>
          </a:prstGeom>
          <a:solidFill>
            <a:srgbClr val="ECAC00"/>
          </a:solidFill>
        </p:spPr>
        <p:txBody>
          <a:bodyPr wrap="square" rtlCol="0">
            <a:spAutoFit/>
          </a:bodyPr>
          <a:lstStyle/>
          <a:p>
            <a:pPr algn="ctr"/>
            <a:r>
              <a:rPr lang="en-US" sz="4200" b="1" dirty="0">
                <a:solidFill>
                  <a:srgbClr val="002144"/>
                </a:solidFill>
                <a:latin typeface="Arial" panose="020B0604020202020204" pitchFamily="34" charset="0"/>
                <a:cs typeface="Arial" panose="020B0604020202020204" pitchFamily="34" charset="0"/>
              </a:rPr>
              <a:t>CONCLUSIONS</a:t>
            </a:r>
          </a:p>
          <a:p>
            <a:pPr algn="ctr"/>
            <a:endParaRPr lang="en-US" sz="1750" dirty="0">
              <a:solidFill>
                <a:srgbClr val="002144"/>
              </a:solidFill>
              <a:latin typeface="Arial" panose="020B0604020202020204" pitchFamily="34" charset="0"/>
              <a:cs typeface="Arial" panose="020B0604020202020204" pitchFamily="34" charset="0"/>
            </a:endParaRPr>
          </a:p>
        </p:txBody>
      </p:sp>
      <p:sp>
        <p:nvSpPr>
          <p:cNvPr id="89" name="Rectangle: Rounded Corners 55"/>
          <p:cNvSpPr/>
          <p:nvPr/>
        </p:nvSpPr>
        <p:spPr>
          <a:xfrm>
            <a:off x="27433072" y="21431593"/>
            <a:ext cx="10466264" cy="1237835"/>
          </a:xfrm>
          <a:prstGeom prst="roundRect">
            <a:avLst/>
          </a:prstGeom>
          <a:solidFill>
            <a:srgbClr val="ECA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solidFill>
                <a:srgbClr val="002144"/>
              </a:solidFill>
            </a:endParaRPr>
          </a:p>
        </p:txBody>
      </p:sp>
      <p:sp>
        <p:nvSpPr>
          <p:cNvPr id="90" name="TextBox 89"/>
          <p:cNvSpPr txBox="1"/>
          <p:nvPr/>
        </p:nvSpPr>
        <p:spPr>
          <a:xfrm>
            <a:off x="27918856" y="21675253"/>
            <a:ext cx="9494699" cy="1007968"/>
          </a:xfrm>
          <a:prstGeom prst="rect">
            <a:avLst/>
          </a:prstGeom>
          <a:solidFill>
            <a:srgbClr val="ECAC00"/>
          </a:solidFill>
        </p:spPr>
        <p:txBody>
          <a:bodyPr wrap="square" rtlCol="0">
            <a:spAutoFit/>
          </a:bodyPr>
          <a:lstStyle/>
          <a:p>
            <a:pPr algn="ctr"/>
            <a:r>
              <a:rPr lang="en-US" sz="4200" b="1" dirty="0">
                <a:solidFill>
                  <a:srgbClr val="002144"/>
                </a:solidFill>
                <a:latin typeface="Arial" panose="020B0604020202020204" pitchFamily="34" charset="0"/>
                <a:cs typeface="Arial" panose="020B0604020202020204" pitchFamily="34" charset="0"/>
              </a:rPr>
              <a:t>REFERENCES</a:t>
            </a:r>
          </a:p>
          <a:p>
            <a:pPr algn="ctr"/>
            <a:endParaRPr lang="en-US" sz="1750" dirty="0">
              <a:solidFill>
                <a:srgbClr val="002144"/>
              </a:solidFill>
              <a:latin typeface="Arial" panose="020B0604020202020204" pitchFamily="34" charset="0"/>
              <a:cs typeface="Arial" panose="020B0604020202020204" pitchFamily="34" charset="0"/>
            </a:endParaRPr>
          </a:p>
        </p:txBody>
      </p:sp>
      <p:sp>
        <p:nvSpPr>
          <p:cNvPr id="18" name="TextBox 17"/>
          <p:cNvSpPr txBox="1"/>
          <p:nvPr/>
        </p:nvSpPr>
        <p:spPr>
          <a:xfrm>
            <a:off x="834778" y="6554504"/>
            <a:ext cx="10510669" cy="738664"/>
          </a:xfrm>
          <a:prstGeom prst="rect">
            <a:avLst/>
          </a:prstGeom>
          <a:solidFill>
            <a:srgbClr val="ECAC00"/>
          </a:solidFill>
        </p:spPr>
        <p:txBody>
          <a:bodyPr wrap="square" rtlCol="0">
            <a:spAutoFit/>
          </a:bodyPr>
          <a:lstStyle/>
          <a:p>
            <a:pPr algn="ctr"/>
            <a:r>
              <a:rPr lang="en-US" sz="4200" b="1" dirty="0">
                <a:latin typeface="Arial" panose="020B0604020202020204" pitchFamily="34" charset="0"/>
                <a:cs typeface="Arial" panose="020B0604020202020204" pitchFamily="34" charset="0"/>
              </a:rPr>
              <a:t>RESEARCH QUESTION(S)</a:t>
            </a:r>
          </a:p>
        </p:txBody>
      </p:sp>
      <p:sp>
        <p:nvSpPr>
          <p:cNvPr id="7" name="TextBox 6"/>
          <p:cNvSpPr txBox="1"/>
          <p:nvPr/>
        </p:nvSpPr>
        <p:spPr>
          <a:xfrm>
            <a:off x="13478987" y="7708770"/>
            <a:ext cx="10517248" cy="5632311"/>
          </a:xfrm>
          <a:prstGeom prst="rect">
            <a:avLst/>
          </a:prstGeom>
          <a:noFill/>
        </p:spPr>
        <p:txBody>
          <a:bodyPr wrap="square" rtlCol="0">
            <a:spAutoFit/>
          </a:bodyPr>
          <a:lstStyle/>
          <a:p>
            <a:r>
              <a:rPr lang="en-US" sz="4000" dirty="0"/>
              <a:t>I find that the more expensive a product becomes the more words used towards health and authenticity increases. This article breaks down packaging literature and demonstrates how products can use different words to communicate to the specific needs of different social economic standings. Furthermore, I display how literature on packaging changes as price increases. </a:t>
            </a:r>
          </a:p>
          <a:p>
            <a:endParaRPr lang="en-US" sz="4000" dirty="0"/>
          </a:p>
        </p:txBody>
      </p:sp>
      <p:sp>
        <p:nvSpPr>
          <p:cNvPr id="59" name="TextBox 58"/>
          <p:cNvSpPr txBox="1"/>
          <p:nvPr/>
        </p:nvSpPr>
        <p:spPr>
          <a:xfrm>
            <a:off x="1009454" y="13417502"/>
            <a:ext cx="9022311" cy="10556736"/>
          </a:xfrm>
          <a:prstGeom prst="rect">
            <a:avLst/>
          </a:prstGeom>
          <a:noFill/>
        </p:spPr>
        <p:txBody>
          <a:bodyPr wrap="square" rtlCol="0">
            <a:spAutoFit/>
          </a:bodyPr>
          <a:lstStyle/>
          <a:p>
            <a:r>
              <a:rPr lang="en-US" sz="4000" dirty="0"/>
              <a:t>In stores today, several brands of cookies use selective word choices directed towards the consumer, for example, by using the words organic or natural. Prior research has analyzed in a similar fashion, but to my knowledge has not used this specific test group. In this research, I show how packaging for cookies affect buyer’s choice, as well as, price in comparison to health. Importantly, as claims on package towards a healthier product increase, so does price. I further examine how cost changes the focus of the product from healthy to delicious, or bulk size, in order to demonstrate how consumers are persuaded based on their social economic status. </a:t>
            </a:r>
          </a:p>
        </p:txBody>
      </p:sp>
      <p:sp>
        <p:nvSpPr>
          <p:cNvPr id="9" name="TextBox 8"/>
          <p:cNvSpPr txBox="1"/>
          <p:nvPr/>
        </p:nvSpPr>
        <p:spPr>
          <a:xfrm>
            <a:off x="555060" y="7545723"/>
            <a:ext cx="10545914" cy="3785652"/>
          </a:xfrm>
          <a:prstGeom prst="rect">
            <a:avLst/>
          </a:prstGeom>
          <a:noFill/>
        </p:spPr>
        <p:txBody>
          <a:bodyPr wrap="square" rtlCol="0">
            <a:spAutoFit/>
          </a:bodyPr>
          <a:lstStyle/>
          <a:p>
            <a:r>
              <a:rPr lang="en-US" sz="4000" dirty="0">
                <a:latin typeface="+mj-lt"/>
              </a:rPr>
              <a:t>Does language used change on packaging based on who is being marketed to? </a:t>
            </a:r>
          </a:p>
          <a:p>
            <a:r>
              <a:rPr lang="en-US" sz="4000" dirty="0">
                <a:latin typeface="+mj-lt"/>
              </a:rPr>
              <a:t>Does the language used on packaging influence who buys it?</a:t>
            </a:r>
          </a:p>
          <a:p>
            <a:r>
              <a:rPr lang="en-US" sz="4000" dirty="0">
                <a:latin typeface="+mj-lt"/>
              </a:rPr>
              <a:t>What relationship does price play in comparison to words used and number of words used?</a:t>
            </a:r>
          </a:p>
        </p:txBody>
      </p:sp>
      <p:sp>
        <p:nvSpPr>
          <p:cNvPr id="11" name="TextBox 10"/>
          <p:cNvSpPr txBox="1"/>
          <p:nvPr/>
        </p:nvSpPr>
        <p:spPr>
          <a:xfrm>
            <a:off x="27493071" y="7708770"/>
            <a:ext cx="10320951" cy="4401205"/>
          </a:xfrm>
          <a:prstGeom prst="rect">
            <a:avLst/>
          </a:prstGeom>
          <a:noFill/>
        </p:spPr>
        <p:txBody>
          <a:bodyPr wrap="square" rtlCol="0">
            <a:spAutoFit/>
          </a:bodyPr>
          <a:lstStyle/>
          <a:p>
            <a:r>
              <a:rPr lang="en-US" sz="4000" dirty="0"/>
              <a:t>Data includes a variety of chocolate chip cookies sold from a local Kroger. These cookies vary in price per ounce and all are from different companies. My method of data collection is through a coding sheet comprised of a number of different findings. These stem from a simple word count to complexity of language used. </a:t>
            </a:r>
          </a:p>
        </p:txBody>
      </p:sp>
      <p:pic>
        <p:nvPicPr>
          <p:cNvPr id="12" name="Picture 11"/>
          <p:cNvPicPr>
            <a:picLocks noChangeAspect="1"/>
          </p:cNvPicPr>
          <p:nvPr/>
        </p:nvPicPr>
        <p:blipFill>
          <a:blip r:embed="rId4"/>
          <a:stretch>
            <a:fillRect/>
          </a:stretch>
        </p:blipFill>
        <p:spPr>
          <a:xfrm>
            <a:off x="11766157" y="13464068"/>
            <a:ext cx="13869700" cy="6534254"/>
          </a:xfrm>
          <a:prstGeom prst="rect">
            <a:avLst/>
          </a:prstGeom>
        </p:spPr>
      </p:pic>
      <p:grpSp>
        <p:nvGrpSpPr>
          <p:cNvPr id="60" name="Group 59"/>
          <p:cNvGrpSpPr/>
          <p:nvPr/>
        </p:nvGrpSpPr>
        <p:grpSpPr>
          <a:xfrm>
            <a:off x="14976976" y="29255320"/>
            <a:ext cx="7122080" cy="1087734"/>
            <a:chOff x="18078604" y="18367667"/>
            <a:chExt cx="16519801" cy="1563519"/>
          </a:xfrm>
          <a:solidFill>
            <a:schemeClr val="accent6">
              <a:lumMod val="20000"/>
              <a:lumOff val="80000"/>
            </a:schemeClr>
          </a:solidFill>
        </p:grpSpPr>
        <p:sp>
          <p:nvSpPr>
            <p:cNvPr id="61" name="Rectangle: Rounded Corners 44"/>
            <p:cNvSpPr/>
            <p:nvPr/>
          </p:nvSpPr>
          <p:spPr>
            <a:xfrm>
              <a:off x="18078604" y="18367667"/>
              <a:ext cx="16476109" cy="1563519"/>
            </a:xfrm>
            <a:prstGeom prst="roundRect">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666" dirty="0"/>
            </a:p>
          </p:txBody>
        </p:sp>
        <p:sp>
          <p:nvSpPr>
            <p:cNvPr id="64" name="TextBox 63"/>
            <p:cNvSpPr txBox="1"/>
            <p:nvPr/>
          </p:nvSpPr>
          <p:spPr>
            <a:xfrm>
              <a:off x="18239662" y="18508448"/>
              <a:ext cx="16358743" cy="597241"/>
            </a:xfrm>
            <a:prstGeom prst="rect">
              <a:avLst/>
            </a:prstGeom>
            <a:grpFill/>
          </p:spPr>
          <p:txBody>
            <a:bodyPr wrap="square" rtlCol="0">
              <a:spAutoFit/>
            </a:bodyPr>
            <a:lstStyle/>
            <a:p>
              <a:r>
                <a:rPr lang="en-US" sz="2100" b="1" dirty="0">
                  <a:latin typeface="Arial" panose="020B0604020202020204" pitchFamily="34" charset="0"/>
                  <a:cs typeface="Arial" panose="020B0604020202020204" pitchFamily="34" charset="0"/>
                </a:rPr>
                <a:t>Fig 2. </a:t>
              </a:r>
              <a:r>
                <a:rPr lang="en-US" sz="2100" dirty="0">
                  <a:latin typeface="Arial" panose="020B0604020202020204" pitchFamily="34" charset="0"/>
                  <a:cs typeface="Arial" panose="020B0604020202020204" pitchFamily="34" charset="0"/>
                </a:rPr>
                <a:t>Number of Words used on packaging</a:t>
              </a:r>
            </a:p>
          </p:txBody>
        </p:sp>
      </p:grpSp>
      <p:pic>
        <p:nvPicPr>
          <p:cNvPr id="13" name="Picture 12"/>
          <p:cNvPicPr>
            <a:picLocks noChangeAspect="1"/>
          </p:cNvPicPr>
          <p:nvPr/>
        </p:nvPicPr>
        <p:blipFill>
          <a:blip r:embed="rId5"/>
          <a:stretch>
            <a:fillRect/>
          </a:stretch>
        </p:blipFill>
        <p:spPr>
          <a:xfrm>
            <a:off x="11766157" y="21772958"/>
            <a:ext cx="13869700" cy="7145510"/>
          </a:xfrm>
          <a:prstGeom prst="rect">
            <a:avLst/>
          </a:prstGeom>
        </p:spPr>
      </p:pic>
      <p:sp>
        <p:nvSpPr>
          <p:cNvPr id="14" name="TextBox 13"/>
          <p:cNvSpPr txBox="1"/>
          <p:nvPr/>
        </p:nvSpPr>
        <p:spPr>
          <a:xfrm>
            <a:off x="27633307" y="15803686"/>
            <a:ext cx="10406750" cy="5016758"/>
          </a:xfrm>
          <a:prstGeom prst="rect">
            <a:avLst/>
          </a:prstGeom>
          <a:noFill/>
        </p:spPr>
        <p:txBody>
          <a:bodyPr wrap="square" rtlCol="0">
            <a:spAutoFit/>
          </a:bodyPr>
          <a:lstStyle/>
          <a:p>
            <a:r>
              <a:rPr lang="en-US" sz="4000" dirty="0"/>
              <a:t>When analyzing the number of words, we can see that it has no correlation in my test group displayed in Fig.1 &amp; 2. There are some that do increase in the number of words as the price increases per ounce but not enough to declare it to be true in all cases. In my research I am able to see that language complexity and authenticity claims increase as price grows. </a:t>
            </a:r>
          </a:p>
        </p:txBody>
      </p:sp>
      <p:sp>
        <p:nvSpPr>
          <p:cNvPr id="19" name="TextBox 18"/>
          <p:cNvSpPr txBox="1"/>
          <p:nvPr/>
        </p:nvSpPr>
        <p:spPr>
          <a:xfrm>
            <a:off x="27633307" y="22913088"/>
            <a:ext cx="10406749" cy="6278642"/>
          </a:xfrm>
          <a:prstGeom prst="rect">
            <a:avLst/>
          </a:prstGeom>
          <a:noFill/>
        </p:spPr>
        <p:txBody>
          <a:bodyPr wrap="square" rtlCol="0">
            <a:spAutoFit/>
          </a:bodyPr>
          <a:lstStyle/>
          <a:p>
            <a:pPr indent="-1280160"/>
            <a:r>
              <a:rPr lang="en-US" sz="2400" dirty="0"/>
              <a:t>Freedman, Joshua, and Dan </a:t>
            </a:r>
            <a:r>
              <a:rPr lang="en-US" sz="2400" dirty="0" err="1"/>
              <a:t>Jurafsky</a:t>
            </a:r>
            <a:r>
              <a:rPr lang="en-US" sz="2400" dirty="0"/>
              <a:t>. 2011. “Authenticity in America: Class 	Distinctions in </a:t>
            </a:r>
            <a:r>
              <a:rPr lang="en-US" sz="2400" dirty="0" err="1"/>
              <a:t>Patato</a:t>
            </a:r>
            <a:r>
              <a:rPr lang="en-US" sz="2400" dirty="0"/>
              <a:t> Chip 	Advertising.” </a:t>
            </a:r>
            <a:r>
              <a:rPr lang="en-US" sz="2400" i="1" dirty="0" err="1"/>
              <a:t>Gastronomica</a:t>
            </a:r>
            <a:r>
              <a:rPr lang="en-US" sz="2400" dirty="0"/>
              <a:t> 11(4):46-54. </a:t>
            </a:r>
          </a:p>
          <a:p>
            <a:pPr indent="-1280160"/>
            <a:r>
              <a:rPr lang="en-US" sz="2400" dirty="0" err="1"/>
              <a:t>Guptill</a:t>
            </a:r>
            <a:r>
              <a:rPr lang="en-US" sz="2400" dirty="0"/>
              <a:t>, Amy E., Denise A. </a:t>
            </a:r>
            <a:r>
              <a:rPr lang="en-US" sz="2400" dirty="0" err="1"/>
              <a:t>Copelton</a:t>
            </a:r>
            <a:r>
              <a:rPr lang="en-US" sz="2400" dirty="0"/>
              <a:t>, and Betsy </a:t>
            </a:r>
            <a:r>
              <a:rPr lang="en-US" sz="2400" dirty="0" err="1"/>
              <a:t>Lucal</a:t>
            </a:r>
            <a:r>
              <a:rPr lang="en-US" sz="2400" dirty="0"/>
              <a:t>. 2017. </a:t>
            </a:r>
            <a:r>
              <a:rPr lang="en-US" sz="2400" i="1" dirty="0"/>
              <a:t>Food &amp; Society 	Principles and Paradoxes. </a:t>
            </a:r>
            <a:r>
              <a:rPr lang="en-US" sz="2400" dirty="0"/>
              <a:t>2</a:t>
            </a:r>
            <a:r>
              <a:rPr lang="en-US" sz="2400" baseline="30000" dirty="0"/>
              <a:t>nd</a:t>
            </a:r>
            <a:r>
              <a:rPr lang="en-US" sz="2400" dirty="0"/>
              <a:t> ed. 	Malden, MA: Polity Press.</a:t>
            </a:r>
          </a:p>
          <a:p>
            <a:pPr indent="-1280160"/>
            <a:r>
              <a:rPr lang="en-US" sz="2400" dirty="0" err="1"/>
              <a:t>Harith</a:t>
            </a:r>
            <a:r>
              <a:rPr lang="en-US" sz="2400" dirty="0"/>
              <a:t>, Z. T., Ting, C. H., &amp; </a:t>
            </a:r>
            <a:r>
              <a:rPr lang="en-US" sz="2400" dirty="0" err="1"/>
              <a:t>Zakaria</a:t>
            </a:r>
            <a:r>
              <a:rPr lang="en-US" sz="2400" dirty="0"/>
              <a:t>, N. N. A. (2014). Coffee packaging: Consumer 	perception on appearance, 	branding and pricing. International Food 	Research Journal, 21(3).</a:t>
            </a:r>
          </a:p>
          <a:p>
            <a:pPr indent="-1280160"/>
            <a:r>
              <a:rPr lang="en-US" sz="2400" dirty="0"/>
              <a:t> Harrison, M., Lee, A., Findlay, M., Nicholls, R., Leonard, D., &amp; Martin, C. (2010). 	The increasing cost of healthy 	food. </a:t>
            </a:r>
            <a:r>
              <a:rPr lang="en-US" sz="2400" i="1" dirty="0"/>
              <a:t>Australian and New Zealand Journal of 	Public Health</a:t>
            </a:r>
            <a:r>
              <a:rPr lang="en-US" sz="2400" dirty="0"/>
              <a:t>, </a:t>
            </a:r>
            <a:r>
              <a:rPr lang="en-US" sz="2400" i="1" dirty="0"/>
              <a:t>34</a:t>
            </a:r>
            <a:r>
              <a:rPr lang="en-US" sz="2400" dirty="0"/>
              <a:t>(2), 179-186.</a:t>
            </a:r>
          </a:p>
          <a:p>
            <a:pPr indent="-1280160"/>
            <a:r>
              <a:rPr lang="en-US" sz="2400" dirty="0" err="1"/>
              <a:t>Schnurr</a:t>
            </a:r>
            <a:r>
              <a:rPr lang="en-US" sz="2400" dirty="0"/>
              <a:t>, B. (2019). Too cute to be healthy: How cute packaging designs affect 	judgments of product tastiness 	and healthiness. </a:t>
            </a:r>
            <a:r>
              <a:rPr lang="en-US" sz="2400" i="1" dirty="0"/>
              <a:t>Journal of the Association 	for Consumer Research</a:t>
            </a:r>
            <a:r>
              <a:rPr lang="en-US" sz="2400" dirty="0"/>
              <a:t>, </a:t>
            </a:r>
            <a:r>
              <a:rPr lang="en-US" sz="2400" i="1" dirty="0"/>
              <a:t>4</a:t>
            </a:r>
            <a:r>
              <a:rPr lang="en-US" sz="2400" dirty="0"/>
              <a:t>(4), 363-375.</a:t>
            </a:r>
          </a:p>
          <a:p>
            <a:pPr indent="-1280160"/>
            <a:r>
              <a:rPr lang="en-US" sz="2400" dirty="0" err="1"/>
              <a:t>Svederberg</a:t>
            </a:r>
            <a:r>
              <a:rPr lang="en-US" sz="2400" dirty="0"/>
              <a:t>, E. (2002). Consumers’ Views Regarding Health Claims on Food 	Packages. Contextual Analysis by 	Means of Computer Support. Forum: 	Qualitative Social Research, 3(1), 15–30.</a:t>
            </a:r>
          </a:p>
          <a:p>
            <a:endParaRPr lang="en-US" dirty="0"/>
          </a:p>
        </p:txBody>
      </p:sp>
    </p:spTree>
    <p:extLst>
      <p:ext uri="{BB962C8B-B14F-4D97-AF65-F5344CB8AC3E}">
        <p14:creationId xmlns:p14="http://schemas.microsoft.com/office/powerpoint/2010/main" val="22028834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32629</TotalTime>
  <Words>657</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FreightDispBold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Matthews</dc:creator>
  <cp:lastModifiedBy>Hendley, Alexandra</cp:lastModifiedBy>
  <cp:revision>261</cp:revision>
  <dcterms:created xsi:type="dcterms:W3CDTF">2014-10-06T21:40:47Z</dcterms:created>
  <dcterms:modified xsi:type="dcterms:W3CDTF">2020-04-06T23:16:15Z</dcterms:modified>
</cp:coreProperties>
</file>