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68" r:id="rId5"/>
    <p:sldId id="259" r:id="rId6"/>
    <p:sldId id="260" r:id="rId7"/>
    <p:sldId id="266" r:id="rId8"/>
    <p:sldId id="267" r:id="rId9"/>
    <p:sldId id="261" r:id="rId10"/>
    <p:sldId id="262" r:id="rId11"/>
    <p:sldId id="263" r:id="rId12"/>
    <p:sldId id="264" r:id="rId13"/>
    <p:sldId id="265" r:id="rId14"/>
    <p:sldId id="269" r:id="rId15"/>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D5FB5559-2DB3-4D1D-85C0-65ECE56E0821}">
          <p14:sldIdLst>
            <p14:sldId id="256"/>
            <p14:sldId id="257"/>
            <p14:sldId id="258"/>
            <p14:sldId id="268"/>
            <p14:sldId id="259"/>
            <p14:sldId id="260"/>
            <p14:sldId id="266"/>
            <p14:sldId id="267"/>
            <p14:sldId id="261"/>
            <p14:sldId id="262"/>
            <p14:sldId id="263"/>
            <p14:sldId id="264"/>
            <p14:sldId id="265"/>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p:scale>
          <a:sx n="76" d="100"/>
          <a:sy n="76" d="100"/>
        </p:scale>
        <p:origin x="732"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6DB60-3162-4002-B123-C143F56941E8}" type="datetimeFigureOut">
              <a:rPr lang="en-US" smtClean="0"/>
              <a:t>4/9/2020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813C7-F6EF-4DDB-9DFC-CA9146F0D228}" type="slidenum">
              <a:rPr lang="en-US" smtClean="0"/>
              <a:t>‹#›</a:t>
            </a:fld>
            <a:endParaRPr lang="en-US"/>
          </a:p>
        </p:txBody>
      </p:sp>
    </p:spTree>
    <p:extLst>
      <p:ext uri="{BB962C8B-B14F-4D97-AF65-F5344CB8AC3E}">
        <p14:creationId xmlns:p14="http://schemas.microsoft.com/office/powerpoint/2010/main" val="464492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9184" y="2349501"/>
            <a:ext cx="5568949" cy="893763"/>
          </a:xfrm>
          <a:effectLst>
            <a:outerShdw dist="17961" dir="2700000" algn="ctr" rotWithShape="0">
              <a:schemeClr val="bg2"/>
            </a:outerShdw>
          </a:effectLst>
        </p:spPr>
        <p:txBody>
          <a:bodyPr/>
          <a:lstStyle>
            <a:lvl1pPr>
              <a:defRPr sz="2000" b="1"/>
            </a:lvl1pPr>
          </a:lstStyle>
          <a:p>
            <a:r>
              <a:rPr lang="en-US"/>
              <a:t>Click to edit Master title style</a:t>
            </a:r>
            <a:endParaRPr lang="ru-RU"/>
          </a:p>
        </p:txBody>
      </p:sp>
      <p:sp>
        <p:nvSpPr>
          <p:cNvPr id="5123" name="Rectangle 3"/>
          <p:cNvSpPr>
            <a:spLocks noGrp="1" noChangeArrowheads="1"/>
          </p:cNvSpPr>
          <p:nvPr>
            <p:ph type="subTitle" idx="1"/>
          </p:nvPr>
        </p:nvSpPr>
        <p:spPr>
          <a:xfrm>
            <a:off x="239184" y="3141664"/>
            <a:ext cx="5568949" cy="503237"/>
          </a:xfrm>
          <a:effectLst>
            <a:outerShdw dist="17961" dir="2700000" algn="ctr" rotWithShape="0">
              <a:schemeClr val="bg2"/>
            </a:outerShdw>
          </a:effectLst>
        </p:spPr>
        <p:txBody>
          <a:bodyPr/>
          <a:lstStyle>
            <a:lvl1pPr marL="0" indent="0">
              <a:buFontTx/>
              <a:buNone/>
              <a:defRPr sz="2000" b="1">
                <a:solidFill>
                  <a:schemeClr val="bg1"/>
                </a:solidFill>
              </a:defRPr>
            </a:lvl1pPr>
          </a:lstStyle>
          <a:p>
            <a:r>
              <a:rPr lang="en-US"/>
              <a:t>Click to edit Master subtitle style</a:t>
            </a:r>
            <a:endParaRPr lang="ru-RU"/>
          </a:p>
        </p:txBody>
      </p:sp>
    </p:spTree>
    <p:extLst>
      <p:ext uri="{BB962C8B-B14F-4D97-AF65-F5344CB8AC3E}">
        <p14:creationId xmlns:p14="http://schemas.microsoft.com/office/powerpoint/2010/main" val="4196135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212786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90051" y="188913"/>
            <a:ext cx="2567516" cy="6337300"/>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1583267" y="188913"/>
            <a:ext cx="7503584" cy="6337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207131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Содержимое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301912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7113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Содержимое 2"/>
          <p:cNvSpPr>
            <a:spLocks noGrp="1"/>
          </p:cNvSpPr>
          <p:nvPr>
            <p:ph sz="half" idx="1"/>
          </p:nvPr>
        </p:nvSpPr>
        <p:spPr>
          <a:xfrm>
            <a:off x="1775885" y="1052513"/>
            <a:ext cx="4938183"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6917267" y="1052513"/>
            <a:ext cx="494030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405963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542364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Tree>
    <p:extLst>
      <p:ext uri="{BB962C8B-B14F-4D97-AF65-F5344CB8AC3E}">
        <p14:creationId xmlns:p14="http://schemas.microsoft.com/office/powerpoint/2010/main" val="197051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4010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848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83267" y="188913"/>
            <a:ext cx="10081684" cy="508000"/>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1775884" y="1052513"/>
            <a:ext cx="10081683" cy="547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1483326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FE39-39C4-408E-A28E-069519D40D21}"/>
              </a:ext>
            </a:extLst>
          </p:cNvPr>
          <p:cNvSpPr>
            <a:spLocks noGrp="1"/>
          </p:cNvSpPr>
          <p:nvPr>
            <p:ph type="ctrTitle"/>
          </p:nvPr>
        </p:nvSpPr>
        <p:spPr/>
        <p:txBody>
          <a:bodyPr/>
          <a:lstStyle/>
          <a:p>
            <a:pPr algn="ctr"/>
            <a:r>
              <a:rPr lang="en-US" dirty="0">
                <a:latin typeface="Times New Roman" panose="02020603050405020304" pitchFamily="18" charset="0"/>
                <a:cs typeface="Times New Roman" panose="02020603050405020304" pitchFamily="18" charset="0"/>
              </a:rPr>
              <a:t>Integration of Autism Specific Care Plans for Pediatrics: Increasing Satisfaction </a:t>
            </a:r>
          </a:p>
        </p:txBody>
      </p:sp>
      <p:sp>
        <p:nvSpPr>
          <p:cNvPr id="3" name="Subtitle 2">
            <a:extLst>
              <a:ext uri="{FF2B5EF4-FFF2-40B4-BE49-F238E27FC236}">
                <a16:creationId xmlns:a16="http://schemas.microsoft.com/office/drawing/2014/main" id="{94F864A6-6B04-43CF-ADDB-E066553F9E50}"/>
              </a:ext>
            </a:extLst>
          </p:cNvPr>
          <p:cNvSpPr>
            <a:spLocks noGrp="1"/>
          </p:cNvSpPr>
          <p:nvPr>
            <p:ph type="subTitle" idx="1"/>
          </p:nvPr>
        </p:nvSpPr>
        <p:spPr/>
        <p:txBody>
          <a:bodyPr/>
          <a:lstStyle/>
          <a:p>
            <a:pPr algn="ctr"/>
            <a:r>
              <a:rPr lang="en-US" dirty="0">
                <a:latin typeface="Times New Roman" panose="02020603050405020304" pitchFamily="18" charset="0"/>
                <a:cs typeface="Times New Roman" panose="02020603050405020304" pitchFamily="18" charset="0"/>
              </a:rPr>
              <a:t>Madison Vandiver </a:t>
            </a:r>
          </a:p>
          <a:p>
            <a:pPr algn="ctr"/>
            <a:r>
              <a:rPr lang="en-US" dirty="0">
                <a:latin typeface="Times New Roman" panose="02020603050405020304" pitchFamily="18" charset="0"/>
                <a:cs typeface="Times New Roman" panose="02020603050405020304" pitchFamily="18" charset="0"/>
              </a:rPr>
              <a:t>Murray State University </a:t>
            </a:r>
          </a:p>
        </p:txBody>
      </p:sp>
      <p:pic>
        <p:nvPicPr>
          <p:cNvPr id="4" name="Picture 3">
            <a:extLst>
              <a:ext uri="{FF2B5EF4-FFF2-40B4-BE49-F238E27FC236}">
                <a16:creationId xmlns:a16="http://schemas.microsoft.com/office/drawing/2014/main" id="{4FB422CE-9ACE-4E11-9F22-38ACD414A748}"/>
              </a:ext>
            </a:extLst>
          </p:cNvPr>
          <p:cNvPicPr>
            <a:picLocks noChangeAspect="1"/>
          </p:cNvPicPr>
          <p:nvPr/>
        </p:nvPicPr>
        <p:blipFill>
          <a:blip r:embed="rId4"/>
          <a:stretch>
            <a:fillRect/>
          </a:stretch>
        </p:blipFill>
        <p:spPr>
          <a:xfrm>
            <a:off x="239184" y="5271327"/>
            <a:ext cx="2575420" cy="476294"/>
          </a:xfrm>
          <a:prstGeom prst="rect">
            <a:avLst/>
          </a:prstGeom>
        </p:spPr>
      </p:pic>
      <p:pic>
        <p:nvPicPr>
          <p:cNvPr id="8" name="Picture 7" descr="A close up of a logo&#10;&#10;Description automatically generated">
            <a:extLst>
              <a:ext uri="{FF2B5EF4-FFF2-40B4-BE49-F238E27FC236}">
                <a16:creationId xmlns:a16="http://schemas.microsoft.com/office/drawing/2014/main" id="{8CA342EE-8D53-400E-B340-94F74CC0D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184" y="5798278"/>
            <a:ext cx="1905975" cy="1059722"/>
          </a:xfrm>
          <a:prstGeom prst="rect">
            <a:avLst/>
          </a:prstGeom>
        </p:spPr>
      </p:pic>
      <p:pic>
        <p:nvPicPr>
          <p:cNvPr id="9" name="Recorded Sound">
            <a:hlinkClick r:id="" action="ppaction://media"/>
            <a:extLst>
              <a:ext uri="{FF2B5EF4-FFF2-40B4-BE49-F238E27FC236}">
                <a16:creationId xmlns:a16="http://schemas.microsoft.com/office/drawing/2014/main" id="{FFFBFF2A-616E-4546-8AD8-C9820E700A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85571" y="331598"/>
            <a:ext cx="1476462" cy="1476462"/>
          </a:xfrm>
          <a:prstGeom prst="rect">
            <a:avLst/>
          </a:prstGeom>
        </p:spPr>
      </p:pic>
    </p:spTree>
    <p:extLst>
      <p:ext uri="{BB962C8B-B14F-4D97-AF65-F5344CB8AC3E}">
        <p14:creationId xmlns:p14="http://schemas.microsoft.com/office/powerpoint/2010/main" val="13401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C3A0-5710-4F1C-A2CD-3630ABDA1F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E4A941-E96D-4EB9-AB70-F6202B46056A}"/>
              </a:ext>
            </a:extLst>
          </p:cNvPr>
          <p:cNvSpPr>
            <a:spLocks noGrp="1"/>
          </p:cNvSpPr>
          <p:nvPr>
            <p:ph idx="1"/>
          </p:nvPr>
        </p:nvSpPr>
        <p:spPr/>
        <p:txBody>
          <a:bodyPr/>
          <a:lstStyle/>
          <a:p>
            <a:pPr lvl="0"/>
            <a:r>
              <a:rPr lang="en-US" sz="2000" dirty="0">
                <a:latin typeface="Times New Roman" panose="02020603050405020304" pitchFamily="18" charset="0"/>
                <a:cs typeface="Times New Roman" panose="02020603050405020304" pitchFamily="18" charset="0"/>
              </a:rPr>
              <a:t>The multifactorial medical needs of patients with ASD as well as their higher healthcare resource utilization rates make it important to educate healthcare workers on ASD needs. </a:t>
            </a:r>
          </a:p>
          <a:p>
            <a:pPr lvl="0"/>
            <a:r>
              <a:rPr lang="en-US" sz="2000" dirty="0">
                <a:latin typeface="Times New Roman" panose="02020603050405020304" pitchFamily="18" charset="0"/>
                <a:cs typeface="Times New Roman" panose="02020603050405020304" pitchFamily="18" charset="0"/>
              </a:rPr>
              <a:t>A survey of individuals with ASD and their families identified that medical personnel did not understand communication and behavioral impairments associated with ASD.</a:t>
            </a:r>
          </a:p>
          <a:p>
            <a:pPr lvl="0"/>
            <a:r>
              <a:rPr lang="en-US" sz="2000" dirty="0">
                <a:latin typeface="Times New Roman" panose="02020603050405020304" pitchFamily="18" charset="0"/>
                <a:cs typeface="Times New Roman" panose="02020603050405020304" pitchFamily="18" charset="0"/>
              </a:rPr>
              <a:t>Researchers developed an educational program to impart knowledge regarding ASD and the associated medical conditions that lead to higher medical care utilization. </a:t>
            </a:r>
          </a:p>
          <a:p>
            <a:pPr lvl="0"/>
            <a:r>
              <a:rPr lang="en-US" sz="2000" dirty="0">
                <a:latin typeface="Times New Roman" panose="02020603050405020304" pitchFamily="18" charset="0"/>
                <a:cs typeface="Times New Roman" panose="02020603050405020304" pitchFamily="18" charset="0"/>
              </a:rPr>
              <a:t>The goal was to present an approach to effectively acquire a history of the acute presentation, conduct an assessment, obtain labs and testing, and initiate treatments. </a:t>
            </a:r>
          </a:p>
          <a:p>
            <a:pPr lvl="0"/>
            <a:r>
              <a:rPr lang="en-US" sz="2000" dirty="0">
                <a:latin typeface="Times New Roman" panose="02020603050405020304" pitchFamily="18" charset="0"/>
                <a:cs typeface="Times New Roman" panose="02020603050405020304" pitchFamily="18" charset="0"/>
              </a:rPr>
              <a:t>This study led to the development of instrument to prepare for acute care of individuals with ASD, which was used to develop this policy.  </a:t>
            </a:r>
          </a:p>
          <a:p>
            <a:pPr marL="0" indent="0" algn="r">
              <a:buNone/>
            </a:pPr>
            <a:r>
              <a:rPr lang="en-US" sz="2000" b="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McGonigle et al., 2013)</a:t>
            </a:r>
          </a:p>
          <a:p>
            <a:endParaRPr lang="en-US" dirty="0"/>
          </a:p>
        </p:txBody>
      </p:sp>
      <p:pic>
        <p:nvPicPr>
          <p:cNvPr id="4" name="Recorded Sound">
            <a:hlinkClick r:id="" action="ppaction://media"/>
            <a:extLst>
              <a:ext uri="{FF2B5EF4-FFF2-40B4-BE49-F238E27FC236}">
                <a16:creationId xmlns:a16="http://schemas.microsoft.com/office/drawing/2014/main" id="{BE1CE09F-0EE8-40D3-9B2B-61E132BF67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538" y="4769374"/>
            <a:ext cx="1531457" cy="1531457"/>
          </a:xfrm>
          <a:prstGeom prst="rect">
            <a:avLst/>
          </a:prstGeom>
        </p:spPr>
      </p:pic>
    </p:spTree>
    <p:extLst>
      <p:ext uri="{BB962C8B-B14F-4D97-AF65-F5344CB8AC3E}">
        <p14:creationId xmlns:p14="http://schemas.microsoft.com/office/powerpoint/2010/main" val="149538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AF6E-2F37-4EBF-99B3-BF832949ACAC}"/>
              </a:ext>
            </a:extLst>
          </p:cNvPr>
          <p:cNvSpPr>
            <a:spLocks noGrp="1"/>
          </p:cNvSpPr>
          <p:nvPr>
            <p:ph type="title"/>
          </p:nvPr>
        </p:nvSpPr>
        <p:spPr/>
        <p:txBody>
          <a:bodyPr/>
          <a:lstStyle/>
          <a:p>
            <a:r>
              <a:rPr lang="en-US" dirty="0"/>
              <a:t>Recommendations For Practice </a:t>
            </a:r>
          </a:p>
        </p:txBody>
      </p:sp>
      <p:sp>
        <p:nvSpPr>
          <p:cNvPr id="3" name="Content Placeholder 2">
            <a:extLst>
              <a:ext uri="{FF2B5EF4-FFF2-40B4-BE49-F238E27FC236}">
                <a16:creationId xmlns:a16="http://schemas.microsoft.com/office/drawing/2014/main" id="{A76624D0-7AA7-42BD-92F7-7C8465D5F89E}"/>
              </a:ext>
            </a:extLst>
          </p:cNvPr>
          <p:cNvSpPr>
            <a:spLocks noGrp="1"/>
          </p:cNvSpPr>
          <p:nvPr>
            <p:ph idx="1"/>
          </p:nvPr>
        </p:nvSpPr>
        <p:spPr/>
        <p:txBody>
          <a:bodyPr/>
          <a:lstStyle/>
          <a:p>
            <a:pPr lvl="0"/>
            <a:r>
              <a:rPr lang="en-US" sz="2000" dirty="0">
                <a:latin typeface="Times New Roman" panose="02020603050405020304" pitchFamily="18" charset="0"/>
                <a:cs typeface="Times New Roman" panose="02020603050405020304" pitchFamily="18" charset="0"/>
              </a:rPr>
              <a:t>The ACP should be completed prior to or at the beginning of hospital admission and placed in the patient's medical record. Every employee should be educated on where this can be found.</a:t>
            </a:r>
          </a:p>
          <a:p>
            <a:pPr lvl="0"/>
            <a:r>
              <a:rPr lang="en-US" sz="2000" dirty="0">
                <a:latin typeface="Times New Roman" panose="02020603050405020304" pitchFamily="18" charset="0"/>
                <a:cs typeface="Times New Roman" panose="02020603050405020304" pitchFamily="18" charset="0"/>
              </a:rPr>
              <a:t>Teach staff the importance of ensuring an ACP is offered to every patient with ASD.</a:t>
            </a:r>
          </a:p>
          <a:p>
            <a:pPr lvl="0"/>
            <a:r>
              <a:rPr lang="en-US" sz="2000" dirty="0">
                <a:latin typeface="Times New Roman" panose="02020603050405020304" pitchFamily="18" charset="0"/>
                <a:cs typeface="Times New Roman" panose="02020603050405020304" pitchFamily="18" charset="0"/>
              </a:rPr>
              <a:t>Stress the importance of reviewing the ACP during the patient’s admission to ensure individualized care. </a:t>
            </a:r>
          </a:p>
          <a:p>
            <a:pPr lvl="0"/>
            <a:r>
              <a:rPr lang="en-US" sz="2000" dirty="0">
                <a:latin typeface="Times New Roman" panose="02020603050405020304" pitchFamily="18" charset="0"/>
                <a:cs typeface="Times New Roman" panose="02020603050405020304" pitchFamily="18" charset="0"/>
              </a:rPr>
              <a:t>To successfully implement this policy, staff education should focus on characteristics of ASD, the importance of have giving individualized care and strategies for best care.</a:t>
            </a:r>
          </a:p>
          <a:p>
            <a:pPr lvl="0"/>
            <a:r>
              <a:rPr lang="en-US" sz="2000" dirty="0">
                <a:latin typeface="Times New Roman" panose="02020603050405020304" pitchFamily="18" charset="0"/>
                <a:cs typeface="Times New Roman" panose="02020603050405020304" pitchFamily="18" charset="0"/>
              </a:rPr>
              <a:t>Staff must also be trained in helping patients/caregivers complete these forms and explain the benefits of an ACP. </a:t>
            </a:r>
          </a:p>
          <a:p>
            <a:endParaRPr lang="en-US" dirty="0"/>
          </a:p>
        </p:txBody>
      </p:sp>
      <p:pic>
        <p:nvPicPr>
          <p:cNvPr id="5" name="Recorded Sound">
            <a:hlinkClick r:id="" action="ppaction://media"/>
            <a:extLst>
              <a:ext uri="{FF2B5EF4-FFF2-40B4-BE49-F238E27FC236}">
                <a16:creationId xmlns:a16="http://schemas.microsoft.com/office/drawing/2014/main" id="{EBC00BEC-9BAF-453C-966A-84AB5B31FF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8296" y="4979099"/>
            <a:ext cx="1346899" cy="1346899"/>
          </a:xfrm>
          <a:prstGeom prst="rect">
            <a:avLst/>
          </a:prstGeom>
        </p:spPr>
      </p:pic>
    </p:spTree>
    <p:extLst>
      <p:ext uri="{BB962C8B-B14F-4D97-AF65-F5344CB8AC3E}">
        <p14:creationId xmlns:p14="http://schemas.microsoft.com/office/powerpoint/2010/main" val="143578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73B4-51CB-4D91-B8A4-04D90DC05A77}"/>
              </a:ext>
            </a:extLst>
          </p:cNvPr>
          <p:cNvSpPr>
            <a:spLocks noGrp="1"/>
          </p:cNvSpPr>
          <p:nvPr>
            <p:ph type="title"/>
          </p:nvPr>
        </p:nvSpPr>
        <p:spPr/>
        <p:txBody>
          <a:bodyPr/>
          <a:lstStyle/>
          <a:p>
            <a:r>
              <a:rPr lang="en-US" dirty="0"/>
              <a:t>Conclusions/Summary</a:t>
            </a:r>
          </a:p>
        </p:txBody>
      </p:sp>
      <p:sp>
        <p:nvSpPr>
          <p:cNvPr id="3" name="Content Placeholder 2">
            <a:extLst>
              <a:ext uri="{FF2B5EF4-FFF2-40B4-BE49-F238E27FC236}">
                <a16:creationId xmlns:a16="http://schemas.microsoft.com/office/drawing/2014/main" id="{254E1C3E-F1DF-4E01-ADFC-229263AFA55B}"/>
              </a:ext>
            </a:extLst>
          </p:cNvPr>
          <p:cNvSpPr>
            <a:spLocks noGrp="1"/>
          </p:cNvSpPr>
          <p:nvPr>
            <p:ph idx="1"/>
          </p:nvPr>
        </p:nvSpPr>
        <p:spPr/>
        <p:txBody>
          <a:bodyPr/>
          <a:lstStyle/>
          <a:p>
            <a:pPr lvl="0"/>
            <a:r>
              <a:rPr lang="en-US" sz="2000" dirty="0">
                <a:latin typeface="Times New Roman" panose="02020603050405020304" pitchFamily="18" charset="0"/>
                <a:cs typeface="Times New Roman" panose="02020603050405020304" pitchFamily="18" charset="0"/>
              </a:rPr>
              <a:t>There is no standard presentation in ASD, therefore standardized care is not effective. Each patient needs a care plan that is catered to their specific needs.</a:t>
            </a:r>
          </a:p>
          <a:p>
            <a:pPr lvl="0"/>
            <a:r>
              <a:rPr lang="en-US" sz="2000" dirty="0">
                <a:latin typeface="Times New Roman" panose="02020603050405020304" pitchFamily="18" charset="0"/>
                <a:cs typeface="Times New Roman" panose="02020603050405020304" pitchFamily="18" charset="0"/>
              </a:rPr>
              <a:t>Getting patients/caregivers involved in their care by filling out an ACP will ensure that the entire team is on the same page and that patient/caregiver expectations can be met. </a:t>
            </a:r>
          </a:p>
          <a:p>
            <a:pPr lvl="0"/>
            <a:r>
              <a:rPr lang="en-US" sz="2000" dirty="0">
                <a:latin typeface="Times New Roman" panose="02020603050405020304" pitchFamily="18" charset="0"/>
                <a:cs typeface="Times New Roman" panose="02020603050405020304" pitchFamily="18" charset="0"/>
              </a:rPr>
              <a:t>Healthcare providers should have baseline education on ASD and know common stressors that can trigger an individual with ASD while hospitalized. </a:t>
            </a:r>
          </a:p>
          <a:p>
            <a:pPr lvl="0"/>
            <a:r>
              <a:rPr lang="en-US" sz="2000" dirty="0">
                <a:latin typeface="Times New Roman" panose="02020603050405020304" pitchFamily="18" charset="0"/>
                <a:cs typeface="Times New Roman" panose="02020603050405020304" pitchFamily="18" charset="0"/>
              </a:rPr>
              <a:t>Knowing common triggers as well as patient-specific needs provides the opportunity to manipulate the environment and optimize care which improves outcomes and satisfaction. </a:t>
            </a:r>
          </a:p>
          <a:p>
            <a:endParaRPr lang="en-US" dirty="0"/>
          </a:p>
        </p:txBody>
      </p:sp>
      <p:pic>
        <p:nvPicPr>
          <p:cNvPr id="4" name="Recorded Sound">
            <a:hlinkClick r:id="" action="ppaction://media"/>
            <a:extLst>
              <a:ext uri="{FF2B5EF4-FFF2-40B4-BE49-F238E27FC236}">
                <a16:creationId xmlns:a16="http://schemas.microsoft.com/office/drawing/2014/main" id="{42E84F32-0E67-4AF2-A6F3-7B27F270DE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9850" y="4543410"/>
            <a:ext cx="1586044" cy="1586044"/>
          </a:xfrm>
          <a:prstGeom prst="rect">
            <a:avLst/>
          </a:prstGeom>
        </p:spPr>
      </p:pic>
    </p:spTree>
    <p:extLst>
      <p:ext uri="{BB962C8B-B14F-4D97-AF65-F5344CB8AC3E}">
        <p14:creationId xmlns:p14="http://schemas.microsoft.com/office/powerpoint/2010/main" val="254190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8A52-8397-4601-9286-74EE16023307}"/>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BA776CA1-322F-4583-A951-641B8A92AA74}"/>
              </a:ext>
            </a:extLst>
          </p:cNvPr>
          <p:cNvSpPr>
            <a:spLocks noGrp="1"/>
          </p:cNvSpPr>
          <p:nvPr>
            <p:ph idx="1"/>
          </p:nvPr>
        </p:nvSpPr>
        <p:spPr>
          <a:xfrm>
            <a:off x="1775884" y="918289"/>
            <a:ext cx="10081683" cy="5473700"/>
          </a:xfrm>
        </p:spPr>
        <p:txBody>
          <a:bodyPr/>
          <a:lstStyle/>
          <a:p>
            <a:pPr marL="0" indent="0">
              <a:lnSpc>
                <a:spcPct val="200000"/>
              </a:lnSpc>
              <a:buNone/>
            </a:pPr>
            <a:r>
              <a:rPr lang="en-US" sz="2000" dirty="0">
                <a:latin typeface="Times New Roman" panose="02020603050405020304" pitchFamily="18" charset="0"/>
                <a:cs typeface="Times New Roman" panose="02020603050405020304" pitchFamily="18" charset="0"/>
              </a:rPr>
              <a:t>Advent Health University (2017, April 13). Neuman systems model. Retrieved from</a:t>
            </a:r>
          </a:p>
          <a:p>
            <a:pPr marL="0" indent="0">
              <a:lnSpc>
                <a:spcPct val="200000"/>
              </a:lnSpc>
              <a:buNone/>
            </a:pPr>
            <a:r>
              <a:rPr lang="en-US" sz="2000" dirty="0">
                <a:latin typeface="Times New Roman" panose="02020603050405020304" pitchFamily="18" charset="0"/>
                <a:cs typeface="Times New Roman" panose="02020603050405020304" pitchFamily="18" charset="0"/>
              </a:rPr>
              <a:t>	https://online.ahu.edu/blog/neuman-systems-model/</a:t>
            </a:r>
          </a:p>
          <a:p>
            <a:pPr marL="0" indent="0">
              <a:lnSpc>
                <a:spcPct val="200000"/>
              </a:lnSpc>
              <a:buNone/>
            </a:pPr>
            <a:r>
              <a:rPr lang="en-US" sz="2000" dirty="0">
                <a:latin typeface="Times New Roman" panose="02020603050405020304" pitchFamily="18" charset="0"/>
                <a:cs typeface="Times New Roman" panose="02020603050405020304" pitchFamily="18" charset="0"/>
              </a:rPr>
              <a:t>Broder-Fingert, S., et al. (2015). A pilot study of autism-specific care plans during		hospital admission. </a:t>
            </a:r>
            <a:r>
              <a:rPr lang="en-US" sz="2000" i="1" dirty="0">
                <a:latin typeface="Times New Roman" panose="02020603050405020304" pitchFamily="18" charset="0"/>
                <a:cs typeface="Times New Roman" panose="02020603050405020304" pitchFamily="18" charset="0"/>
              </a:rPr>
              <a:t>Pediatrics.</a:t>
            </a:r>
            <a:r>
              <a:rPr lang="en-US" sz="2000" dirty="0">
                <a:latin typeface="Times New Roman" panose="02020603050405020304" pitchFamily="18" charset="0"/>
                <a:cs typeface="Times New Roman" panose="02020603050405020304" pitchFamily="18" charset="0"/>
              </a:rPr>
              <a:t> 137(s2): s196-s204. DOI: 10.1542/peds.2015-2851R</a:t>
            </a:r>
          </a:p>
          <a:p>
            <a:pPr marL="0" indent="0">
              <a:lnSpc>
                <a:spcPct val="200000"/>
              </a:lnSpc>
              <a:buNone/>
            </a:pPr>
            <a:r>
              <a:rPr lang="en-US" sz="2000" dirty="0">
                <a:latin typeface="Times New Roman" panose="02020603050405020304" pitchFamily="18" charset="0"/>
                <a:cs typeface="Times New Roman" panose="02020603050405020304" pitchFamily="18" charset="0"/>
              </a:rPr>
              <a:t>Centers for Disease Control and Prevention (2020, March 25). </a:t>
            </a:r>
            <a:r>
              <a:rPr lang="en-US" sz="2000" i="1" dirty="0">
                <a:latin typeface="Times New Roman" panose="02020603050405020304" pitchFamily="18" charset="0"/>
                <a:cs typeface="Times New Roman" panose="02020603050405020304" pitchFamily="18" charset="0"/>
              </a:rPr>
              <a:t>Autism Data Visualization Tool.	</a:t>
            </a:r>
            <a:r>
              <a:rPr lang="en-US" sz="2000" dirty="0">
                <a:latin typeface="Times New Roman" panose="02020603050405020304" pitchFamily="18" charset="0"/>
                <a:cs typeface="Times New Roman" panose="02020603050405020304" pitchFamily="18" charset="0"/>
              </a:rPr>
              <a:t>Retrieved from https://www.cdc.gov/ncbddd/autism/data/index.html</a:t>
            </a:r>
          </a:p>
          <a:p>
            <a:pPr marL="0" indent="0">
              <a:lnSpc>
                <a:spcPct val="200000"/>
              </a:lnSpc>
              <a:buNone/>
            </a:pPr>
            <a:r>
              <a:rPr lang="en-US" sz="2000" dirty="0">
                <a:latin typeface="Times New Roman" panose="02020603050405020304" pitchFamily="18" charset="0"/>
                <a:cs typeface="Times New Roman" panose="02020603050405020304" pitchFamily="18" charset="0"/>
              </a:rPr>
              <a:t>Johnson, N. &amp; Rodriguez, D. (2013). Children with autism spectrum disorder at a pediatric 	hospital: a systematic review of the literature. </a:t>
            </a:r>
            <a:r>
              <a:rPr lang="en-US" sz="2000" i="1" dirty="0">
                <a:latin typeface="Times New Roman" panose="02020603050405020304" pitchFamily="18" charset="0"/>
                <a:cs typeface="Times New Roman" panose="02020603050405020304" pitchFamily="18" charset="0"/>
              </a:rPr>
              <a:t>Pediatric Nursing</a:t>
            </a:r>
            <a:r>
              <a:rPr lang="en-US" sz="2000" dirty="0">
                <a:latin typeface="Times New Roman" panose="02020603050405020304" pitchFamily="18" charset="0"/>
                <a:cs typeface="Times New Roman" panose="02020603050405020304" pitchFamily="18" charset="0"/>
              </a:rPr>
              <a:t>. 39(3):131-141. </a:t>
            </a:r>
          </a:p>
          <a:p>
            <a:pPr marL="0" indent="0">
              <a:buNone/>
            </a:pPr>
            <a:endParaRPr lang="en-US" sz="2000" dirty="0"/>
          </a:p>
          <a:p>
            <a:pPr marL="0" indent="0">
              <a:buNone/>
            </a:pPr>
            <a:endParaRPr lang="en-US" sz="2000" b="1" dirty="0"/>
          </a:p>
          <a:p>
            <a:pPr marL="0" indent="0">
              <a:buNone/>
            </a:pPr>
            <a:endParaRPr lang="en-US" sz="2000" dirty="0"/>
          </a:p>
        </p:txBody>
      </p:sp>
    </p:spTree>
    <p:extLst>
      <p:ext uri="{BB962C8B-B14F-4D97-AF65-F5344CB8AC3E}">
        <p14:creationId xmlns:p14="http://schemas.microsoft.com/office/powerpoint/2010/main" val="4184151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03B4-5FA8-4DFF-87DB-8ACAA16E24C1}"/>
              </a:ext>
            </a:extLst>
          </p:cNvPr>
          <p:cNvSpPr>
            <a:spLocks noGrp="1"/>
          </p:cNvSpPr>
          <p:nvPr>
            <p:ph type="title"/>
          </p:nvPr>
        </p:nvSpPr>
        <p:spPr/>
        <p:txBody>
          <a:bodyPr/>
          <a:lstStyle/>
          <a:p>
            <a:r>
              <a:rPr lang="en-US" dirty="0"/>
              <a:t>References Cont.	</a:t>
            </a:r>
          </a:p>
        </p:txBody>
      </p:sp>
      <p:sp>
        <p:nvSpPr>
          <p:cNvPr id="3" name="Content Placeholder 2">
            <a:extLst>
              <a:ext uri="{FF2B5EF4-FFF2-40B4-BE49-F238E27FC236}">
                <a16:creationId xmlns:a16="http://schemas.microsoft.com/office/drawing/2014/main" id="{90286DE5-5E29-49F3-9819-2EE5E7B945E1}"/>
              </a:ext>
            </a:extLst>
          </p:cNvPr>
          <p:cNvSpPr>
            <a:spLocks noGrp="1"/>
          </p:cNvSpPr>
          <p:nvPr>
            <p:ph idx="1"/>
          </p:nvPr>
        </p:nvSpPr>
        <p:spPr/>
        <p:txBody>
          <a:bodyPr/>
          <a:lstStyle/>
          <a:p>
            <a:pPr marL="0" indent="0">
              <a:lnSpc>
                <a:spcPct val="200000"/>
              </a:lnSpc>
              <a:buNone/>
            </a:pPr>
            <a:r>
              <a:rPr lang="en-US" sz="2000" dirty="0">
                <a:latin typeface="Times New Roman" panose="02020603050405020304" pitchFamily="18" charset="0"/>
                <a:cs typeface="Times New Roman" panose="02020603050405020304" pitchFamily="18" charset="0"/>
              </a:rPr>
              <a:t>McGonigle, J., et al. (2014). Development and evaluation of educational materials for	</a:t>
            </a:r>
          </a:p>
          <a:p>
            <a:pPr marL="0" indent="0">
              <a:lnSpc>
                <a:spcPct val="200000"/>
              </a:lnSpc>
              <a:buNone/>
            </a:pPr>
            <a:r>
              <a:rPr lang="en-US" sz="2000" dirty="0">
                <a:latin typeface="Times New Roman" panose="02020603050405020304" pitchFamily="18" charset="0"/>
                <a:cs typeface="Times New Roman" panose="02020603050405020304" pitchFamily="18" charset="0"/>
              </a:rPr>
              <a:t>	pre-hospital and emergency department personnel on the care of patients with autism 	spectrum disorder. </a:t>
            </a:r>
            <a:r>
              <a:rPr lang="en-US" sz="2000" i="1" dirty="0">
                <a:latin typeface="Times New Roman" panose="02020603050405020304" pitchFamily="18" charset="0"/>
                <a:cs typeface="Times New Roman" panose="02020603050405020304" pitchFamily="18" charset="0"/>
              </a:rPr>
              <a:t>Journal of Autism &amp; Developmental Disorders</a:t>
            </a:r>
            <a:r>
              <a:rPr lang="en-US" sz="2000" dirty="0">
                <a:latin typeface="Times New Roman" panose="02020603050405020304" pitchFamily="18" charset="0"/>
                <a:cs typeface="Times New Roman" panose="02020603050405020304" pitchFamily="18" charset="0"/>
              </a:rPr>
              <a:t>. 44:	1252-1259.	DIO: 10.1007/s10803-013-1962-0</a:t>
            </a:r>
          </a:p>
          <a:p>
            <a:pPr marL="0" indent="0">
              <a:lnSpc>
                <a:spcPct val="200000"/>
              </a:lnSpc>
              <a:buNone/>
            </a:pPr>
            <a:r>
              <a:rPr lang="en-US" sz="2000" dirty="0">
                <a:latin typeface="Times New Roman" panose="02020603050405020304" pitchFamily="18" charset="0"/>
                <a:cs typeface="Times New Roman" panose="02020603050405020304" pitchFamily="18" charset="0"/>
              </a:rPr>
              <a:t>Petriprin, A. (2016). </a:t>
            </a:r>
            <a:r>
              <a:rPr lang="en-US" sz="2000" i="1" dirty="0">
                <a:latin typeface="Times New Roman" panose="02020603050405020304" pitchFamily="18" charset="0"/>
                <a:cs typeface="Times New Roman" panose="02020603050405020304" pitchFamily="18" charset="0"/>
              </a:rPr>
              <a:t>Neuman’s systems model</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Retrieved from https://nursing-theory.org/</a:t>
            </a:r>
          </a:p>
          <a:p>
            <a:pPr marL="0" indent="0">
              <a:lnSpc>
                <a:spcPct val="200000"/>
              </a:lnSpc>
              <a:buNone/>
            </a:pPr>
            <a:r>
              <a:rPr lang="en-US" sz="2000" dirty="0">
                <a:latin typeface="Times New Roman" panose="02020603050405020304" pitchFamily="18" charset="0"/>
                <a:cs typeface="Times New Roman" panose="02020603050405020304" pitchFamily="18" charset="0"/>
              </a:rPr>
              <a:t>	theories-and-models/neuman-systems-model</a:t>
            </a:r>
          </a:p>
          <a:p>
            <a:pPr marL="0" indent="0">
              <a:buNone/>
            </a:pPr>
            <a:endParaRPr lang="en-US" dirty="0"/>
          </a:p>
        </p:txBody>
      </p:sp>
    </p:spTree>
    <p:extLst>
      <p:ext uri="{BB962C8B-B14F-4D97-AF65-F5344CB8AC3E}">
        <p14:creationId xmlns:p14="http://schemas.microsoft.com/office/powerpoint/2010/main" val="2327457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56F5-9AAA-43ED-8491-EC8DE50D427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Abstract</a:t>
            </a:r>
            <a:r>
              <a:rPr lang="en-US" dirty="0"/>
              <a:t>	</a:t>
            </a:r>
          </a:p>
        </p:txBody>
      </p:sp>
      <p:sp>
        <p:nvSpPr>
          <p:cNvPr id="3" name="Content Placeholder 2">
            <a:extLst>
              <a:ext uri="{FF2B5EF4-FFF2-40B4-BE49-F238E27FC236}">
                <a16:creationId xmlns:a16="http://schemas.microsoft.com/office/drawing/2014/main" id="{7E570A74-68CF-47FC-B207-F87DDEDA7090}"/>
              </a:ext>
            </a:extLst>
          </p:cNvPr>
          <p:cNvSpPr>
            <a:spLocks noGrp="1"/>
          </p:cNvSpPr>
          <p:nvPr>
            <p:ph idx="1"/>
          </p:nvPr>
        </p:nvSpPr>
        <p:spPr/>
        <p:txBody>
          <a:bodyPr/>
          <a:lstStyle/>
          <a:p>
            <a:pPr marL="0" indent="0">
              <a:buNone/>
            </a:pPr>
            <a:r>
              <a:rPr lang="en-US" sz="2000" dirty="0">
                <a:latin typeface="Times New Roman" panose="02020603050405020304" pitchFamily="18" charset="0"/>
                <a:cs typeface="Times New Roman" panose="02020603050405020304" pitchFamily="18" charset="0"/>
              </a:rPr>
              <a:t>Recent studies have explored the importance on integrating Autism-Specific Care Plans (ACP) into practice. These care plans provide patients with Autism Spectrum Disorder (ASD) or those who are their caregivers the opportunity to identify individualized needs that are imperative for healthcare providers to provide personalized care and accommodations. These ACPs display information relating to the baseline characteristics, behavior patterns, communication techniques and management strategies for the patient with ASD during hospitalization. The focus of the ACP is to recognize patient needs and make those available to all healthcare providers caring for the patient. By understanding the patient’s normal behavior variations that may alert providers to a problem can be identified and factors that are a stressor to the patient can be avoided. The goal is to understand patient needs and expectations in order to deliver individual care, which leads to better outcomes and satisfaction. </a:t>
            </a:r>
          </a:p>
          <a:p>
            <a:pPr marL="0" indent="0">
              <a:buNone/>
            </a:pPr>
            <a:endParaRPr lang="en-US" dirty="0"/>
          </a:p>
        </p:txBody>
      </p:sp>
      <p:pic>
        <p:nvPicPr>
          <p:cNvPr id="5" name="Recorded Sound">
            <a:hlinkClick r:id="" action="ppaction://media"/>
            <a:extLst>
              <a:ext uri="{FF2B5EF4-FFF2-40B4-BE49-F238E27FC236}">
                <a16:creationId xmlns:a16="http://schemas.microsoft.com/office/drawing/2014/main" id="{D2D99EAC-32B9-4F9C-9EA9-E1E11DF3C6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6983" y="4798503"/>
            <a:ext cx="1870584" cy="1870584"/>
          </a:xfrm>
          <a:prstGeom prst="rect">
            <a:avLst/>
          </a:prstGeom>
        </p:spPr>
      </p:pic>
    </p:spTree>
    <p:extLst>
      <p:ext uri="{BB962C8B-B14F-4D97-AF65-F5344CB8AC3E}">
        <p14:creationId xmlns:p14="http://schemas.microsoft.com/office/powerpoint/2010/main" val="236160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295F-792C-47C8-A15A-3725411151E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Problem/Background</a:t>
            </a:r>
            <a:r>
              <a:rPr lang="en-US" dirty="0"/>
              <a:t>	</a:t>
            </a:r>
          </a:p>
        </p:txBody>
      </p:sp>
      <p:sp>
        <p:nvSpPr>
          <p:cNvPr id="3" name="Content Placeholder 2">
            <a:extLst>
              <a:ext uri="{FF2B5EF4-FFF2-40B4-BE49-F238E27FC236}">
                <a16:creationId xmlns:a16="http://schemas.microsoft.com/office/drawing/2014/main" id="{116CE4C3-D6D5-44A4-B122-D7158A4477A4}"/>
              </a:ext>
            </a:extLst>
          </p:cNvPr>
          <p:cNvSpPr>
            <a:spLocks noGrp="1"/>
          </p:cNvSpPr>
          <p:nvPr>
            <p:ph idx="1"/>
          </p:nvPr>
        </p:nvSpPr>
        <p:spPr/>
        <p:txBody>
          <a:bodyPr/>
          <a:lstStyle/>
          <a:p>
            <a:pPr lvl="0"/>
            <a:r>
              <a:rPr lang="en-US" sz="2000" dirty="0">
                <a:latin typeface="Times New Roman" panose="02020603050405020304" pitchFamily="18" charset="0"/>
                <a:cs typeface="Times New Roman" panose="02020603050405020304" pitchFamily="18" charset="0"/>
              </a:rPr>
              <a:t>Every year the prevalence of Autism Spectrum Disorder increases in the United States.</a:t>
            </a:r>
          </a:p>
          <a:p>
            <a:pPr lvl="0"/>
            <a:r>
              <a:rPr lang="en-US" sz="2000" dirty="0">
                <a:latin typeface="Times New Roman" panose="02020603050405020304" pitchFamily="18" charset="0"/>
                <a:cs typeface="Times New Roman" panose="02020603050405020304" pitchFamily="18" charset="0"/>
              </a:rPr>
              <a:t>Children with an ASD are frequently afflicted with certain comorbid conditions that can cause more frequent hospitalizations. </a:t>
            </a:r>
          </a:p>
          <a:p>
            <a:pPr lvl="0"/>
            <a:r>
              <a:rPr lang="en-US" sz="2000" dirty="0">
                <a:latin typeface="Times New Roman" panose="02020603050405020304" pitchFamily="18" charset="0"/>
                <a:cs typeface="Times New Roman" panose="02020603050405020304" pitchFamily="18" charset="0"/>
              </a:rPr>
              <a:t>Extreme variation in Autism Spectrum Disorder presentation has led to a lack of standardized plans of care for these patients in acute care settings. </a:t>
            </a:r>
          </a:p>
          <a:p>
            <a:r>
              <a:rPr lang="en-US" sz="2000" dirty="0">
                <a:latin typeface="Times New Roman" panose="02020603050405020304" pitchFamily="18" charset="0"/>
                <a:cs typeface="Times New Roman" panose="02020603050405020304" pitchFamily="18" charset="0"/>
              </a:rPr>
              <a:t>Lack of standardized plan of care can lead to poor outcomes in patients, including patient and caregiver dissatisfaction in care received. </a:t>
            </a:r>
          </a:p>
          <a:p>
            <a:endParaRPr lang="en-US" dirty="0"/>
          </a:p>
        </p:txBody>
      </p:sp>
      <p:pic>
        <p:nvPicPr>
          <p:cNvPr id="4" name="Recorded Sound">
            <a:hlinkClick r:id="" action="ppaction://media"/>
            <a:extLst>
              <a:ext uri="{FF2B5EF4-FFF2-40B4-BE49-F238E27FC236}">
                <a16:creationId xmlns:a16="http://schemas.microsoft.com/office/drawing/2014/main" id="{C5B6390A-B07A-48BB-ABCF-0384B192BC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7791" y="5017127"/>
            <a:ext cx="1509086" cy="1509086"/>
          </a:xfrm>
          <a:prstGeom prst="rect">
            <a:avLst/>
          </a:prstGeom>
        </p:spPr>
      </p:pic>
    </p:spTree>
    <p:extLst>
      <p:ext uri="{BB962C8B-B14F-4D97-AF65-F5344CB8AC3E}">
        <p14:creationId xmlns:p14="http://schemas.microsoft.com/office/powerpoint/2010/main" val="426896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D8D5-63EB-4818-93BF-0360359B162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6AE694F-0B06-4CB3-9DC2-4C1F890E02E7}"/>
              </a:ext>
            </a:extLst>
          </p:cNvPr>
          <p:cNvPicPr>
            <a:picLocks noGrp="1" noChangeAspect="1"/>
          </p:cNvPicPr>
          <p:nvPr>
            <p:ph idx="1"/>
          </p:nvPr>
        </p:nvPicPr>
        <p:blipFill rotWithShape="1">
          <a:blip r:embed="rId4"/>
          <a:srcRect l="28423" t="20345" r="4411" b="17699"/>
          <a:stretch/>
        </p:blipFill>
        <p:spPr>
          <a:xfrm>
            <a:off x="2521258" y="1322772"/>
            <a:ext cx="7723573" cy="4560131"/>
          </a:xfrm>
          <a:prstGeom prst="rect">
            <a:avLst/>
          </a:prstGeom>
        </p:spPr>
      </p:pic>
      <p:sp>
        <p:nvSpPr>
          <p:cNvPr id="6" name="TextBox 5">
            <a:extLst>
              <a:ext uri="{FF2B5EF4-FFF2-40B4-BE49-F238E27FC236}">
                <a16:creationId xmlns:a16="http://schemas.microsoft.com/office/drawing/2014/main" id="{D8DF911B-A922-48F4-92A8-639C32F25E58}"/>
              </a:ext>
            </a:extLst>
          </p:cNvPr>
          <p:cNvSpPr txBox="1"/>
          <p:nvPr/>
        </p:nvSpPr>
        <p:spPr>
          <a:xfrm>
            <a:off x="6527800" y="6324096"/>
            <a:ext cx="5808133" cy="400110"/>
          </a:xfrm>
          <a:prstGeom prst="rect">
            <a:avLst/>
          </a:prstGeom>
          <a:noFill/>
        </p:spPr>
        <p:txBody>
          <a:bodyPr wrap="square" rtlCol="0">
            <a:spAutoFit/>
          </a:bodyPr>
          <a:lstStyle/>
          <a:p>
            <a:r>
              <a:rPr lang="en-US" dirty="0"/>
              <a:t>(</a:t>
            </a:r>
            <a:r>
              <a:rPr lang="en-US" sz="2000" dirty="0">
                <a:latin typeface="Times New Roman" panose="02020603050405020304" pitchFamily="18" charset="0"/>
                <a:cs typeface="Times New Roman" panose="02020603050405020304" pitchFamily="18" charset="0"/>
              </a:rPr>
              <a:t>Centers for Disease Control and Prevention, 2020)</a:t>
            </a:r>
          </a:p>
        </p:txBody>
      </p:sp>
      <p:pic>
        <p:nvPicPr>
          <p:cNvPr id="5" name="Recorded Sound">
            <a:hlinkClick r:id="" action="ppaction://media"/>
            <a:extLst>
              <a:ext uri="{FF2B5EF4-FFF2-40B4-BE49-F238E27FC236}">
                <a16:creationId xmlns:a16="http://schemas.microsoft.com/office/drawing/2014/main" id="{82F37315-080D-4A29-B666-4660AD791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3704" y="970327"/>
            <a:ext cx="1160883" cy="1160883"/>
          </a:xfrm>
          <a:prstGeom prst="rect">
            <a:avLst/>
          </a:prstGeom>
        </p:spPr>
      </p:pic>
    </p:spTree>
    <p:extLst>
      <p:ext uri="{BB962C8B-B14F-4D97-AF65-F5344CB8AC3E}">
        <p14:creationId xmlns:p14="http://schemas.microsoft.com/office/powerpoint/2010/main" val="137478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68BE-4E4B-4513-8635-FFEA1BC8860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Theoretical Framework</a:t>
            </a:r>
            <a:r>
              <a:rPr lang="en-US" dirty="0"/>
              <a:t>	</a:t>
            </a:r>
          </a:p>
        </p:txBody>
      </p:sp>
      <p:sp>
        <p:nvSpPr>
          <p:cNvPr id="3" name="Content Placeholder 2">
            <a:extLst>
              <a:ext uri="{FF2B5EF4-FFF2-40B4-BE49-F238E27FC236}">
                <a16:creationId xmlns:a16="http://schemas.microsoft.com/office/drawing/2014/main" id="{F26F6616-5787-4E9B-BFB6-789770974C06}"/>
              </a:ext>
            </a:extLst>
          </p:cNvPr>
          <p:cNvSpPr>
            <a:spLocks noGrp="1"/>
          </p:cNvSpPr>
          <p:nvPr>
            <p:ph idx="1"/>
          </p:nvPr>
        </p:nvSpPr>
        <p:spPr/>
        <p:txBody>
          <a:bodyPr/>
          <a:lstStyle/>
          <a:p>
            <a:pPr lvl="0"/>
            <a:r>
              <a:rPr lang="en-US" sz="2000" dirty="0">
                <a:latin typeface="Times New Roman" panose="02020603050405020304" pitchFamily="18" charset="0"/>
                <a:cs typeface="Times New Roman" panose="02020603050405020304" pitchFamily="18" charset="0"/>
              </a:rPr>
              <a:t>Betty Neuman’s Systems Model on the importance of managing stressors to ensure positive client outcomes. </a:t>
            </a:r>
          </a:p>
          <a:p>
            <a:pPr lvl="0"/>
            <a:r>
              <a:rPr lang="en-US" sz="2000" dirty="0">
                <a:latin typeface="Times New Roman" panose="02020603050405020304" pitchFamily="18" charset="0"/>
                <a:cs typeface="Times New Roman" panose="02020603050405020304" pitchFamily="18" charset="0"/>
              </a:rPr>
              <a:t>Goal: prevent or mitigate stressors through primary, secondary or tertiary prevention.</a:t>
            </a:r>
          </a:p>
          <a:p>
            <a:pPr lvl="0"/>
            <a:r>
              <a:rPr lang="en-US" sz="2000" dirty="0">
                <a:latin typeface="Times New Roman" panose="02020603050405020304" pitchFamily="18" charset="0"/>
                <a:cs typeface="Times New Roman" panose="02020603050405020304" pitchFamily="18" charset="0"/>
              </a:rPr>
              <a:t>Primary prevention: “identification and reduction of possible or actual risk factors”. Identifying stressors on the ACP allows for prevention planning – such as environmental manipulation (controlling noises, lighting, etc.) to avoid overstimulation. </a:t>
            </a:r>
          </a:p>
          <a:p>
            <a:pPr lvl="0"/>
            <a:r>
              <a:rPr lang="en-US" sz="2000" dirty="0">
                <a:latin typeface="Times New Roman" panose="02020603050405020304" pitchFamily="18" charset="0"/>
                <a:cs typeface="Times New Roman" panose="02020603050405020304" pitchFamily="18" charset="0"/>
              </a:rPr>
              <a:t>Secondary prevention: occurs after a stress response and concerns “treatment to reduce the noxious effects” of the response”. After an unavoidable stressor, a patient might begin stimming. Not interrupting the stimming will lessen the stress response. </a:t>
            </a:r>
          </a:p>
          <a:p>
            <a:pPr lvl="0"/>
            <a:r>
              <a:rPr lang="en-US" sz="2000" dirty="0">
                <a:latin typeface="Times New Roman" panose="02020603050405020304" pitchFamily="18" charset="0"/>
                <a:cs typeface="Times New Roman" panose="02020603050405020304" pitchFamily="18" charset="0"/>
              </a:rPr>
              <a:t>Tertiary prevention: the “adjustive and reconstitution process”, the goal comes back to primary prevention. Provider referral to Applied Behavior Analysis therapy, OT therapy, sensory integration therapy etc. can aid in preventing/lessening future stress response activation. </a:t>
            </a:r>
          </a:p>
          <a:p>
            <a:pPr marL="0" indent="0" algn="r">
              <a:buNone/>
            </a:pPr>
            <a:r>
              <a:rPr lang="en-US" sz="2000" dirty="0">
                <a:latin typeface="Times New Roman" panose="02020603050405020304" pitchFamily="18" charset="0"/>
                <a:cs typeface="Times New Roman" panose="02020603050405020304" pitchFamily="18" charset="0"/>
              </a:rPr>
              <a:t>(Petriprin, 2016), (Advent Health University, 2017)</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23D0BDE8-5DB9-43A2-8FD4-B84F143983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4950" y="4899942"/>
            <a:ext cx="1769145" cy="1769145"/>
          </a:xfrm>
          <a:prstGeom prst="rect">
            <a:avLst/>
          </a:prstGeom>
        </p:spPr>
      </p:pic>
    </p:spTree>
    <p:extLst>
      <p:ext uri="{BB962C8B-B14F-4D97-AF65-F5344CB8AC3E}">
        <p14:creationId xmlns:p14="http://schemas.microsoft.com/office/powerpoint/2010/main" val="757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2539-E9DB-4296-BF8E-D017EB1D866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Evidence</a:t>
            </a:r>
          </a:p>
        </p:txBody>
      </p:sp>
      <p:sp>
        <p:nvSpPr>
          <p:cNvPr id="3" name="Content Placeholder 2">
            <a:extLst>
              <a:ext uri="{FF2B5EF4-FFF2-40B4-BE49-F238E27FC236}">
                <a16:creationId xmlns:a16="http://schemas.microsoft.com/office/drawing/2014/main" id="{603734EC-8BD3-47AD-A9A2-9F3A75F0147A}"/>
              </a:ext>
            </a:extLst>
          </p:cNvPr>
          <p:cNvSpPr>
            <a:spLocks noGrp="1"/>
          </p:cNvSpPr>
          <p:nvPr>
            <p:ph idx="1"/>
          </p:nvPr>
        </p:nvSpPr>
        <p:spPr/>
        <p:txBody>
          <a:bodyPr/>
          <a:lstStyle/>
          <a:p>
            <a:pPr lvl="0"/>
            <a:r>
              <a:rPr lang="en-US" sz="2000" dirty="0">
                <a:latin typeface="Times New Roman" panose="02020603050405020304" pitchFamily="18" charset="0"/>
                <a:cs typeface="Times New Roman" panose="02020603050405020304" pitchFamily="18" charset="0"/>
              </a:rPr>
              <a:t>This pilot study looked at the effects that ACPs had on safety events, length of stay and experience at MassGeneral Hospital for Children. No differences in safety and length of stay was found when using an ACP. </a:t>
            </a:r>
          </a:p>
          <a:p>
            <a:pPr lvl="0"/>
            <a:r>
              <a:rPr lang="en-US" sz="2000" dirty="0">
                <a:latin typeface="Times New Roman" panose="02020603050405020304" pitchFamily="18" charset="0"/>
                <a:cs typeface="Times New Roman" panose="02020603050405020304" pitchFamily="18" charset="0"/>
              </a:rPr>
              <a:t>Results showed that every patient with an ACP in their file had it accessed during their admission. </a:t>
            </a:r>
          </a:p>
          <a:p>
            <a:pPr lvl="0"/>
            <a:r>
              <a:rPr lang="en-US" sz="2000" dirty="0">
                <a:latin typeface="Times New Roman" panose="02020603050405020304" pitchFamily="18" charset="0"/>
                <a:cs typeface="Times New Roman" panose="02020603050405020304" pitchFamily="18" charset="0"/>
              </a:rPr>
              <a:t>ACP use also greatly impacted satisfaction with 88% of users reporting improved hospital experience. Caregivers also reported staff “helped their child deal with the fear or stress of being in the hospital”, “more likely to ask about intolerable parts of the physical exam” and “better staff attention to the child’s ASD specific needs”. </a:t>
            </a:r>
          </a:p>
          <a:p>
            <a:pPr lvl="0"/>
            <a:r>
              <a:rPr lang="en-US" sz="2000" dirty="0">
                <a:latin typeface="Times New Roman" panose="02020603050405020304" pitchFamily="18" charset="0"/>
                <a:cs typeface="Times New Roman" panose="02020603050405020304" pitchFamily="18" charset="0"/>
              </a:rPr>
              <a:t>Nurses accessed ACPs more than any other employee, emphasizing the importance of nurse education on ACP importance and advantages. </a:t>
            </a:r>
          </a:p>
          <a:p>
            <a:pPr lvl="0"/>
            <a:r>
              <a:rPr lang="en-US" sz="2000" dirty="0">
                <a:latin typeface="Times New Roman" panose="02020603050405020304" pitchFamily="18" charset="0"/>
                <a:cs typeface="Times New Roman" panose="02020603050405020304" pitchFamily="18" charset="0"/>
              </a:rPr>
              <a:t>This study shows the importance of healthcare provider awareness regarding varying ASD presentation and how recognition of differences allows for opportunities to improve care and therefore satisfaction. </a:t>
            </a:r>
          </a:p>
          <a:p>
            <a:pPr marL="0" indent="0" algn="r">
              <a:buNone/>
            </a:pPr>
            <a:r>
              <a:rPr lang="en-US" sz="2000" dirty="0">
                <a:latin typeface="Times New Roman" panose="02020603050405020304" pitchFamily="18" charset="0"/>
                <a:cs typeface="Times New Roman" panose="02020603050405020304" pitchFamily="18" charset="0"/>
              </a:rPr>
              <a:t>(Broder-Fingert et al., 2015)</a:t>
            </a:r>
          </a:p>
        </p:txBody>
      </p:sp>
      <p:pic>
        <p:nvPicPr>
          <p:cNvPr id="4" name="Recorded Sound">
            <a:hlinkClick r:id="" action="ppaction://media"/>
            <a:extLst>
              <a:ext uri="{FF2B5EF4-FFF2-40B4-BE49-F238E27FC236}">
                <a16:creationId xmlns:a16="http://schemas.microsoft.com/office/drawing/2014/main" id="{5B335095-7BE2-439A-8DCB-5C143C7AF6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3179" y="5121712"/>
            <a:ext cx="1254620" cy="1254620"/>
          </a:xfrm>
          <a:prstGeom prst="rect">
            <a:avLst/>
          </a:prstGeom>
        </p:spPr>
      </p:pic>
    </p:spTree>
    <p:extLst>
      <p:ext uri="{BB962C8B-B14F-4D97-AF65-F5344CB8AC3E}">
        <p14:creationId xmlns:p14="http://schemas.microsoft.com/office/powerpoint/2010/main" val="14794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03C5-1C36-49A2-982C-E7DCB55B296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873FF44-AE87-4572-9251-DBB60815E494}"/>
              </a:ext>
            </a:extLst>
          </p:cNvPr>
          <p:cNvPicPr>
            <a:picLocks noGrp="1" noChangeAspect="1"/>
          </p:cNvPicPr>
          <p:nvPr>
            <p:ph idx="1"/>
          </p:nvPr>
        </p:nvPicPr>
        <p:blipFill rotWithShape="1">
          <a:blip r:embed="rId6"/>
          <a:srcRect l="27135" t="31436" r="43397" b="46060"/>
          <a:stretch/>
        </p:blipFill>
        <p:spPr>
          <a:xfrm>
            <a:off x="3222593" y="1457911"/>
            <a:ext cx="6211387" cy="3036163"/>
          </a:xfrm>
          <a:prstGeom prst="rect">
            <a:avLst/>
          </a:prstGeom>
        </p:spPr>
      </p:pic>
      <p:sp>
        <p:nvSpPr>
          <p:cNvPr id="6" name="TextBox 5">
            <a:extLst>
              <a:ext uri="{FF2B5EF4-FFF2-40B4-BE49-F238E27FC236}">
                <a16:creationId xmlns:a16="http://schemas.microsoft.com/office/drawing/2014/main" id="{4FBE279B-C075-4C30-B688-A205A98D04A5}"/>
              </a:ext>
            </a:extLst>
          </p:cNvPr>
          <p:cNvSpPr txBox="1"/>
          <p:nvPr/>
        </p:nvSpPr>
        <p:spPr>
          <a:xfrm>
            <a:off x="8640625" y="6022756"/>
            <a:ext cx="3551068" cy="677108"/>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(Broder-Fingert et al., 2015)</a:t>
            </a:r>
          </a:p>
          <a:p>
            <a:endParaRPr lang="en-US" dirty="0"/>
          </a:p>
        </p:txBody>
      </p:sp>
      <p:pic>
        <p:nvPicPr>
          <p:cNvPr id="3" name="Recorded Sound">
            <a:hlinkClick r:id="" action="ppaction://media"/>
            <a:extLst>
              <a:ext uri="{FF2B5EF4-FFF2-40B4-BE49-F238E27FC236}">
                <a16:creationId xmlns:a16="http://schemas.microsoft.com/office/drawing/2014/main" id="{1CDB0F4F-3C5E-42AB-A4CF-1A1B395BD9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5" name="Recorded Sound">
            <a:hlinkClick r:id="" action="ppaction://media"/>
            <a:extLst>
              <a:ext uri="{FF2B5EF4-FFF2-40B4-BE49-F238E27FC236}">
                <a16:creationId xmlns:a16="http://schemas.microsoft.com/office/drawing/2014/main" id="{2A2A819F-9102-4E2B-82DF-B8A5AEE66E2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4180" y="5089912"/>
            <a:ext cx="1271398" cy="1271398"/>
          </a:xfrm>
          <a:prstGeom prst="rect">
            <a:avLst/>
          </a:prstGeom>
        </p:spPr>
      </p:pic>
    </p:spTree>
    <p:extLst>
      <p:ext uri="{BB962C8B-B14F-4D97-AF65-F5344CB8AC3E}">
        <p14:creationId xmlns:p14="http://schemas.microsoft.com/office/powerpoint/2010/main" val="41471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6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5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55BE-19C8-40DC-A291-1A9DD0A248E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0503335-6756-4E28-9025-C956A411B085}"/>
              </a:ext>
            </a:extLst>
          </p:cNvPr>
          <p:cNvPicPr>
            <a:picLocks noGrp="1" noChangeAspect="1"/>
          </p:cNvPicPr>
          <p:nvPr>
            <p:ph idx="1"/>
          </p:nvPr>
        </p:nvPicPr>
        <p:blipFill rotWithShape="1">
          <a:blip r:embed="rId4"/>
          <a:srcRect l="41573" t="27643" r="27353" b="33711"/>
          <a:stretch/>
        </p:blipFill>
        <p:spPr>
          <a:xfrm>
            <a:off x="3761172" y="1311293"/>
            <a:ext cx="5320684" cy="4235413"/>
          </a:xfrm>
          <a:prstGeom prst="rect">
            <a:avLst/>
          </a:prstGeom>
        </p:spPr>
      </p:pic>
      <p:sp>
        <p:nvSpPr>
          <p:cNvPr id="5" name="TextBox 4">
            <a:extLst>
              <a:ext uri="{FF2B5EF4-FFF2-40B4-BE49-F238E27FC236}">
                <a16:creationId xmlns:a16="http://schemas.microsoft.com/office/drawing/2014/main" id="{11703D5B-FE7D-43F9-AB5A-E9116E250E70}"/>
              </a:ext>
            </a:extLst>
          </p:cNvPr>
          <p:cNvSpPr txBox="1"/>
          <p:nvPr/>
        </p:nvSpPr>
        <p:spPr>
          <a:xfrm>
            <a:off x="8717872" y="6161086"/>
            <a:ext cx="338239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(Broder-Fingert et al., 2015)</a:t>
            </a:r>
          </a:p>
        </p:txBody>
      </p:sp>
      <p:pic>
        <p:nvPicPr>
          <p:cNvPr id="3" name="Recorded Sound">
            <a:hlinkClick r:id="" action="ppaction://media"/>
            <a:extLst>
              <a:ext uri="{FF2B5EF4-FFF2-40B4-BE49-F238E27FC236}">
                <a16:creationId xmlns:a16="http://schemas.microsoft.com/office/drawing/2014/main" id="{010C4312-23A9-482E-91DF-C99ABCFA6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237" y="5129820"/>
            <a:ext cx="1221064" cy="1221064"/>
          </a:xfrm>
          <a:prstGeom prst="rect">
            <a:avLst/>
          </a:prstGeom>
        </p:spPr>
      </p:pic>
    </p:spTree>
    <p:extLst>
      <p:ext uri="{BB962C8B-B14F-4D97-AF65-F5344CB8AC3E}">
        <p14:creationId xmlns:p14="http://schemas.microsoft.com/office/powerpoint/2010/main" val="224952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170A0-9A50-46A2-B70E-78DF41F751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10E21F-AE32-4FDE-A9B9-76F1488168B1}"/>
              </a:ext>
            </a:extLst>
          </p:cNvPr>
          <p:cNvSpPr>
            <a:spLocks noGrp="1"/>
          </p:cNvSpPr>
          <p:nvPr>
            <p:ph idx="1"/>
          </p:nvPr>
        </p:nvSpPr>
        <p:spPr/>
        <p:txBody>
          <a:bodyPr/>
          <a:lstStyle/>
          <a:p>
            <a:pPr lvl="0"/>
            <a:r>
              <a:rPr lang="en-US" sz="2000" dirty="0">
                <a:latin typeface="Times New Roman" panose="02020603050405020304" pitchFamily="18" charset="0"/>
                <a:cs typeface="Times New Roman" panose="02020603050405020304" pitchFamily="18" charset="0"/>
              </a:rPr>
              <a:t>The most common challenging behaviors seen in children with ASD during hospitalization are noncompliance, hyperactivity, sensory defensiveness and self-injury.</a:t>
            </a:r>
          </a:p>
          <a:p>
            <a:pPr lvl="0"/>
            <a:r>
              <a:rPr lang="en-US" sz="2000" dirty="0">
                <a:latin typeface="Times New Roman" panose="02020603050405020304" pitchFamily="18" charset="0"/>
                <a:cs typeface="Times New Roman" panose="02020603050405020304" pitchFamily="18" charset="0"/>
              </a:rPr>
              <a:t>Noncompliance is noncooperation. This includes outbursts, tantrums and kicking/yelling, which is usually due to overstimulation and anxiety.</a:t>
            </a:r>
          </a:p>
          <a:p>
            <a:pPr lvl="0"/>
            <a:r>
              <a:rPr lang="en-US" sz="2000" dirty="0">
                <a:latin typeface="Times New Roman" panose="02020603050405020304" pitchFamily="18" charset="0"/>
                <a:cs typeface="Times New Roman" panose="02020603050405020304" pitchFamily="18" charset="0"/>
              </a:rPr>
              <a:t>Hyperactivity includes running away and getting into things. </a:t>
            </a:r>
          </a:p>
          <a:p>
            <a:pPr lvl="0"/>
            <a:r>
              <a:rPr lang="en-US" sz="2000" dirty="0">
                <a:latin typeface="Times New Roman" panose="02020603050405020304" pitchFamily="18" charset="0"/>
                <a:cs typeface="Times New Roman" panose="02020603050405020304" pitchFamily="18" charset="0"/>
              </a:rPr>
              <a:t>Sensory defensiveness is aversion to environmental elements that cause overstimulation, such as noise, textures and odors. </a:t>
            </a:r>
          </a:p>
          <a:p>
            <a:pPr lvl="0"/>
            <a:r>
              <a:rPr lang="en-US" sz="2000" dirty="0">
                <a:latin typeface="Times New Roman" panose="02020603050405020304" pitchFamily="18" charset="0"/>
                <a:cs typeface="Times New Roman" panose="02020603050405020304" pitchFamily="18" charset="0"/>
              </a:rPr>
              <a:t>Common self-injury behaviors include pinching, head banging, and biting self. </a:t>
            </a:r>
          </a:p>
          <a:p>
            <a:pPr lvl="0"/>
            <a:r>
              <a:rPr lang="en-US" sz="2000" dirty="0">
                <a:latin typeface="Times New Roman" panose="02020603050405020304" pitchFamily="18" charset="0"/>
                <a:cs typeface="Times New Roman" panose="02020603050405020304" pitchFamily="18" charset="0"/>
              </a:rPr>
              <a:t>This study also offers interventions and strategies on how to prevent as well as mitigate these behaviors, which were included in this policy. </a:t>
            </a:r>
          </a:p>
          <a:p>
            <a:pPr marL="0" indent="0" algn="r">
              <a:buNone/>
            </a:pPr>
            <a:r>
              <a:rPr lang="en-US" sz="2000" dirty="0">
                <a:latin typeface="Times New Roman" panose="02020603050405020304" pitchFamily="18" charset="0"/>
                <a:cs typeface="Times New Roman" panose="02020603050405020304" pitchFamily="18" charset="0"/>
              </a:rPr>
              <a:t>(Johnson &amp; Rodriguez, 2013)</a:t>
            </a:r>
          </a:p>
          <a:p>
            <a:endParaRPr lang="en-US" dirty="0"/>
          </a:p>
        </p:txBody>
      </p:sp>
      <p:pic>
        <p:nvPicPr>
          <p:cNvPr id="4" name="Recorded Sound">
            <a:hlinkClick r:id="" action="ppaction://media"/>
            <a:extLst>
              <a:ext uri="{FF2B5EF4-FFF2-40B4-BE49-F238E27FC236}">
                <a16:creationId xmlns:a16="http://schemas.microsoft.com/office/drawing/2014/main" id="{F3D93D79-34BB-4402-A626-3E892C9DA7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1731" y="5282060"/>
            <a:ext cx="1244153" cy="1244153"/>
          </a:xfrm>
          <a:prstGeom prst="rect">
            <a:avLst/>
          </a:prstGeom>
        </p:spPr>
      </p:pic>
    </p:spTree>
    <p:extLst>
      <p:ext uri="{BB962C8B-B14F-4D97-AF65-F5344CB8AC3E}">
        <p14:creationId xmlns:p14="http://schemas.microsoft.com/office/powerpoint/2010/main" val="124114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plate">
  <a:themeElements>
    <a:clrScheme name="template 13">
      <a:dk1>
        <a:srgbClr val="4D4D4D"/>
      </a:dk1>
      <a:lt1>
        <a:srgbClr val="FFFFFF"/>
      </a:lt1>
      <a:dk2>
        <a:srgbClr val="000000"/>
      </a:dk2>
      <a:lt2>
        <a:srgbClr val="043000"/>
      </a:lt2>
      <a:accent1>
        <a:srgbClr val="33A900"/>
      </a:accent1>
      <a:accent2>
        <a:srgbClr val="525B56"/>
      </a:accent2>
      <a:accent3>
        <a:srgbClr val="FFFFFF"/>
      </a:accent3>
      <a:accent4>
        <a:srgbClr val="404040"/>
      </a:accent4>
      <a:accent5>
        <a:srgbClr val="ADD1AA"/>
      </a:accent5>
      <a:accent6>
        <a:srgbClr val="49524D"/>
      </a:accent6>
      <a:hlink>
        <a:srgbClr val="747D79"/>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102214"/>
        </a:lt2>
        <a:accent1>
          <a:srgbClr val="457136"/>
        </a:accent1>
        <a:accent2>
          <a:srgbClr val="599B51"/>
        </a:accent2>
        <a:accent3>
          <a:srgbClr val="FFFFFF"/>
        </a:accent3>
        <a:accent4>
          <a:srgbClr val="404040"/>
        </a:accent4>
        <a:accent5>
          <a:srgbClr val="B0BBAE"/>
        </a:accent5>
        <a:accent6>
          <a:srgbClr val="508C49"/>
        </a:accent6>
        <a:hlink>
          <a:srgbClr val="78A552"/>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043000"/>
        </a:lt2>
        <a:accent1>
          <a:srgbClr val="33A900"/>
        </a:accent1>
        <a:accent2>
          <a:srgbClr val="525B56"/>
        </a:accent2>
        <a:accent3>
          <a:srgbClr val="FFFFFF"/>
        </a:accent3>
        <a:accent4>
          <a:srgbClr val="404040"/>
        </a:accent4>
        <a:accent5>
          <a:srgbClr val="ADD1AA"/>
        </a:accent5>
        <a:accent6>
          <a:srgbClr val="49524D"/>
        </a:accent6>
        <a:hlink>
          <a:srgbClr val="747D79"/>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135</TotalTime>
  <Words>1339</Words>
  <Application>Microsoft Office PowerPoint</Application>
  <PresentationFormat>Widescreen</PresentationFormat>
  <Paragraphs>63</Paragraphs>
  <Slides>14</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template</vt:lpstr>
      <vt:lpstr>Integration of Autism Specific Care Plans for Pediatrics: Increasing Satisfaction </vt:lpstr>
      <vt:lpstr>Abstract </vt:lpstr>
      <vt:lpstr>Problem/Background </vt:lpstr>
      <vt:lpstr>PowerPoint Presentation</vt:lpstr>
      <vt:lpstr>Theoretical Framework </vt:lpstr>
      <vt:lpstr>Evidence</vt:lpstr>
      <vt:lpstr>PowerPoint Presentation</vt:lpstr>
      <vt:lpstr>PowerPoint Presentation</vt:lpstr>
      <vt:lpstr>PowerPoint Presentation</vt:lpstr>
      <vt:lpstr>PowerPoint Presentation</vt:lpstr>
      <vt:lpstr>Recommendations For Practice </vt:lpstr>
      <vt:lpstr>Conclusions/Summary</vt:lpstr>
      <vt:lpstr>References </vt:lpstr>
      <vt:lpstr>References Cont.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Integration of Autism Specific Care Plans for Pediatrics: Increasing Satisfaction</dc:title>
  <dc:creator>Madison Vandiver</dc:creator>
  <cp:lastModifiedBy>Madison Vandiver</cp:lastModifiedBy>
  <cp:revision>20</cp:revision>
  <dcterms:created xsi:type="dcterms:W3CDTF">2020-04-08T16:54:13Z</dcterms:created>
  <dcterms:modified xsi:type="dcterms:W3CDTF">2020-04-10T00:09:50Z</dcterms:modified>
</cp:coreProperties>
</file>