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56" r:id="rId2"/>
    <p:sldId id="270" r:id="rId3"/>
    <p:sldId id="266" r:id="rId4"/>
    <p:sldId id="257" r:id="rId5"/>
    <p:sldId id="258" r:id="rId6"/>
    <p:sldId id="259" r:id="rId7"/>
    <p:sldId id="265" r:id="rId8"/>
    <p:sldId id="267" r:id="rId9"/>
    <p:sldId id="268" r:id="rId10"/>
    <p:sldId id="272" r:id="rId11"/>
    <p:sldId id="273" r:id="rId12"/>
    <p:sldId id="260" r:id="rId13"/>
    <p:sldId id="261" r:id="rId14"/>
    <p:sldId id="263" r:id="rId15"/>
    <p:sldId id="269" r:id="rId16"/>
    <p:sldId id="262" r:id="rId17"/>
    <p:sldId id="264" r:id="rId18"/>
    <p:sldId id="271"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30" d="100"/>
          <a:sy n="30" d="100"/>
        </p:scale>
        <p:origin x="730" y="2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87A5C3-A879-4081-B8A8-75C8427EA8FC}"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8207B050-C5A4-4337-8C8A-6DA4F3FA0CAD}">
      <dgm:prSet/>
      <dgm:spPr/>
      <dgm:t>
        <a:bodyPr/>
        <a:lstStyle/>
        <a:p>
          <a:r>
            <a:rPr lang="en-US"/>
            <a:t>Public cord blood banking allows parents to donate their child’s cord blood to a public banking system where the blood can be used to treat multiple illness for those who need a donor that matches. This supports the health of the community. </a:t>
          </a:r>
        </a:p>
      </dgm:t>
    </dgm:pt>
    <dgm:pt modelId="{FD7E9FD8-3265-4D92-81E9-AB8FAC9FF423}" type="parTrans" cxnId="{83B2F428-8250-4EF5-8A2C-5208E13463CE}">
      <dgm:prSet/>
      <dgm:spPr/>
      <dgm:t>
        <a:bodyPr/>
        <a:lstStyle/>
        <a:p>
          <a:endParaRPr lang="en-US"/>
        </a:p>
      </dgm:t>
    </dgm:pt>
    <dgm:pt modelId="{02566379-18AD-4064-ADB7-38C710B6AD25}" type="sibTrans" cxnId="{83B2F428-8250-4EF5-8A2C-5208E13463CE}">
      <dgm:prSet/>
      <dgm:spPr/>
      <dgm:t>
        <a:bodyPr/>
        <a:lstStyle/>
        <a:p>
          <a:endParaRPr lang="en-US"/>
        </a:p>
      </dgm:t>
    </dgm:pt>
    <dgm:pt modelId="{D605F665-3E7B-45EE-8D5C-846241EA1AA1}">
      <dgm:prSet/>
      <dgm:spPr/>
      <dgm:t>
        <a:bodyPr/>
        <a:lstStyle/>
        <a:p>
          <a:r>
            <a:rPr lang="en-US"/>
            <a:t>This type of banking is also more likely to help patients who have a rare genetic type of malignancy. </a:t>
          </a:r>
        </a:p>
      </dgm:t>
    </dgm:pt>
    <dgm:pt modelId="{3F0EE167-8BC4-4299-AA19-D23A4ACF6700}" type="parTrans" cxnId="{935F4418-154C-4B4C-ADEC-9764E9F6D010}">
      <dgm:prSet/>
      <dgm:spPr/>
      <dgm:t>
        <a:bodyPr/>
        <a:lstStyle/>
        <a:p>
          <a:endParaRPr lang="en-US"/>
        </a:p>
      </dgm:t>
    </dgm:pt>
    <dgm:pt modelId="{4A203E3E-A14B-444C-97E9-4C3077277A64}" type="sibTrans" cxnId="{935F4418-154C-4B4C-ADEC-9764E9F6D010}">
      <dgm:prSet/>
      <dgm:spPr/>
      <dgm:t>
        <a:bodyPr/>
        <a:lstStyle/>
        <a:p>
          <a:endParaRPr lang="en-US"/>
        </a:p>
      </dgm:t>
    </dgm:pt>
    <dgm:pt modelId="{185C71A4-EF8C-4780-BB8A-C5BF691720CF}">
      <dgm:prSet/>
      <dgm:spPr/>
      <dgm:t>
        <a:bodyPr/>
        <a:lstStyle/>
        <a:p>
          <a:r>
            <a:rPr lang="en-US"/>
            <a:t>This is also not at the expense private banking is.</a:t>
          </a:r>
        </a:p>
      </dgm:t>
    </dgm:pt>
    <dgm:pt modelId="{B1E6FE48-8F2D-43BE-B553-1368A12AE653}" type="parTrans" cxnId="{4522A33E-7850-447C-BB1B-12D09BE678D3}">
      <dgm:prSet/>
      <dgm:spPr/>
      <dgm:t>
        <a:bodyPr/>
        <a:lstStyle/>
        <a:p>
          <a:endParaRPr lang="en-US"/>
        </a:p>
      </dgm:t>
    </dgm:pt>
    <dgm:pt modelId="{77724B32-8F3B-481D-A258-57A609C4A466}" type="sibTrans" cxnId="{4522A33E-7850-447C-BB1B-12D09BE678D3}">
      <dgm:prSet/>
      <dgm:spPr/>
      <dgm:t>
        <a:bodyPr/>
        <a:lstStyle/>
        <a:p>
          <a:endParaRPr lang="en-US"/>
        </a:p>
      </dgm:t>
    </dgm:pt>
    <dgm:pt modelId="{1BDF76F7-B477-4D32-885B-6C5F872AC9BF}" type="pres">
      <dgm:prSet presAssocID="{BA87A5C3-A879-4081-B8A8-75C8427EA8FC}" presName="root" presStyleCnt="0">
        <dgm:presLayoutVars>
          <dgm:dir/>
          <dgm:resizeHandles val="exact"/>
        </dgm:presLayoutVars>
      </dgm:prSet>
      <dgm:spPr/>
    </dgm:pt>
    <dgm:pt modelId="{A7C72981-4D36-4F29-ADD2-7CA7D402544C}" type="pres">
      <dgm:prSet presAssocID="{8207B050-C5A4-4337-8C8A-6DA4F3FA0CAD}" presName="compNode" presStyleCnt="0"/>
      <dgm:spPr/>
    </dgm:pt>
    <dgm:pt modelId="{56FC2147-434D-459F-9448-0E3896624656}" type="pres">
      <dgm:prSet presAssocID="{8207B050-C5A4-4337-8C8A-6DA4F3FA0CAD}" presName="bgRect" presStyleLbl="bgShp" presStyleIdx="0" presStyleCnt="3"/>
      <dgm:spPr/>
    </dgm:pt>
    <dgm:pt modelId="{98B4347C-ADF7-4216-8ADF-F0A6AD568D88}" type="pres">
      <dgm:prSet presAssocID="{8207B050-C5A4-4337-8C8A-6DA4F3FA0CA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Needle"/>
        </a:ext>
      </dgm:extLst>
    </dgm:pt>
    <dgm:pt modelId="{4EB43FA6-18F5-4B37-AAE6-97DEA44CCC97}" type="pres">
      <dgm:prSet presAssocID="{8207B050-C5A4-4337-8C8A-6DA4F3FA0CAD}" presName="spaceRect" presStyleCnt="0"/>
      <dgm:spPr/>
    </dgm:pt>
    <dgm:pt modelId="{C6CE398C-2E81-40F4-9943-CDC104881651}" type="pres">
      <dgm:prSet presAssocID="{8207B050-C5A4-4337-8C8A-6DA4F3FA0CAD}" presName="parTx" presStyleLbl="revTx" presStyleIdx="0" presStyleCnt="3">
        <dgm:presLayoutVars>
          <dgm:chMax val="0"/>
          <dgm:chPref val="0"/>
        </dgm:presLayoutVars>
      </dgm:prSet>
      <dgm:spPr/>
    </dgm:pt>
    <dgm:pt modelId="{3B665936-9A31-4AD4-AB5D-6F130D71AB62}" type="pres">
      <dgm:prSet presAssocID="{02566379-18AD-4064-ADB7-38C710B6AD25}" presName="sibTrans" presStyleCnt="0"/>
      <dgm:spPr/>
    </dgm:pt>
    <dgm:pt modelId="{C9FD5715-C944-474A-BB89-A668E88575D6}" type="pres">
      <dgm:prSet presAssocID="{D605F665-3E7B-45EE-8D5C-846241EA1AA1}" presName="compNode" presStyleCnt="0"/>
      <dgm:spPr/>
    </dgm:pt>
    <dgm:pt modelId="{9BA5CB4B-C306-42F6-950B-CD9CAD1BD378}" type="pres">
      <dgm:prSet presAssocID="{D605F665-3E7B-45EE-8D5C-846241EA1AA1}" presName="bgRect" presStyleLbl="bgShp" presStyleIdx="1" presStyleCnt="3"/>
      <dgm:spPr/>
    </dgm:pt>
    <dgm:pt modelId="{18E21733-4DCE-4A4B-AAF1-42FCF6E8E00F}" type="pres">
      <dgm:prSet presAssocID="{D605F665-3E7B-45EE-8D5C-846241EA1AA1}"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NA"/>
        </a:ext>
      </dgm:extLst>
    </dgm:pt>
    <dgm:pt modelId="{73FA8B27-7B06-4390-8F27-A4FEDE2B209C}" type="pres">
      <dgm:prSet presAssocID="{D605F665-3E7B-45EE-8D5C-846241EA1AA1}" presName="spaceRect" presStyleCnt="0"/>
      <dgm:spPr/>
    </dgm:pt>
    <dgm:pt modelId="{96D7077E-19EF-4396-A036-F467F42F6C58}" type="pres">
      <dgm:prSet presAssocID="{D605F665-3E7B-45EE-8D5C-846241EA1AA1}" presName="parTx" presStyleLbl="revTx" presStyleIdx="1" presStyleCnt="3">
        <dgm:presLayoutVars>
          <dgm:chMax val="0"/>
          <dgm:chPref val="0"/>
        </dgm:presLayoutVars>
      </dgm:prSet>
      <dgm:spPr/>
    </dgm:pt>
    <dgm:pt modelId="{1D13C6B8-372D-4702-9976-AB49452208AD}" type="pres">
      <dgm:prSet presAssocID="{4A203E3E-A14B-444C-97E9-4C3077277A64}" presName="sibTrans" presStyleCnt="0"/>
      <dgm:spPr/>
    </dgm:pt>
    <dgm:pt modelId="{02ADB025-BB30-4E01-853D-786AEF2951AE}" type="pres">
      <dgm:prSet presAssocID="{185C71A4-EF8C-4780-BB8A-C5BF691720CF}" presName="compNode" presStyleCnt="0"/>
      <dgm:spPr/>
    </dgm:pt>
    <dgm:pt modelId="{3B9387FF-36EB-4B47-9242-3D6FED20B00A}" type="pres">
      <dgm:prSet presAssocID="{185C71A4-EF8C-4780-BB8A-C5BF691720CF}" presName="bgRect" presStyleLbl="bgShp" presStyleIdx="2" presStyleCnt="3"/>
      <dgm:spPr/>
    </dgm:pt>
    <dgm:pt modelId="{CDFEE899-61FF-408A-82A5-6A9D81779155}" type="pres">
      <dgm:prSet presAssocID="{185C71A4-EF8C-4780-BB8A-C5BF691720C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nk"/>
        </a:ext>
      </dgm:extLst>
    </dgm:pt>
    <dgm:pt modelId="{E4C0FEB4-FC15-4F00-8F82-47ABAB8D9DCC}" type="pres">
      <dgm:prSet presAssocID="{185C71A4-EF8C-4780-BB8A-C5BF691720CF}" presName="spaceRect" presStyleCnt="0"/>
      <dgm:spPr/>
    </dgm:pt>
    <dgm:pt modelId="{44EDFD5C-1C92-4406-A913-266A5E7B2AE3}" type="pres">
      <dgm:prSet presAssocID="{185C71A4-EF8C-4780-BB8A-C5BF691720CF}" presName="parTx" presStyleLbl="revTx" presStyleIdx="2" presStyleCnt="3">
        <dgm:presLayoutVars>
          <dgm:chMax val="0"/>
          <dgm:chPref val="0"/>
        </dgm:presLayoutVars>
      </dgm:prSet>
      <dgm:spPr/>
    </dgm:pt>
  </dgm:ptLst>
  <dgm:cxnLst>
    <dgm:cxn modelId="{935F4418-154C-4B4C-ADEC-9764E9F6D010}" srcId="{BA87A5C3-A879-4081-B8A8-75C8427EA8FC}" destId="{D605F665-3E7B-45EE-8D5C-846241EA1AA1}" srcOrd="1" destOrd="0" parTransId="{3F0EE167-8BC4-4299-AA19-D23A4ACF6700}" sibTransId="{4A203E3E-A14B-444C-97E9-4C3077277A64}"/>
    <dgm:cxn modelId="{83B2F428-8250-4EF5-8A2C-5208E13463CE}" srcId="{BA87A5C3-A879-4081-B8A8-75C8427EA8FC}" destId="{8207B050-C5A4-4337-8C8A-6DA4F3FA0CAD}" srcOrd="0" destOrd="0" parTransId="{FD7E9FD8-3265-4D92-81E9-AB8FAC9FF423}" sibTransId="{02566379-18AD-4064-ADB7-38C710B6AD25}"/>
    <dgm:cxn modelId="{F12D7932-7CD7-460C-8AB1-CD619B72E7E6}" type="presOf" srcId="{BA87A5C3-A879-4081-B8A8-75C8427EA8FC}" destId="{1BDF76F7-B477-4D32-885B-6C5F872AC9BF}" srcOrd="0" destOrd="0" presId="urn:microsoft.com/office/officeart/2018/2/layout/IconVerticalSolidList"/>
    <dgm:cxn modelId="{4522A33E-7850-447C-BB1B-12D09BE678D3}" srcId="{BA87A5C3-A879-4081-B8A8-75C8427EA8FC}" destId="{185C71A4-EF8C-4780-BB8A-C5BF691720CF}" srcOrd="2" destOrd="0" parTransId="{B1E6FE48-8F2D-43BE-B553-1368A12AE653}" sibTransId="{77724B32-8F3B-481D-A258-57A609C4A466}"/>
    <dgm:cxn modelId="{7A63F280-67A4-44CC-96FE-7D89CBCB6CFC}" type="presOf" srcId="{D605F665-3E7B-45EE-8D5C-846241EA1AA1}" destId="{96D7077E-19EF-4396-A036-F467F42F6C58}" srcOrd="0" destOrd="0" presId="urn:microsoft.com/office/officeart/2018/2/layout/IconVerticalSolidList"/>
    <dgm:cxn modelId="{4FF709DA-4EEC-4F9D-A790-1965DBC1F1CE}" type="presOf" srcId="{8207B050-C5A4-4337-8C8A-6DA4F3FA0CAD}" destId="{C6CE398C-2E81-40F4-9943-CDC104881651}" srcOrd="0" destOrd="0" presId="urn:microsoft.com/office/officeart/2018/2/layout/IconVerticalSolidList"/>
    <dgm:cxn modelId="{8B29AAEF-3C3D-4479-B03B-AED5CD190ECE}" type="presOf" srcId="{185C71A4-EF8C-4780-BB8A-C5BF691720CF}" destId="{44EDFD5C-1C92-4406-A913-266A5E7B2AE3}" srcOrd="0" destOrd="0" presId="urn:microsoft.com/office/officeart/2018/2/layout/IconVerticalSolidList"/>
    <dgm:cxn modelId="{B922FAE9-FC6A-4D23-B64C-B3612B661683}" type="presParOf" srcId="{1BDF76F7-B477-4D32-885B-6C5F872AC9BF}" destId="{A7C72981-4D36-4F29-ADD2-7CA7D402544C}" srcOrd="0" destOrd="0" presId="urn:microsoft.com/office/officeart/2018/2/layout/IconVerticalSolidList"/>
    <dgm:cxn modelId="{E79350B3-FE76-457B-A7FA-4760385F3D96}" type="presParOf" srcId="{A7C72981-4D36-4F29-ADD2-7CA7D402544C}" destId="{56FC2147-434D-459F-9448-0E3896624656}" srcOrd="0" destOrd="0" presId="urn:microsoft.com/office/officeart/2018/2/layout/IconVerticalSolidList"/>
    <dgm:cxn modelId="{393E81C6-E2B1-4375-AC30-68B37CDD1F6D}" type="presParOf" srcId="{A7C72981-4D36-4F29-ADD2-7CA7D402544C}" destId="{98B4347C-ADF7-4216-8ADF-F0A6AD568D88}" srcOrd="1" destOrd="0" presId="urn:microsoft.com/office/officeart/2018/2/layout/IconVerticalSolidList"/>
    <dgm:cxn modelId="{BEBFE97F-9608-4F3B-AC44-1E66012BAAAC}" type="presParOf" srcId="{A7C72981-4D36-4F29-ADD2-7CA7D402544C}" destId="{4EB43FA6-18F5-4B37-AAE6-97DEA44CCC97}" srcOrd="2" destOrd="0" presId="urn:microsoft.com/office/officeart/2018/2/layout/IconVerticalSolidList"/>
    <dgm:cxn modelId="{FF29936B-6624-4E7B-95FF-71376847B731}" type="presParOf" srcId="{A7C72981-4D36-4F29-ADD2-7CA7D402544C}" destId="{C6CE398C-2E81-40F4-9943-CDC104881651}" srcOrd="3" destOrd="0" presId="urn:microsoft.com/office/officeart/2018/2/layout/IconVerticalSolidList"/>
    <dgm:cxn modelId="{ACF2DE1E-1C07-4BF5-AEE2-8CFC13E632CF}" type="presParOf" srcId="{1BDF76F7-B477-4D32-885B-6C5F872AC9BF}" destId="{3B665936-9A31-4AD4-AB5D-6F130D71AB62}" srcOrd="1" destOrd="0" presId="urn:microsoft.com/office/officeart/2018/2/layout/IconVerticalSolidList"/>
    <dgm:cxn modelId="{43B861D7-FA7C-4C46-A564-724C9EDCD8EA}" type="presParOf" srcId="{1BDF76F7-B477-4D32-885B-6C5F872AC9BF}" destId="{C9FD5715-C944-474A-BB89-A668E88575D6}" srcOrd="2" destOrd="0" presId="urn:microsoft.com/office/officeart/2018/2/layout/IconVerticalSolidList"/>
    <dgm:cxn modelId="{C13E7F9F-CBB6-4355-93B5-2E0CE004C31A}" type="presParOf" srcId="{C9FD5715-C944-474A-BB89-A668E88575D6}" destId="{9BA5CB4B-C306-42F6-950B-CD9CAD1BD378}" srcOrd="0" destOrd="0" presId="urn:microsoft.com/office/officeart/2018/2/layout/IconVerticalSolidList"/>
    <dgm:cxn modelId="{39364ADB-961F-41EC-B56B-763D4D76C686}" type="presParOf" srcId="{C9FD5715-C944-474A-BB89-A668E88575D6}" destId="{18E21733-4DCE-4A4B-AAF1-42FCF6E8E00F}" srcOrd="1" destOrd="0" presId="urn:microsoft.com/office/officeart/2018/2/layout/IconVerticalSolidList"/>
    <dgm:cxn modelId="{F85591F5-FE8D-4823-998C-011F1C9A10E3}" type="presParOf" srcId="{C9FD5715-C944-474A-BB89-A668E88575D6}" destId="{73FA8B27-7B06-4390-8F27-A4FEDE2B209C}" srcOrd="2" destOrd="0" presId="urn:microsoft.com/office/officeart/2018/2/layout/IconVerticalSolidList"/>
    <dgm:cxn modelId="{416489CC-99D2-46D0-9F67-8450822C6184}" type="presParOf" srcId="{C9FD5715-C944-474A-BB89-A668E88575D6}" destId="{96D7077E-19EF-4396-A036-F467F42F6C58}" srcOrd="3" destOrd="0" presId="urn:microsoft.com/office/officeart/2018/2/layout/IconVerticalSolidList"/>
    <dgm:cxn modelId="{B2849F1D-E812-4584-8AAF-99528321E2D0}" type="presParOf" srcId="{1BDF76F7-B477-4D32-885B-6C5F872AC9BF}" destId="{1D13C6B8-372D-4702-9976-AB49452208AD}" srcOrd="3" destOrd="0" presId="urn:microsoft.com/office/officeart/2018/2/layout/IconVerticalSolidList"/>
    <dgm:cxn modelId="{472E0030-588A-4F43-A94B-2EDE36C82715}" type="presParOf" srcId="{1BDF76F7-B477-4D32-885B-6C5F872AC9BF}" destId="{02ADB025-BB30-4E01-853D-786AEF2951AE}" srcOrd="4" destOrd="0" presId="urn:microsoft.com/office/officeart/2018/2/layout/IconVerticalSolidList"/>
    <dgm:cxn modelId="{A4C5EC4A-572F-468B-8E6C-5395D7F5FE62}" type="presParOf" srcId="{02ADB025-BB30-4E01-853D-786AEF2951AE}" destId="{3B9387FF-36EB-4B47-9242-3D6FED20B00A}" srcOrd="0" destOrd="0" presId="urn:microsoft.com/office/officeart/2018/2/layout/IconVerticalSolidList"/>
    <dgm:cxn modelId="{18B83BB4-87FE-4BD2-978F-E5C2234DDB5E}" type="presParOf" srcId="{02ADB025-BB30-4E01-853D-786AEF2951AE}" destId="{CDFEE899-61FF-408A-82A5-6A9D81779155}" srcOrd="1" destOrd="0" presId="urn:microsoft.com/office/officeart/2018/2/layout/IconVerticalSolidList"/>
    <dgm:cxn modelId="{BAB32DC4-77DD-4283-8875-5E478301E1CA}" type="presParOf" srcId="{02ADB025-BB30-4E01-853D-786AEF2951AE}" destId="{E4C0FEB4-FC15-4F00-8F82-47ABAB8D9DCC}" srcOrd="2" destOrd="0" presId="urn:microsoft.com/office/officeart/2018/2/layout/IconVerticalSolidList"/>
    <dgm:cxn modelId="{AC35EBCF-22E9-4FCB-83BD-A5688D7BCA17}" type="presParOf" srcId="{02ADB025-BB30-4E01-853D-786AEF2951AE}" destId="{44EDFD5C-1C92-4406-A913-266A5E7B2AE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221E050-6C12-413C-B4DF-29AAB80BE784}" type="doc">
      <dgm:prSet loTypeId="urn:microsoft.com/office/officeart/2005/8/layout/list1" loCatId="list" qsTypeId="urn:microsoft.com/office/officeart/2005/8/quickstyle/simple4" qsCatId="simple" csTypeId="urn:microsoft.com/office/officeart/2005/8/colors/colorful2" csCatId="colorful"/>
      <dgm:spPr/>
      <dgm:t>
        <a:bodyPr/>
        <a:lstStyle/>
        <a:p>
          <a:endParaRPr lang="en-US"/>
        </a:p>
      </dgm:t>
    </dgm:pt>
    <dgm:pt modelId="{9C1496F6-190D-4BF6-A66B-C32622B70BBE}">
      <dgm:prSet/>
      <dgm:spPr/>
      <dgm:t>
        <a:bodyPr/>
        <a:lstStyle/>
        <a:p>
          <a:r>
            <a:rPr lang="en-US"/>
            <a:t>Ernestine Wiedenbach</a:t>
          </a:r>
        </a:p>
      </dgm:t>
    </dgm:pt>
    <dgm:pt modelId="{DD85D05F-F76B-47E1-BA1A-E9537A05F1F4}" type="parTrans" cxnId="{CFAB53A8-C5F0-4514-A9B9-8EE36ED15D57}">
      <dgm:prSet/>
      <dgm:spPr/>
      <dgm:t>
        <a:bodyPr/>
        <a:lstStyle/>
        <a:p>
          <a:endParaRPr lang="en-US"/>
        </a:p>
      </dgm:t>
    </dgm:pt>
    <dgm:pt modelId="{60A2FE18-958C-46BB-AA1B-F73EA99A2BEF}" type="sibTrans" cxnId="{CFAB53A8-C5F0-4514-A9B9-8EE36ED15D57}">
      <dgm:prSet/>
      <dgm:spPr/>
      <dgm:t>
        <a:bodyPr/>
        <a:lstStyle/>
        <a:p>
          <a:endParaRPr lang="en-US"/>
        </a:p>
      </dgm:t>
    </dgm:pt>
    <dgm:pt modelId="{7F784388-7BDB-482E-82D0-A2B3352F5E95}">
      <dgm:prSet/>
      <dgm:spPr/>
      <dgm:t>
        <a:bodyPr/>
        <a:lstStyle/>
        <a:p>
          <a:r>
            <a:rPr lang="en-US"/>
            <a:t>“Clinical Nursing: A Helping Art” Theory</a:t>
          </a:r>
        </a:p>
      </dgm:t>
    </dgm:pt>
    <dgm:pt modelId="{E12E9BD0-4032-4D8B-91CD-848646613FFB}" type="parTrans" cxnId="{7C910BD1-6486-4E37-AD1D-34F77BC0E9F4}">
      <dgm:prSet/>
      <dgm:spPr/>
      <dgm:t>
        <a:bodyPr/>
        <a:lstStyle/>
        <a:p>
          <a:endParaRPr lang="en-US"/>
        </a:p>
      </dgm:t>
    </dgm:pt>
    <dgm:pt modelId="{ADFFB036-8E75-4430-8234-E02D1950D149}" type="sibTrans" cxnId="{7C910BD1-6486-4E37-AD1D-34F77BC0E9F4}">
      <dgm:prSet/>
      <dgm:spPr/>
      <dgm:t>
        <a:bodyPr/>
        <a:lstStyle/>
        <a:p>
          <a:endParaRPr lang="en-US"/>
        </a:p>
      </dgm:t>
    </dgm:pt>
    <dgm:pt modelId="{FD40201B-5FBD-49DA-9A06-C8D0F9238410}">
      <dgm:prSet/>
      <dgm:spPr/>
      <dgm:t>
        <a:bodyPr/>
        <a:lstStyle/>
        <a:p>
          <a:r>
            <a:rPr lang="en-US"/>
            <a:t>Knowledge, judgement, &amp; skills</a:t>
          </a:r>
        </a:p>
      </dgm:t>
    </dgm:pt>
    <dgm:pt modelId="{840331EE-BA61-45BE-9A65-D9F7E195CC74}" type="parTrans" cxnId="{4850933D-D414-412A-94D8-69AFE05BAA9D}">
      <dgm:prSet/>
      <dgm:spPr/>
      <dgm:t>
        <a:bodyPr/>
        <a:lstStyle/>
        <a:p>
          <a:endParaRPr lang="en-US"/>
        </a:p>
      </dgm:t>
    </dgm:pt>
    <dgm:pt modelId="{D35A517E-34A7-43C8-B8C2-DA922B824685}" type="sibTrans" cxnId="{4850933D-D414-412A-94D8-69AFE05BAA9D}">
      <dgm:prSet/>
      <dgm:spPr/>
      <dgm:t>
        <a:bodyPr/>
        <a:lstStyle/>
        <a:p>
          <a:endParaRPr lang="en-US"/>
        </a:p>
      </dgm:t>
    </dgm:pt>
    <dgm:pt modelId="{B4112888-D53C-4F4C-976D-00CD724CC2E6}">
      <dgm:prSet/>
      <dgm:spPr/>
      <dgm:t>
        <a:bodyPr/>
        <a:lstStyle/>
        <a:p>
          <a:r>
            <a:rPr lang="en-US"/>
            <a:t>4 Categories</a:t>
          </a:r>
        </a:p>
      </dgm:t>
    </dgm:pt>
    <dgm:pt modelId="{04793B29-8CC9-46DA-A353-DD74A5952B20}" type="parTrans" cxnId="{E2DDD486-B862-4033-A3D3-B1EF745AFABD}">
      <dgm:prSet/>
      <dgm:spPr/>
      <dgm:t>
        <a:bodyPr/>
        <a:lstStyle/>
        <a:p>
          <a:endParaRPr lang="en-US"/>
        </a:p>
      </dgm:t>
    </dgm:pt>
    <dgm:pt modelId="{6EF350C9-1236-494C-A4BD-7D9EB3BFC443}" type="sibTrans" cxnId="{E2DDD486-B862-4033-A3D3-B1EF745AFABD}">
      <dgm:prSet/>
      <dgm:spPr/>
      <dgm:t>
        <a:bodyPr/>
        <a:lstStyle/>
        <a:p>
          <a:endParaRPr lang="en-US"/>
        </a:p>
      </dgm:t>
    </dgm:pt>
    <dgm:pt modelId="{75E677CA-3FE9-41BD-91CB-CA761C96826B}">
      <dgm:prSet/>
      <dgm:spPr/>
      <dgm:t>
        <a:bodyPr/>
        <a:lstStyle/>
        <a:p>
          <a:r>
            <a:rPr lang="en-US"/>
            <a:t>Identification of the perceived need for help</a:t>
          </a:r>
        </a:p>
      </dgm:t>
    </dgm:pt>
    <dgm:pt modelId="{9EF6AFF7-4467-4E8B-865A-9540387D6C08}" type="parTrans" cxnId="{3EAD8C19-5A14-44CF-AA86-6E5318EA0661}">
      <dgm:prSet/>
      <dgm:spPr/>
      <dgm:t>
        <a:bodyPr/>
        <a:lstStyle/>
        <a:p>
          <a:endParaRPr lang="en-US"/>
        </a:p>
      </dgm:t>
    </dgm:pt>
    <dgm:pt modelId="{A84A19D3-F25B-4DC2-BB17-06CCB1093773}" type="sibTrans" cxnId="{3EAD8C19-5A14-44CF-AA86-6E5318EA0661}">
      <dgm:prSet/>
      <dgm:spPr/>
      <dgm:t>
        <a:bodyPr/>
        <a:lstStyle/>
        <a:p>
          <a:endParaRPr lang="en-US"/>
        </a:p>
      </dgm:t>
    </dgm:pt>
    <dgm:pt modelId="{4364BE66-F098-407C-9B20-FD2296CE425A}">
      <dgm:prSet/>
      <dgm:spPr/>
      <dgm:t>
        <a:bodyPr/>
        <a:lstStyle/>
        <a:p>
          <a:r>
            <a:rPr lang="en-US"/>
            <a:t>Administration of help needed</a:t>
          </a:r>
        </a:p>
      </dgm:t>
    </dgm:pt>
    <dgm:pt modelId="{B8EE1698-4DCB-43F4-8348-EB41F7048C7B}" type="parTrans" cxnId="{DE148F66-1532-4D43-B23E-3BDF0EC25AA5}">
      <dgm:prSet/>
      <dgm:spPr/>
      <dgm:t>
        <a:bodyPr/>
        <a:lstStyle/>
        <a:p>
          <a:endParaRPr lang="en-US"/>
        </a:p>
      </dgm:t>
    </dgm:pt>
    <dgm:pt modelId="{302DAE35-FED7-4799-A1BF-2BB4EE794BDB}" type="sibTrans" cxnId="{DE148F66-1532-4D43-B23E-3BDF0EC25AA5}">
      <dgm:prSet/>
      <dgm:spPr/>
      <dgm:t>
        <a:bodyPr/>
        <a:lstStyle/>
        <a:p>
          <a:endParaRPr lang="en-US"/>
        </a:p>
      </dgm:t>
    </dgm:pt>
    <dgm:pt modelId="{85088A92-108F-4A6B-A36F-CB4C9B585531}">
      <dgm:prSet/>
      <dgm:spPr/>
      <dgm:t>
        <a:bodyPr/>
        <a:lstStyle/>
        <a:p>
          <a:r>
            <a:rPr lang="en-US"/>
            <a:t>Validation that the help given was the help needed</a:t>
          </a:r>
        </a:p>
      </dgm:t>
    </dgm:pt>
    <dgm:pt modelId="{2DD00EA6-7B0F-4C51-A78B-A07C1981F79D}" type="parTrans" cxnId="{16BC09C3-63F2-454B-B4F9-6A1FDBC7AD59}">
      <dgm:prSet/>
      <dgm:spPr/>
      <dgm:t>
        <a:bodyPr/>
        <a:lstStyle/>
        <a:p>
          <a:endParaRPr lang="en-US"/>
        </a:p>
      </dgm:t>
    </dgm:pt>
    <dgm:pt modelId="{77B37149-0671-46BE-BB0C-AF5B9E68B338}" type="sibTrans" cxnId="{16BC09C3-63F2-454B-B4F9-6A1FDBC7AD59}">
      <dgm:prSet/>
      <dgm:spPr/>
      <dgm:t>
        <a:bodyPr/>
        <a:lstStyle/>
        <a:p>
          <a:endParaRPr lang="en-US"/>
        </a:p>
      </dgm:t>
    </dgm:pt>
    <dgm:pt modelId="{CD4620B1-B509-4792-AD81-C8ED17131176}">
      <dgm:prSet/>
      <dgm:spPr/>
      <dgm:t>
        <a:bodyPr/>
        <a:lstStyle/>
        <a:p>
          <a:r>
            <a:rPr lang="en-US"/>
            <a:t>Coordination of help and resources for help</a:t>
          </a:r>
        </a:p>
      </dgm:t>
    </dgm:pt>
    <dgm:pt modelId="{16660064-3EA2-4A5F-B003-DB497FF63B68}" type="parTrans" cxnId="{C7ECEF1E-FF83-42F5-8C8B-FF00956A4B4F}">
      <dgm:prSet/>
      <dgm:spPr/>
      <dgm:t>
        <a:bodyPr/>
        <a:lstStyle/>
        <a:p>
          <a:endParaRPr lang="en-US"/>
        </a:p>
      </dgm:t>
    </dgm:pt>
    <dgm:pt modelId="{274A5795-EAE4-4974-918B-27ECF0CDF49D}" type="sibTrans" cxnId="{C7ECEF1E-FF83-42F5-8C8B-FF00956A4B4F}">
      <dgm:prSet/>
      <dgm:spPr/>
      <dgm:t>
        <a:bodyPr/>
        <a:lstStyle/>
        <a:p>
          <a:endParaRPr lang="en-US"/>
        </a:p>
      </dgm:t>
    </dgm:pt>
    <dgm:pt modelId="{F97AC908-85C3-4AE7-90D6-D5318F31B503}" type="pres">
      <dgm:prSet presAssocID="{1221E050-6C12-413C-B4DF-29AAB80BE784}" presName="linear" presStyleCnt="0">
        <dgm:presLayoutVars>
          <dgm:dir/>
          <dgm:animLvl val="lvl"/>
          <dgm:resizeHandles val="exact"/>
        </dgm:presLayoutVars>
      </dgm:prSet>
      <dgm:spPr/>
    </dgm:pt>
    <dgm:pt modelId="{5200F3A1-BD93-4273-864E-81010460B2C0}" type="pres">
      <dgm:prSet presAssocID="{9C1496F6-190D-4BF6-A66B-C32622B70BBE}" presName="parentLin" presStyleCnt="0"/>
      <dgm:spPr/>
    </dgm:pt>
    <dgm:pt modelId="{2A50AD9F-7F89-43C5-BCE0-5E1A416E01A0}" type="pres">
      <dgm:prSet presAssocID="{9C1496F6-190D-4BF6-A66B-C32622B70BBE}" presName="parentLeftMargin" presStyleLbl="node1" presStyleIdx="0" presStyleCnt="4"/>
      <dgm:spPr/>
    </dgm:pt>
    <dgm:pt modelId="{29F1582C-1B84-4202-B135-C019093BB769}" type="pres">
      <dgm:prSet presAssocID="{9C1496F6-190D-4BF6-A66B-C32622B70BBE}" presName="parentText" presStyleLbl="node1" presStyleIdx="0" presStyleCnt="4">
        <dgm:presLayoutVars>
          <dgm:chMax val="0"/>
          <dgm:bulletEnabled val="1"/>
        </dgm:presLayoutVars>
      </dgm:prSet>
      <dgm:spPr/>
    </dgm:pt>
    <dgm:pt modelId="{FFF5F13D-4DF0-4640-8E9B-913C1309DE25}" type="pres">
      <dgm:prSet presAssocID="{9C1496F6-190D-4BF6-A66B-C32622B70BBE}" presName="negativeSpace" presStyleCnt="0"/>
      <dgm:spPr/>
    </dgm:pt>
    <dgm:pt modelId="{A43FE5B5-67BB-49B5-828B-1B6084B26C30}" type="pres">
      <dgm:prSet presAssocID="{9C1496F6-190D-4BF6-A66B-C32622B70BBE}" presName="childText" presStyleLbl="conFgAcc1" presStyleIdx="0" presStyleCnt="4">
        <dgm:presLayoutVars>
          <dgm:bulletEnabled val="1"/>
        </dgm:presLayoutVars>
      </dgm:prSet>
      <dgm:spPr/>
    </dgm:pt>
    <dgm:pt modelId="{66313F25-8A7E-475B-9692-4AAF0F5D4CFA}" type="pres">
      <dgm:prSet presAssocID="{60A2FE18-958C-46BB-AA1B-F73EA99A2BEF}" presName="spaceBetweenRectangles" presStyleCnt="0"/>
      <dgm:spPr/>
    </dgm:pt>
    <dgm:pt modelId="{C58C6ECD-AA37-49FA-91B7-824BCF17C3E2}" type="pres">
      <dgm:prSet presAssocID="{7F784388-7BDB-482E-82D0-A2B3352F5E95}" presName="parentLin" presStyleCnt="0"/>
      <dgm:spPr/>
    </dgm:pt>
    <dgm:pt modelId="{238CCBE7-4CC0-4C15-A8BA-EE8DF8D54A4E}" type="pres">
      <dgm:prSet presAssocID="{7F784388-7BDB-482E-82D0-A2B3352F5E95}" presName="parentLeftMargin" presStyleLbl="node1" presStyleIdx="0" presStyleCnt="4"/>
      <dgm:spPr/>
    </dgm:pt>
    <dgm:pt modelId="{2681AC0D-1B88-4CF8-814D-C37E0A5082F1}" type="pres">
      <dgm:prSet presAssocID="{7F784388-7BDB-482E-82D0-A2B3352F5E95}" presName="parentText" presStyleLbl="node1" presStyleIdx="1" presStyleCnt="4">
        <dgm:presLayoutVars>
          <dgm:chMax val="0"/>
          <dgm:bulletEnabled val="1"/>
        </dgm:presLayoutVars>
      </dgm:prSet>
      <dgm:spPr/>
    </dgm:pt>
    <dgm:pt modelId="{CF33D041-A227-43EE-8E79-615DA225010B}" type="pres">
      <dgm:prSet presAssocID="{7F784388-7BDB-482E-82D0-A2B3352F5E95}" presName="negativeSpace" presStyleCnt="0"/>
      <dgm:spPr/>
    </dgm:pt>
    <dgm:pt modelId="{252A10E6-80E4-43E4-9DC6-6282FB733EFA}" type="pres">
      <dgm:prSet presAssocID="{7F784388-7BDB-482E-82D0-A2B3352F5E95}" presName="childText" presStyleLbl="conFgAcc1" presStyleIdx="1" presStyleCnt="4">
        <dgm:presLayoutVars>
          <dgm:bulletEnabled val="1"/>
        </dgm:presLayoutVars>
      </dgm:prSet>
      <dgm:spPr/>
    </dgm:pt>
    <dgm:pt modelId="{8C7FB779-7B6D-48FC-BB2C-E3B0A35D3E8A}" type="pres">
      <dgm:prSet presAssocID="{ADFFB036-8E75-4430-8234-E02D1950D149}" presName="spaceBetweenRectangles" presStyleCnt="0"/>
      <dgm:spPr/>
    </dgm:pt>
    <dgm:pt modelId="{B2FB2246-D833-47BF-AD57-D1C6222E0A77}" type="pres">
      <dgm:prSet presAssocID="{FD40201B-5FBD-49DA-9A06-C8D0F9238410}" presName="parentLin" presStyleCnt="0"/>
      <dgm:spPr/>
    </dgm:pt>
    <dgm:pt modelId="{7FD520E4-E1BA-4065-963A-FCA4AAF0904F}" type="pres">
      <dgm:prSet presAssocID="{FD40201B-5FBD-49DA-9A06-C8D0F9238410}" presName="parentLeftMargin" presStyleLbl="node1" presStyleIdx="1" presStyleCnt="4"/>
      <dgm:spPr/>
    </dgm:pt>
    <dgm:pt modelId="{A5DB9583-3606-4069-B3E6-B425B2C0B770}" type="pres">
      <dgm:prSet presAssocID="{FD40201B-5FBD-49DA-9A06-C8D0F9238410}" presName="parentText" presStyleLbl="node1" presStyleIdx="2" presStyleCnt="4">
        <dgm:presLayoutVars>
          <dgm:chMax val="0"/>
          <dgm:bulletEnabled val="1"/>
        </dgm:presLayoutVars>
      </dgm:prSet>
      <dgm:spPr/>
    </dgm:pt>
    <dgm:pt modelId="{BA3197EC-BC9B-4D18-86A3-564AB282EB1E}" type="pres">
      <dgm:prSet presAssocID="{FD40201B-5FBD-49DA-9A06-C8D0F9238410}" presName="negativeSpace" presStyleCnt="0"/>
      <dgm:spPr/>
    </dgm:pt>
    <dgm:pt modelId="{FA0A3D22-9378-4E60-BEE5-B1F0A895E2B8}" type="pres">
      <dgm:prSet presAssocID="{FD40201B-5FBD-49DA-9A06-C8D0F9238410}" presName="childText" presStyleLbl="conFgAcc1" presStyleIdx="2" presStyleCnt="4">
        <dgm:presLayoutVars>
          <dgm:bulletEnabled val="1"/>
        </dgm:presLayoutVars>
      </dgm:prSet>
      <dgm:spPr/>
    </dgm:pt>
    <dgm:pt modelId="{516C7550-8C34-41B0-A2B0-4157E40721D8}" type="pres">
      <dgm:prSet presAssocID="{D35A517E-34A7-43C8-B8C2-DA922B824685}" presName="spaceBetweenRectangles" presStyleCnt="0"/>
      <dgm:spPr/>
    </dgm:pt>
    <dgm:pt modelId="{F57ABC41-FC6D-4101-A290-46D7EB6DD84B}" type="pres">
      <dgm:prSet presAssocID="{B4112888-D53C-4F4C-976D-00CD724CC2E6}" presName="parentLin" presStyleCnt="0"/>
      <dgm:spPr/>
    </dgm:pt>
    <dgm:pt modelId="{9CA381D4-5719-4EAA-93CE-81E0298D32A0}" type="pres">
      <dgm:prSet presAssocID="{B4112888-D53C-4F4C-976D-00CD724CC2E6}" presName="parentLeftMargin" presStyleLbl="node1" presStyleIdx="2" presStyleCnt="4"/>
      <dgm:spPr/>
    </dgm:pt>
    <dgm:pt modelId="{88BB11A5-79B5-4986-9863-8599DD28A611}" type="pres">
      <dgm:prSet presAssocID="{B4112888-D53C-4F4C-976D-00CD724CC2E6}" presName="parentText" presStyleLbl="node1" presStyleIdx="3" presStyleCnt="4">
        <dgm:presLayoutVars>
          <dgm:chMax val="0"/>
          <dgm:bulletEnabled val="1"/>
        </dgm:presLayoutVars>
      </dgm:prSet>
      <dgm:spPr/>
    </dgm:pt>
    <dgm:pt modelId="{909253EF-A7BC-4DFA-9AFB-AC0CACFB5524}" type="pres">
      <dgm:prSet presAssocID="{B4112888-D53C-4F4C-976D-00CD724CC2E6}" presName="negativeSpace" presStyleCnt="0"/>
      <dgm:spPr/>
    </dgm:pt>
    <dgm:pt modelId="{693165F6-0FAC-4F31-AD0C-C3A8157BA353}" type="pres">
      <dgm:prSet presAssocID="{B4112888-D53C-4F4C-976D-00CD724CC2E6}" presName="childText" presStyleLbl="conFgAcc1" presStyleIdx="3" presStyleCnt="4">
        <dgm:presLayoutVars>
          <dgm:bulletEnabled val="1"/>
        </dgm:presLayoutVars>
      </dgm:prSet>
      <dgm:spPr/>
    </dgm:pt>
  </dgm:ptLst>
  <dgm:cxnLst>
    <dgm:cxn modelId="{2A24E510-9C29-417A-855F-FBEEA8CB1383}" type="presOf" srcId="{B4112888-D53C-4F4C-976D-00CD724CC2E6}" destId="{9CA381D4-5719-4EAA-93CE-81E0298D32A0}" srcOrd="0" destOrd="0" presId="urn:microsoft.com/office/officeart/2005/8/layout/list1"/>
    <dgm:cxn modelId="{3EAD8C19-5A14-44CF-AA86-6E5318EA0661}" srcId="{B4112888-D53C-4F4C-976D-00CD724CC2E6}" destId="{75E677CA-3FE9-41BD-91CB-CA761C96826B}" srcOrd="0" destOrd="0" parTransId="{9EF6AFF7-4467-4E8B-865A-9540387D6C08}" sibTransId="{A84A19D3-F25B-4DC2-BB17-06CCB1093773}"/>
    <dgm:cxn modelId="{5C08D619-35E6-467F-A275-17152E032DC9}" type="presOf" srcId="{FD40201B-5FBD-49DA-9A06-C8D0F9238410}" destId="{A5DB9583-3606-4069-B3E6-B425B2C0B770}" srcOrd="1" destOrd="0" presId="urn:microsoft.com/office/officeart/2005/8/layout/list1"/>
    <dgm:cxn modelId="{C7ECEF1E-FF83-42F5-8C8B-FF00956A4B4F}" srcId="{B4112888-D53C-4F4C-976D-00CD724CC2E6}" destId="{CD4620B1-B509-4792-AD81-C8ED17131176}" srcOrd="3" destOrd="0" parTransId="{16660064-3EA2-4A5F-B003-DB497FF63B68}" sibTransId="{274A5795-EAE4-4974-918B-27ECF0CDF49D}"/>
    <dgm:cxn modelId="{4850933D-D414-412A-94D8-69AFE05BAA9D}" srcId="{1221E050-6C12-413C-B4DF-29AAB80BE784}" destId="{FD40201B-5FBD-49DA-9A06-C8D0F9238410}" srcOrd="2" destOrd="0" parTransId="{840331EE-BA61-45BE-9A65-D9F7E195CC74}" sibTransId="{D35A517E-34A7-43C8-B8C2-DA922B824685}"/>
    <dgm:cxn modelId="{0FCCAC5F-3418-4FEF-B763-CF9107C76BD2}" type="presOf" srcId="{FD40201B-5FBD-49DA-9A06-C8D0F9238410}" destId="{7FD520E4-E1BA-4065-963A-FCA4AAF0904F}" srcOrd="0" destOrd="0" presId="urn:microsoft.com/office/officeart/2005/8/layout/list1"/>
    <dgm:cxn modelId="{DE148F66-1532-4D43-B23E-3BDF0EC25AA5}" srcId="{B4112888-D53C-4F4C-976D-00CD724CC2E6}" destId="{4364BE66-F098-407C-9B20-FD2296CE425A}" srcOrd="1" destOrd="0" parTransId="{B8EE1698-4DCB-43F4-8348-EB41F7048C7B}" sibTransId="{302DAE35-FED7-4799-A1BF-2BB4EE794BDB}"/>
    <dgm:cxn modelId="{3BB75E69-FE34-498B-8DCA-E50D8925270B}" type="presOf" srcId="{7F784388-7BDB-482E-82D0-A2B3352F5E95}" destId="{238CCBE7-4CC0-4C15-A8BA-EE8DF8D54A4E}" srcOrd="0" destOrd="0" presId="urn:microsoft.com/office/officeart/2005/8/layout/list1"/>
    <dgm:cxn modelId="{89392E6B-B244-4B2E-B817-782D0140CC70}" type="presOf" srcId="{B4112888-D53C-4F4C-976D-00CD724CC2E6}" destId="{88BB11A5-79B5-4986-9863-8599DD28A611}" srcOrd="1" destOrd="0" presId="urn:microsoft.com/office/officeart/2005/8/layout/list1"/>
    <dgm:cxn modelId="{FF3F506D-E603-44D6-9077-EB4332F7C79F}" type="presOf" srcId="{9C1496F6-190D-4BF6-A66B-C32622B70BBE}" destId="{29F1582C-1B84-4202-B135-C019093BB769}" srcOrd="1" destOrd="0" presId="urn:microsoft.com/office/officeart/2005/8/layout/list1"/>
    <dgm:cxn modelId="{9C483E77-7FCB-42DE-9BEC-37B5852CFE7A}" type="presOf" srcId="{7F784388-7BDB-482E-82D0-A2B3352F5E95}" destId="{2681AC0D-1B88-4CF8-814D-C37E0A5082F1}" srcOrd="1" destOrd="0" presId="urn:microsoft.com/office/officeart/2005/8/layout/list1"/>
    <dgm:cxn modelId="{5A68937D-DFE4-41EE-9A43-C8955F814EAB}" type="presOf" srcId="{CD4620B1-B509-4792-AD81-C8ED17131176}" destId="{693165F6-0FAC-4F31-AD0C-C3A8157BA353}" srcOrd="0" destOrd="3" presId="urn:microsoft.com/office/officeart/2005/8/layout/list1"/>
    <dgm:cxn modelId="{E2DDD486-B862-4033-A3D3-B1EF745AFABD}" srcId="{1221E050-6C12-413C-B4DF-29AAB80BE784}" destId="{B4112888-D53C-4F4C-976D-00CD724CC2E6}" srcOrd="3" destOrd="0" parTransId="{04793B29-8CC9-46DA-A353-DD74A5952B20}" sibTransId="{6EF350C9-1236-494C-A4BD-7D9EB3BFC443}"/>
    <dgm:cxn modelId="{05D02C8A-A278-44F7-BF91-1F301412ADFA}" type="presOf" srcId="{4364BE66-F098-407C-9B20-FD2296CE425A}" destId="{693165F6-0FAC-4F31-AD0C-C3A8157BA353}" srcOrd="0" destOrd="1" presId="urn:microsoft.com/office/officeart/2005/8/layout/list1"/>
    <dgm:cxn modelId="{E42B5B96-80C7-4655-8E8E-6B7821A00D0B}" type="presOf" srcId="{1221E050-6C12-413C-B4DF-29AAB80BE784}" destId="{F97AC908-85C3-4AE7-90D6-D5318F31B503}" srcOrd="0" destOrd="0" presId="urn:microsoft.com/office/officeart/2005/8/layout/list1"/>
    <dgm:cxn modelId="{1CE38A9B-C51C-4387-8D8F-179191DE8BEA}" type="presOf" srcId="{85088A92-108F-4A6B-A36F-CB4C9B585531}" destId="{693165F6-0FAC-4F31-AD0C-C3A8157BA353}" srcOrd="0" destOrd="2" presId="urn:microsoft.com/office/officeart/2005/8/layout/list1"/>
    <dgm:cxn modelId="{644B2CA8-9205-45AD-A570-06AC1E2B3EFE}" type="presOf" srcId="{75E677CA-3FE9-41BD-91CB-CA761C96826B}" destId="{693165F6-0FAC-4F31-AD0C-C3A8157BA353}" srcOrd="0" destOrd="0" presId="urn:microsoft.com/office/officeart/2005/8/layout/list1"/>
    <dgm:cxn modelId="{CFAB53A8-C5F0-4514-A9B9-8EE36ED15D57}" srcId="{1221E050-6C12-413C-B4DF-29AAB80BE784}" destId="{9C1496F6-190D-4BF6-A66B-C32622B70BBE}" srcOrd="0" destOrd="0" parTransId="{DD85D05F-F76B-47E1-BA1A-E9537A05F1F4}" sibTransId="{60A2FE18-958C-46BB-AA1B-F73EA99A2BEF}"/>
    <dgm:cxn modelId="{16BC09C3-63F2-454B-B4F9-6A1FDBC7AD59}" srcId="{B4112888-D53C-4F4C-976D-00CD724CC2E6}" destId="{85088A92-108F-4A6B-A36F-CB4C9B585531}" srcOrd="2" destOrd="0" parTransId="{2DD00EA6-7B0F-4C51-A78B-A07C1981F79D}" sibTransId="{77B37149-0671-46BE-BB0C-AF5B9E68B338}"/>
    <dgm:cxn modelId="{7C910BD1-6486-4E37-AD1D-34F77BC0E9F4}" srcId="{1221E050-6C12-413C-B4DF-29AAB80BE784}" destId="{7F784388-7BDB-482E-82D0-A2B3352F5E95}" srcOrd="1" destOrd="0" parTransId="{E12E9BD0-4032-4D8B-91CD-848646613FFB}" sibTransId="{ADFFB036-8E75-4430-8234-E02D1950D149}"/>
    <dgm:cxn modelId="{119891FD-B61C-437F-AA24-2C0B85B6911B}" type="presOf" srcId="{9C1496F6-190D-4BF6-A66B-C32622B70BBE}" destId="{2A50AD9F-7F89-43C5-BCE0-5E1A416E01A0}" srcOrd="0" destOrd="0" presId="urn:microsoft.com/office/officeart/2005/8/layout/list1"/>
    <dgm:cxn modelId="{22BB022E-B231-4CCE-B1EE-0F8CF3BD0670}" type="presParOf" srcId="{F97AC908-85C3-4AE7-90D6-D5318F31B503}" destId="{5200F3A1-BD93-4273-864E-81010460B2C0}" srcOrd="0" destOrd="0" presId="urn:microsoft.com/office/officeart/2005/8/layout/list1"/>
    <dgm:cxn modelId="{CB65967D-0D11-4074-96E9-284C706766EC}" type="presParOf" srcId="{5200F3A1-BD93-4273-864E-81010460B2C0}" destId="{2A50AD9F-7F89-43C5-BCE0-5E1A416E01A0}" srcOrd="0" destOrd="0" presId="urn:microsoft.com/office/officeart/2005/8/layout/list1"/>
    <dgm:cxn modelId="{C9F82969-A2C3-44AA-9F46-0086DE929619}" type="presParOf" srcId="{5200F3A1-BD93-4273-864E-81010460B2C0}" destId="{29F1582C-1B84-4202-B135-C019093BB769}" srcOrd="1" destOrd="0" presId="urn:microsoft.com/office/officeart/2005/8/layout/list1"/>
    <dgm:cxn modelId="{E02DD31D-CFC8-40C1-A8A8-723DC2C8AD51}" type="presParOf" srcId="{F97AC908-85C3-4AE7-90D6-D5318F31B503}" destId="{FFF5F13D-4DF0-4640-8E9B-913C1309DE25}" srcOrd="1" destOrd="0" presId="urn:microsoft.com/office/officeart/2005/8/layout/list1"/>
    <dgm:cxn modelId="{B124F2ED-E97C-4F86-B156-083BCEDBDBF3}" type="presParOf" srcId="{F97AC908-85C3-4AE7-90D6-D5318F31B503}" destId="{A43FE5B5-67BB-49B5-828B-1B6084B26C30}" srcOrd="2" destOrd="0" presId="urn:microsoft.com/office/officeart/2005/8/layout/list1"/>
    <dgm:cxn modelId="{6459E3F8-A308-40B6-9D90-A04C21973364}" type="presParOf" srcId="{F97AC908-85C3-4AE7-90D6-D5318F31B503}" destId="{66313F25-8A7E-475B-9692-4AAF0F5D4CFA}" srcOrd="3" destOrd="0" presId="urn:microsoft.com/office/officeart/2005/8/layout/list1"/>
    <dgm:cxn modelId="{A5488B86-E2E7-4D91-9F22-E66CD5827FB1}" type="presParOf" srcId="{F97AC908-85C3-4AE7-90D6-D5318F31B503}" destId="{C58C6ECD-AA37-49FA-91B7-824BCF17C3E2}" srcOrd="4" destOrd="0" presId="urn:microsoft.com/office/officeart/2005/8/layout/list1"/>
    <dgm:cxn modelId="{071DF8A7-305C-43E2-806C-D871AE9FE79A}" type="presParOf" srcId="{C58C6ECD-AA37-49FA-91B7-824BCF17C3E2}" destId="{238CCBE7-4CC0-4C15-A8BA-EE8DF8D54A4E}" srcOrd="0" destOrd="0" presId="urn:microsoft.com/office/officeart/2005/8/layout/list1"/>
    <dgm:cxn modelId="{74CB4E18-3617-430F-80CB-4A528B22B992}" type="presParOf" srcId="{C58C6ECD-AA37-49FA-91B7-824BCF17C3E2}" destId="{2681AC0D-1B88-4CF8-814D-C37E0A5082F1}" srcOrd="1" destOrd="0" presId="urn:microsoft.com/office/officeart/2005/8/layout/list1"/>
    <dgm:cxn modelId="{E3159822-7161-4379-9F33-E4921D2C0397}" type="presParOf" srcId="{F97AC908-85C3-4AE7-90D6-D5318F31B503}" destId="{CF33D041-A227-43EE-8E79-615DA225010B}" srcOrd="5" destOrd="0" presId="urn:microsoft.com/office/officeart/2005/8/layout/list1"/>
    <dgm:cxn modelId="{EC28C6EF-9FAF-4869-BE46-5D5973D1BEBA}" type="presParOf" srcId="{F97AC908-85C3-4AE7-90D6-D5318F31B503}" destId="{252A10E6-80E4-43E4-9DC6-6282FB733EFA}" srcOrd="6" destOrd="0" presId="urn:microsoft.com/office/officeart/2005/8/layout/list1"/>
    <dgm:cxn modelId="{EABF3BFF-D3C8-49DB-8D1F-D78F0685D06F}" type="presParOf" srcId="{F97AC908-85C3-4AE7-90D6-D5318F31B503}" destId="{8C7FB779-7B6D-48FC-BB2C-E3B0A35D3E8A}" srcOrd="7" destOrd="0" presId="urn:microsoft.com/office/officeart/2005/8/layout/list1"/>
    <dgm:cxn modelId="{270631F7-66FB-404B-B8E5-9B1D330CF752}" type="presParOf" srcId="{F97AC908-85C3-4AE7-90D6-D5318F31B503}" destId="{B2FB2246-D833-47BF-AD57-D1C6222E0A77}" srcOrd="8" destOrd="0" presId="urn:microsoft.com/office/officeart/2005/8/layout/list1"/>
    <dgm:cxn modelId="{82480492-7B09-42FF-90E3-988C7FC01194}" type="presParOf" srcId="{B2FB2246-D833-47BF-AD57-D1C6222E0A77}" destId="{7FD520E4-E1BA-4065-963A-FCA4AAF0904F}" srcOrd="0" destOrd="0" presId="urn:microsoft.com/office/officeart/2005/8/layout/list1"/>
    <dgm:cxn modelId="{547DEA1D-0A9F-4301-9539-E105D947E690}" type="presParOf" srcId="{B2FB2246-D833-47BF-AD57-D1C6222E0A77}" destId="{A5DB9583-3606-4069-B3E6-B425B2C0B770}" srcOrd="1" destOrd="0" presId="urn:microsoft.com/office/officeart/2005/8/layout/list1"/>
    <dgm:cxn modelId="{A1347A9A-DE91-4FF7-AB20-118C70F00E3A}" type="presParOf" srcId="{F97AC908-85C3-4AE7-90D6-D5318F31B503}" destId="{BA3197EC-BC9B-4D18-86A3-564AB282EB1E}" srcOrd="9" destOrd="0" presId="urn:microsoft.com/office/officeart/2005/8/layout/list1"/>
    <dgm:cxn modelId="{AC3F9E59-87FB-42BA-9AFA-5A2F55A5EB31}" type="presParOf" srcId="{F97AC908-85C3-4AE7-90D6-D5318F31B503}" destId="{FA0A3D22-9378-4E60-BEE5-B1F0A895E2B8}" srcOrd="10" destOrd="0" presId="urn:microsoft.com/office/officeart/2005/8/layout/list1"/>
    <dgm:cxn modelId="{11AEEDAB-753B-4938-A85B-31DC69F4A9D9}" type="presParOf" srcId="{F97AC908-85C3-4AE7-90D6-D5318F31B503}" destId="{516C7550-8C34-41B0-A2B0-4157E40721D8}" srcOrd="11" destOrd="0" presId="urn:microsoft.com/office/officeart/2005/8/layout/list1"/>
    <dgm:cxn modelId="{549DC64E-EB94-41E5-8AFC-717831005FC6}" type="presParOf" srcId="{F97AC908-85C3-4AE7-90D6-D5318F31B503}" destId="{F57ABC41-FC6D-4101-A290-46D7EB6DD84B}" srcOrd="12" destOrd="0" presId="urn:microsoft.com/office/officeart/2005/8/layout/list1"/>
    <dgm:cxn modelId="{D8A1C46E-C0AB-4C5E-AF77-F0B7D0DD3D70}" type="presParOf" srcId="{F57ABC41-FC6D-4101-A290-46D7EB6DD84B}" destId="{9CA381D4-5719-4EAA-93CE-81E0298D32A0}" srcOrd="0" destOrd="0" presId="urn:microsoft.com/office/officeart/2005/8/layout/list1"/>
    <dgm:cxn modelId="{813560D6-3700-49B4-87D7-E6BCF7D92F30}" type="presParOf" srcId="{F57ABC41-FC6D-4101-A290-46D7EB6DD84B}" destId="{88BB11A5-79B5-4986-9863-8599DD28A611}" srcOrd="1" destOrd="0" presId="urn:microsoft.com/office/officeart/2005/8/layout/list1"/>
    <dgm:cxn modelId="{CB361DBB-6936-4B10-BCD1-0AC6992106C4}" type="presParOf" srcId="{F97AC908-85C3-4AE7-90D6-D5318F31B503}" destId="{909253EF-A7BC-4DFA-9AFB-AC0CACFB5524}" srcOrd="13" destOrd="0" presId="urn:microsoft.com/office/officeart/2005/8/layout/list1"/>
    <dgm:cxn modelId="{1353C4B5-2E7E-49BB-A2EF-7EE38CD1E47F}" type="presParOf" srcId="{F97AC908-85C3-4AE7-90D6-D5318F31B503}" destId="{693165F6-0FAC-4F31-AD0C-C3A8157BA353}"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2669953-F9DB-468B-9D99-0D27ABC8130F}"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18D1E044-C167-4585-9373-F2242DBCCED8}">
      <dgm:prSet/>
      <dgm:spPr/>
      <dgm:t>
        <a:bodyPr/>
        <a:lstStyle/>
        <a:p>
          <a:r>
            <a:rPr lang="en-US"/>
            <a:t>Continuing Education to be formally educated on the topic</a:t>
          </a:r>
        </a:p>
      </dgm:t>
    </dgm:pt>
    <dgm:pt modelId="{C6D41E04-9923-4A54-A655-67F3D854DEC7}" type="parTrans" cxnId="{C0455758-3224-4D29-BCB9-D52249DCAFE5}">
      <dgm:prSet/>
      <dgm:spPr/>
      <dgm:t>
        <a:bodyPr/>
        <a:lstStyle/>
        <a:p>
          <a:endParaRPr lang="en-US"/>
        </a:p>
      </dgm:t>
    </dgm:pt>
    <dgm:pt modelId="{2B3CAF46-C712-46B0-96B4-6DE22F64B740}" type="sibTrans" cxnId="{C0455758-3224-4D29-BCB9-D52249DCAFE5}">
      <dgm:prSet/>
      <dgm:spPr/>
      <dgm:t>
        <a:bodyPr/>
        <a:lstStyle/>
        <a:p>
          <a:endParaRPr lang="en-US"/>
        </a:p>
      </dgm:t>
    </dgm:pt>
    <dgm:pt modelId="{C23FCDB6-F1FC-4C9E-9ECD-3C3BAD74B600}">
      <dgm:prSet/>
      <dgm:spPr/>
      <dgm:t>
        <a:bodyPr/>
        <a:lstStyle/>
        <a:p>
          <a:r>
            <a:rPr lang="en-US"/>
            <a:t>Incentives through CE</a:t>
          </a:r>
        </a:p>
      </dgm:t>
    </dgm:pt>
    <dgm:pt modelId="{4826D944-67EB-4A2D-A28D-38A9E927897A}" type="parTrans" cxnId="{10D1EACC-925F-4791-954B-4FBD68A1C844}">
      <dgm:prSet/>
      <dgm:spPr/>
      <dgm:t>
        <a:bodyPr/>
        <a:lstStyle/>
        <a:p>
          <a:endParaRPr lang="en-US"/>
        </a:p>
      </dgm:t>
    </dgm:pt>
    <dgm:pt modelId="{666D7EF3-03BA-4AEC-926A-F40514AF3CDF}" type="sibTrans" cxnId="{10D1EACC-925F-4791-954B-4FBD68A1C844}">
      <dgm:prSet/>
      <dgm:spPr/>
      <dgm:t>
        <a:bodyPr/>
        <a:lstStyle/>
        <a:p>
          <a:endParaRPr lang="en-US"/>
        </a:p>
      </dgm:t>
    </dgm:pt>
    <dgm:pt modelId="{9BEC46B2-17C2-4BA1-89F0-6465F598DBA2}">
      <dgm:prSet/>
      <dgm:spPr/>
      <dgm:t>
        <a:bodyPr/>
        <a:lstStyle/>
        <a:p>
          <a:r>
            <a:rPr lang="en-US"/>
            <a:t>A section added to pre-admission paperwork</a:t>
          </a:r>
        </a:p>
      </dgm:t>
    </dgm:pt>
    <dgm:pt modelId="{34248C42-6561-458A-95D2-DB96377A79FD}" type="parTrans" cxnId="{326D854E-D0EF-445B-9369-1763FC41BB57}">
      <dgm:prSet/>
      <dgm:spPr/>
      <dgm:t>
        <a:bodyPr/>
        <a:lstStyle/>
        <a:p>
          <a:endParaRPr lang="en-US"/>
        </a:p>
      </dgm:t>
    </dgm:pt>
    <dgm:pt modelId="{123D608A-F221-4C94-AA8C-5DBBACF4C8F4}" type="sibTrans" cxnId="{326D854E-D0EF-445B-9369-1763FC41BB57}">
      <dgm:prSet/>
      <dgm:spPr/>
      <dgm:t>
        <a:bodyPr/>
        <a:lstStyle/>
        <a:p>
          <a:endParaRPr lang="en-US"/>
        </a:p>
      </dgm:t>
    </dgm:pt>
    <dgm:pt modelId="{5EEF4031-8B79-4DB5-9ACB-16D582112431}">
      <dgm:prSet/>
      <dgm:spPr/>
      <dgm:t>
        <a:bodyPr/>
        <a:lstStyle/>
        <a:p>
          <a:r>
            <a:rPr lang="en-US"/>
            <a:t>Education</a:t>
          </a:r>
        </a:p>
      </dgm:t>
    </dgm:pt>
    <dgm:pt modelId="{952C295A-063F-444C-A799-3CAA7A4491E6}" type="parTrans" cxnId="{E5CA3E46-5163-42DC-BDE4-F5A119BA4ED3}">
      <dgm:prSet/>
      <dgm:spPr/>
      <dgm:t>
        <a:bodyPr/>
        <a:lstStyle/>
        <a:p>
          <a:endParaRPr lang="en-US"/>
        </a:p>
      </dgm:t>
    </dgm:pt>
    <dgm:pt modelId="{BDF2EE9C-E20C-4B90-BDE4-0F7A5A1870B6}" type="sibTrans" cxnId="{E5CA3E46-5163-42DC-BDE4-F5A119BA4ED3}">
      <dgm:prSet/>
      <dgm:spPr/>
      <dgm:t>
        <a:bodyPr/>
        <a:lstStyle/>
        <a:p>
          <a:endParaRPr lang="en-US"/>
        </a:p>
      </dgm:t>
    </dgm:pt>
    <dgm:pt modelId="{A01D41EC-A058-48DB-B40C-8B2970556C30}">
      <dgm:prSet/>
      <dgm:spPr/>
      <dgm:t>
        <a:bodyPr/>
        <a:lstStyle/>
        <a:p>
          <a:r>
            <a:rPr lang="en-US"/>
            <a:t>Banking or not</a:t>
          </a:r>
        </a:p>
      </dgm:t>
    </dgm:pt>
    <dgm:pt modelId="{5C7AABF1-D491-4937-A535-03D0A856386A}" type="parTrans" cxnId="{4A79FC6C-08D3-47AA-B4CE-51CC46A53B21}">
      <dgm:prSet/>
      <dgm:spPr/>
      <dgm:t>
        <a:bodyPr/>
        <a:lstStyle/>
        <a:p>
          <a:endParaRPr lang="en-US"/>
        </a:p>
      </dgm:t>
    </dgm:pt>
    <dgm:pt modelId="{E7AD6F6F-D3B8-46FF-AF98-59DE417A059E}" type="sibTrans" cxnId="{4A79FC6C-08D3-47AA-B4CE-51CC46A53B21}">
      <dgm:prSet/>
      <dgm:spPr/>
      <dgm:t>
        <a:bodyPr/>
        <a:lstStyle/>
        <a:p>
          <a:endParaRPr lang="en-US"/>
        </a:p>
      </dgm:t>
    </dgm:pt>
    <dgm:pt modelId="{E44CEC9C-90F0-4DE8-B73F-665E731F5C23}">
      <dgm:prSet/>
      <dgm:spPr/>
      <dgm:t>
        <a:bodyPr/>
        <a:lstStyle/>
        <a:p>
          <a:r>
            <a:rPr lang="en-US"/>
            <a:t>Type of banking</a:t>
          </a:r>
        </a:p>
      </dgm:t>
    </dgm:pt>
    <dgm:pt modelId="{43B327D1-D39A-47B8-81F1-5C005CC43547}" type="parTrans" cxnId="{82C3B8DF-3878-4C68-8B80-DB7EF14A1B73}">
      <dgm:prSet/>
      <dgm:spPr/>
      <dgm:t>
        <a:bodyPr/>
        <a:lstStyle/>
        <a:p>
          <a:endParaRPr lang="en-US"/>
        </a:p>
      </dgm:t>
    </dgm:pt>
    <dgm:pt modelId="{51A1B692-7D38-4242-946B-AAAD8E046170}" type="sibTrans" cxnId="{82C3B8DF-3878-4C68-8B80-DB7EF14A1B73}">
      <dgm:prSet/>
      <dgm:spPr/>
      <dgm:t>
        <a:bodyPr/>
        <a:lstStyle/>
        <a:p>
          <a:endParaRPr lang="en-US"/>
        </a:p>
      </dgm:t>
    </dgm:pt>
    <dgm:pt modelId="{896F24CE-96C3-4B39-B78F-C8B296E679D9}">
      <dgm:prSet/>
      <dgm:spPr/>
      <dgm:t>
        <a:bodyPr/>
        <a:lstStyle/>
        <a:p>
          <a:r>
            <a:rPr lang="en-US"/>
            <a:t>Plan </a:t>
          </a:r>
        </a:p>
      </dgm:t>
    </dgm:pt>
    <dgm:pt modelId="{0093F36A-3D0A-40C9-BFCF-EF470D10FF00}" type="parTrans" cxnId="{C77E5BCC-0001-44DA-AC29-096CD454A5D2}">
      <dgm:prSet/>
      <dgm:spPr/>
      <dgm:t>
        <a:bodyPr/>
        <a:lstStyle/>
        <a:p>
          <a:endParaRPr lang="en-US"/>
        </a:p>
      </dgm:t>
    </dgm:pt>
    <dgm:pt modelId="{6F2C2D05-1E50-4332-9850-440D34A91467}" type="sibTrans" cxnId="{C77E5BCC-0001-44DA-AC29-096CD454A5D2}">
      <dgm:prSet/>
      <dgm:spPr/>
      <dgm:t>
        <a:bodyPr/>
        <a:lstStyle/>
        <a:p>
          <a:endParaRPr lang="en-US"/>
        </a:p>
      </dgm:t>
    </dgm:pt>
    <dgm:pt modelId="{AE180784-C9B7-40BE-BCE6-5818E11F5A8E}">
      <dgm:prSet/>
      <dgm:spPr/>
      <dgm:t>
        <a:bodyPr/>
        <a:lstStyle/>
        <a:p>
          <a:r>
            <a:rPr lang="en-US"/>
            <a:t>Assess compliance through post-hospital stay survey</a:t>
          </a:r>
        </a:p>
      </dgm:t>
    </dgm:pt>
    <dgm:pt modelId="{DD86FFB1-E5A7-44C8-A19F-193DCEFD867D}" type="parTrans" cxnId="{18BF68B7-3855-4A6D-BF1B-74CB58034898}">
      <dgm:prSet/>
      <dgm:spPr/>
      <dgm:t>
        <a:bodyPr/>
        <a:lstStyle/>
        <a:p>
          <a:endParaRPr lang="en-US"/>
        </a:p>
      </dgm:t>
    </dgm:pt>
    <dgm:pt modelId="{A20BA16F-1FCC-4617-A947-EE42EC1410D4}" type="sibTrans" cxnId="{18BF68B7-3855-4A6D-BF1B-74CB58034898}">
      <dgm:prSet/>
      <dgm:spPr/>
      <dgm:t>
        <a:bodyPr/>
        <a:lstStyle/>
        <a:p>
          <a:endParaRPr lang="en-US"/>
        </a:p>
      </dgm:t>
    </dgm:pt>
    <dgm:pt modelId="{644A025C-AD5D-4E06-A2E1-4704AFE13DFA}">
      <dgm:prSet/>
      <dgm:spPr/>
      <dgm:t>
        <a:bodyPr/>
        <a:lstStyle/>
        <a:p>
          <a:r>
            <a:rPr lang="en-US" dirty="0"/>
            <a:t>Did the patient feel adequately educated?</a:t>
          </a:r>
        </a:p>
      </dgm:t>
    </dgm:pt>
    <dgm:pt modelId="{6B57EF1A-8948-4C1A-8572-78E472288AE3}" type="parTrans" cxnId="{F714472D-3C26-485B-A4B9-7193C81A9371}">
      <dgm:prSet/>
      <dgm:spPr/>
      <dgm:t>
        <a:bodyPr/>
        <a:lstStyle/>
        <a:p>
          <a:endParaRPr lang="en-US"/>
        </a:p>
      </dgm:t>
    </dgm:pt>
    <dgm:pt modelId="{0B6083B1-56E6-4423-A4D2-0E2E5C4F5FC9}" type="sibTrans" cxnId="{F714472D-3C26-485B-A4B9-7193C81A9371}">
      <dgm:prSet/>
      <dgm:spPr/>
      <dgm:t>
        <a:bodyPr/>
        <a:lstStyle/>
        <a:p>
          <a:endParaRPr lang="en-US"/>
        </a:p>
      </dgm:t>
    </dgm:pt>
    <dgm:pt modelId="{1EE73B54-07FC-405B-AEB1-E378FD228AE0}">
      <dgm:prSet/>
      <dgm:spPr/>
      <dgm:t>
        <a:bodyPr/>
        <a:lstStyle/>
        <a:p>
          <a:r>
            <a:rPr lang="en-US"/>
            <a:t>Did the patient have time to plan and think about collection?</a:t>
          </a:r>
        </a:p>
      </dgm:t>
    </dgm:pt>
    <dgm:pt modelId="{CD008823-EE01-41D0-98FE-71A2B7A87B13}" type="parTrans" cxnId="{7677B747-3B52-4113-AE1A-F1A4E65C819E}">
      <dgm:prSet/>
      <dgm:spPr/>
      <dgm:t>
        <a:bodyPr/>
        <a:lstStyle/>
        <a:p>
          <a:endParaRPr lang="en-US"/>
        </a:p>
      </dgm:t>
    </dgm:pt>
    <dgm:pt modelId="{2418CB78-4129-475A-9DA9-B2738EE098F0}" type="sibTrans" cxnId="{7677B747-3B52-4113-AE1A-F1A4E65C819E}">
      <dgm:prSet/>
      <dgm:spPr/>
      <dgm:t>
        <a:bodyPr/>
        <a:lstStyle/>
        <a:p>
          <a:endParaRPr lang="en-US"/>
        </a:p>
      </dgm:t>
    </dgm:pt>
    <dgm:pt modelId="{474F4AC0-6C88-4755-8E01-69C18824507B}">
      <dgm:prSet/>
      <dgm:spPr/>
      <dgm:t>
        <a:bodyPr/>
        <a:lstStyle/>
        <a:p>
          <a:r>
            <a:rPr lang="en-US"/>
            <a:t>Did they have a plan?</a:t>
          </a:r>
        </a:p>
      </dgm:t>
    </dgm:pt>
    <dgm:pt modelId="{6B7AC586-6C8C-4537-A276-6CC2754BE29B}" type="parTrans" cxnId="{F9B664EE-A2DD-4A95-BEFC-2AEB91D3F3B6}">
      <dgm:prSet/>
      <dgm:spPr/>
      <dgm:t>
        <a:bodyPr/>
        <a:lstStyle/>
        <a:p>
          <a:endParaRPr lang="en-US"/>
        </a:p>
      </dgm:t>
    </dgm:pt>
    <dgm:pt modelId="{0DA147E0-5D2C-454E-9648-7BECD9BE19E1}" type="sibTrans" cxnId="{F9B664EE-A2DD-4A95-BEFC-2AEB91D3F3B6}">
      <dgm:prSet/>
      <dgm:spPr/>
      <dgm:t>
        <a:bodyPr/>
        <a:lstStyle/>
        <a:p>
          <a:endParaRPr lang="en-US"/>
        </a:p>
      </dgm:t>
    </dgm:pt>
    <dgm:pt modelId="{012DC48A-8998-41FB-889A-1CBB6170A5BB}">
      <dgm:prSet/>
      <dgm:spPr/>
      <dgm:t>
        <a:bodyPr/>
        <a:lstStyle/>
        <a:p>
          <a:r>
            <a:rPr lang="en-US"/>
            <a:t>What form of banking if they opted to bank</a:t>
          </a:r>
        </a:p>
      </dgm:t>
    </dgm:pt>
    <dgm:pt modelId="{B9C80854-7040-4CD0-89DE-7D0A43D45617}" type="parTrans" cxnId="{291AE43C-12F7-432B-BDA9-FB487027C4F8}">
      <dgm:prSet/>
      <dgm:spPr/>
      <dgm:t>
        <a:bodyPr/>
        <a:lstStyle/>
        <a:p>
          <a:endParaRPr lang="en-US"/>
        </a:p>
      </dgm:t>
    </dgm:pt>
    <dgm:pt modelId="{2AECA126-821F-4D89-8DA7-7C959A253904}" type="sibTrans" cxnId="{291AE43C-12F7-432B-BDA9-FB487027C4F8}">
      <dgm:prSet/>
      <dgm:spPr/>
      <dgm:t>
        <a:bodyPr/>
        <a:lstStyle/>
        <a:p>
          <a:endParaRPr lang="en-US"/>
        </a:p>
      </dgm:t>
    </dgm:pt>
    <dgm:pt modelId="{672E254C-80D5-485F-9E02-B5A552F088A0}">
      <dgm:prSet/>
      <dgm:spPr/>
      <dgm:t>
        <a:bodyPr/>
        <a:lstStyle/>
        <a:p>
          <a:r>
            <a:rPr lang="en-US"/>
            <a:t>Would they bank again or for their next delivery</a:t>
          </a:r>
        </a:p>
      </dgm:t>
    </dgm:pt>
    <dgm:pt modelId="{FDE7A095-2830-4DAA-BA8D-957B54D931ED}" type="parTrans" cxnId="{954A32FA-229B-4D09-9A3C-55FA1AED06F7}">
      <dgm:prSet/>
      <dgm:spPr/>
      <dgm:t>
        <a:bodyPr/>
        <a:lstStyle/>
        <a:p>
          <a:endParaRPr lang="en-US"/>
        </a:p>
      </dgm:t>
    </dgm:pt>
    <dgm:pt modelId="{00ED2429-44C2-4589-952A-8A9E441E2AEA}" type="sibTrans" cxnId="{954A32FA-229B-4D09-9A3C-55FA1AED06F7}">
      <dgm:prSet/>
      <dgm:spPr/>
      <dgm:t>
        <a:bodyPr/>
        <a:lstStyle/>
        <a:p>
          <a:endParaRPr lang="en-US"/>
        </a:p>
      </dgm:t>
    </dgm:pt>
    <dgm:pt modelId="{97EEDC4E-3B72-4BC2-BB7F-352ACD186656}" type="pres">
      <dgm:prSet presAssocID="{C2669953-F9DB-468B-9D99-0D27ABC8130F}" presName="linear" presStyleCnt="0">
        <dgm:presLayoutVars>
          <dgm:animLvl val="lvl"/>
          <dgm:resizeHandles val="exact"/>
        </dgm:presLayoutVars>
      </dgm:prSet>
      <dgm:spPr/>
    </dgm:pt>
    <dgm:pt modelId="{D7AF5810-B293-4797-B743-C6461369C19F}" type="pres">
      <dgm:prSet presAssocID="{18D1E044-C167-4585-9373-F2242DBCCED8}" presName="parentText" presStyleLbl="node1" presStyleIdx="0" presStyleCnt="3">
        <dgm:presLayoutVars>
          <dgm:chMax val="0"/>
          <dgm:bulletEnabled val="1"/>
        </dgm:presLayoutVars>
      </dgm:prSet>
      <dgm:spPr/>
    </dgm:pt>
    <dgm:pt modelId="{F9250E5E-525F-442D-96A1-2083C52CFC6E}" type="pres">
      <dgm:prSet presAssocID="{18D1E044-C167-4585-9373-F2242DBCCED8}" presName="childText" presStyleLbl="revTx" presStyleIdx="0" presStyleCnt="3">
        <dgm:presLayoutVars>
          <dgm:bulletEnabled val="1"/>
        </dgm:presLayoutVars>
      </dgm:prSet>
      <dgm:spPr/>
    </dgm:pt>
    <dgm:pt modelId="{750B7490-FF7D-4542-B0DB-4B1E1ED465DE}" type="pres">
      <dgm:prSet presAssocID="{9BEC46B2-17C2-4BA1-89F0-6465F598DBA2}" presName="parentText" presStyleLbl="node1" presStyleIdx="1" presStyleCnt="3">
        <dgm:presLayoutVars>
          <dgm:chMax val="0"/>
          <dgm:bulletEnabled val="1"/>
        </dgm:presLayoutVars>
      </dgm:prSet>
      <dgm:spPr/>
    </dgm:pt>
    <dgm:pt modelId="{5D0B11F9-E43E-45EE-8831-6CC2F9C4E38C}" type="pres">
      <dgm:prSet presAssocID="{9BEC46B2-17C2-4BA1-89F0-6465F598DBA2}" presName="childText" presStyleLbl="revTx" presStyleIdx="1" presStyleCnt="3">
        <dgm:presLayoutVars>
          <dgm:bulletEnabled val="1"/>
        </dgm:presLayoutVars>
      </dgm:prSet>
      <dgm:spPr/>
    </dgm:pt>
    <dgm:pt modelId="{B84ADAFA-78A5-4D4C-8A50-E99996FA19A0}" type="pres">
      <dgm:prSet presAssocID="{AE180784-C9B7-40BE-BCE6-5818E11F5A8E}" presName="parentText" presStyleLbl="node1" presStyleIdx="2" presStyleCnt="3">
        <dgm:presLayoutVars>
          <dgm:chMax val="0"/>
          <dgm:bulletEnabled val="1"/>
        </dgm:presLayoutVars>
      </dgm:prSet>
      <dgm:spPr/>
    </dgm:pt>
    <dgm:pt modelId="{7086C4D2-8590-478B-B9A8-54510F9757ED}" type="pres">
      <dgm:prSet presAssocID="{AE180784-C9B7-40BE-BCE6-5818E11F5A8E}" presName="childText" presStyleLbl="revTx" presStyleIdx="2" presStyleCnt="3">
        <dgm:presLayoutVars>
          <dgm:bulletEnabled val="1"/>
        </dgm:presLayoutVars>
      </dgm:prSet>
      <dgm:spPr/>
    </dgm:pt>
  </dgm:ptLst>
  <dgm:cxnLst>
    <dgm:cxn modelId="{392FF00B-89B4-4716-ACA6-65BDD89B28D0}" type="presOf" srcId="{644A025C-AD5D-4E06-A2E1-4704AFE13DFA}" destId="{7086C4D2-8590-478B-B9A8-54510F9757ED}" srcOrd="0" destOrd="0" presId="urn:microsoft.com/office/officeart/2005/8/layout/vList2"/>
    <dgm:cxn modelId="{FF4D6B0C-2790-42C4-853A-0ECAE8CB15AF}" type="presOf" srcId="{A01D41EC-A058-48DB-B40C-8B2970556C30}" destId="{5D0B11F9-E43E-45EE-8831-6CC2F9C4E38C}" srcOrd="0" destOrd="1" presId="urn:microsoft.com/office/officeart/2005/8/layout/vList2"/>
    <dgm:cxn modelId="{1B56C61B-BC5E-43BD-B7FF-0C9ED35D471C}" type="presOf" srcId="{672E254C-80D5-485F-9E02-B5A552F088A0}" destId="{7086C4D2-8590-478B-B9A8-54510F9757ED}" srcOrd="0" destOrd="4" presId="urn:microsoft.com/office/officeart/2005/8/layout/vList2"/>
    <dgm:cxn modelId="{D1DB0223-6D36-4FD2-9482-1709196D3516}" type="presOf" srcId="{9BEC46B2-17C2-4BA1-89F0-6465F598DBA2}" destId="{750B7490-FF7D-4542-B0DB-4B1E1ED465DE}" srcOrd="0" destOrd="0" presId="urn:microsoft.com/office/officeart/2005/8/layout/vList2"/>
    <dgm:cxn modelId="{F714472D-3C26-485B-A4B9-7193C81A9371}" srcId="{AE180784-C9B7-40BE-BCE6-5818E11F5A8E}" destId="{644A025C-AD5D-4E06-A2E1-4704AFE13DFA}" srcOrd="0" destOrd="0" parTransId="{6B57EF1A-8948-4C1A-8572-78E472288AE3}" sibTransId="{0B6083B1-56E6-4423-A4D2-0E2E5C4F5FC9}"/>
    <dgm:cxn modelId="{291AE43C-12F7-432B-BDA9-FB487027C4F8}" srcId="{AE180784-C9B7-40BE-BCE6-5818E11F5A8E}" destId="{012DC48A-8998-41FB-889A-1CBB6170A5BB}" srcOrd="3" destOrd="0" parTransId="{B9C80854-7040-4CD0-89DE-7D0A43D45617}" sibTransId="{2AECA126-821F-4D89-8DA7-7C959A253904}"/>
    <dgm:cxn modelId="{E5CA3E46-5163-42DC-BDE4-F5A119BA4ED3}" srcId="{9BEC46B2-17C2-4BA1-89F0-6465F598DBA2}" destId="{5EEF4031-8B79-4DB5-9ACB-16D582112431}" srcOrd="0" destOrd="0" parTransId="{952C295A-063F-444C-A799-3CAA7A4491E6}" sibTransId="{BDF2EE9C-E20C-4B90-BDE4-0F7A5A1870B6}"/>
    <dgm:cxn modelId="{7677B747-3B52-4113-AE1A-F1A4E65C819E}" srcId="{AE180784-C9B7-40BE-BCE6-5818E11F5A8E}" destId="{1EE73B54-07FC-405B-AEB1-E378FD228AE0}" srcOrd="1" destOrd="0" parTransId="{CD008823-EE01-41D0-98FE-71A2B7A87B13}" sibTransId="{2418CB78-4129-475A-9DA9-B2738EE098F0}"/>
    <dgm:cxn modelId="{479EE869-D81F-4180-946D-9E86266CD56D}" type="presOf" srcId="{18D1E044-C167-4585-9373-F2242DBCCED8}" destId="{D7AF5810-B293-4797-B743-C6461369C19F}" srcOrd="0" destOrd="0" presId="urn:microsoft.com/office/officeart/2005/8/layout/vList2"/>
    <dgm:cxn modelId="{4A79FC6C-08D3-47AA-B4CE-51CC46A53B21}" srcId="{9BEC46B2-17C2-4BA1-89F0-6465F598DBA2}" destId="{A01D41EC-A058-48DB-B40C-8B2970556C30}" srcOrd="1" destOrd="0" parTransId="{5C7AABF1-D491-4937-A535-03D0A856386A}" sibTransId="{E7AD6F6F-D3B8-46FF-AF98-59DE417A059E}"/>
    <dgm:cxn modelId="{326D854E-D0EF-445B-9369-1763FC41BB57}" srcId="{C2669953-F9DB-468B-9D99-0D27ABC8130F}" destId="{9BEC46B2-17C2-4BA1-89F0-6465F598DBA2}" srcOrd="1" destOrd="0" parTransId="{34248C42-6561-458A-95D2-DB96377A79FD}" sibTransId="{123D608A-F221-4C94-AA8C-5DBBACF4C8F4}"/>
    <dgm:cxn modelId="{5B5CC34F-B8FF-498F-B32C-E44D4F6C055D}" type="presOf" srcId="{1EE73B54-07FC-405B-AEB1-E378FD228AE0}" destId="{7086C4D2-8590-478B-B9A8-54510F9757ED}" srcOrd="0" destOrd="1" presId="urn:microsoft.com/office/officeart/2005/8/layout/vList2"/>
    <dgm:cxn modelId="{6315D475-3A67-4879-B4A6-4531A994A390}" type="presOf" srcId="{C23FCDB6-F1FC-4C9E-9ECD-3C3BAD74B600}" destId="{F9250E5E-525F-442D-96A1-2083C52CFC6E}" srcOrd="0" destOrd="0" presId="urn:microsoft.com/office/officeart/2005/8/layout/vList2"/>
    <dgm:cxn modelId="{DEDE1978-400D-4B5D-9CAE-A42663F30804}" type="presOf" srcId="{C2669953-F9DB-468B-9D99-0D27ABC8130F}" destId="{97EEDC4E-3B72-4BC2-BB7F-352ACD186656}" srcOrd="0" destOrd="0" presId="urn:microsoft.com/office/officeart/2005/8/layout/vList2"/>
    <dgm:cxn modelId="{C0455758-3224-4D29-BCB9-D52249DCAFE5}" srcId="{C2669953-F9DB-468B-9D99-0D27ABC8130F}" destId="{18D1E044-C167-4585-9373-F2242DBCCED8}" srcOrd="0" destOrd="0" parTransId="{C6D41E04-9923-4A54-A655-67F3D854DEC7}" sibTransId="{2B3CAF46-C712-46B0-96B4-6DE22F64B740}"/>
    <dgm:cxn modelId="{47E18788-2AD1-42F5-B5FF-B3302058B203}" type="presOf" srcId="{AE180784-C9B7-40BE-BCE6-5818E11F5A8E}" destId="{B84ADAFA-78A5-4D4C-8A50-E99996FA19A0}" srcOrd="0" destOrd="0" presId="urn:microsoft.com/office/officeart/2005/8/layout/vList2"/>
    <dgm:cxn modelId="{F03F19AC-D36D-4D8B-952D-48856F17AAC8}" type="presOf" srcId="{474F4AC0-6C88-4755-8E01-69C18824507B}" destId="{7086C4D2-8590-478B-B9A8-54510F9757ED}" srcOrd="0" destOrd="2" presId="urn:microsoft.com/office/officeart/2005/8/layout/vList2"/>
    <dgm:cxn modelId="{708296AE-829D-4E49-B64F-B21F7584A854}" type="presOf" srcId="{5EEF4031-8B79-4DB5-9ACB-16D582112431}" destId="{5D0B11F9-E43E-45EE-8831-6CC2F9C4E38C}" srcOrd="0" destOrd="0" presId="urn:microsoft.com/office/officeart/2005/8/layout/vList2"/>
    <dgm:cxn modelId="{18BF68B7-3855-4A6D-BF1B-74CB58034898}" srcId="{C2669953-F9DB-468B-9D99-0D27ABC8130F}" destId="{AE180784-C9B7-40BE-BCE6-5818E11F5A8E}" srcOrd="2" destOrd="0" parTransId="{DD86FFB1-E5A7-44C8-A19F-193DCEFD867D}" sibTransId="{A20BA16F-1FCC-4617-A947-EE42EC1410D4}"/>
    <dgm:cxn modelId="{62C74BBD-EBF7-4D0B-9650-B72BE9ECE1CF}" type="presOf" srcId="{012DC48A-8998-41FB-889A-1CBB6170A5BB}" destId="{7086C4D2-8590-478B-B9A8-54510F9757ED}" srcOrd="0" destOrd="3" presId="urn:microsoft.com/office/officeart/2005/8/layout/vList2"/>
    <dgm:cxn modelId="{C77E5BCC-0001-44DA-AC29-096CD454A5D2}" srcId="{9BEC46B2-17C2-4BA1-89F0-6465F598DBA2}" destId="{896F24CE-96C3-4B39-B78F-C8B296E679D9}" srcOrd="3" destOrd="0" parTransId="{0093F36A-3D0A-40C9-BFCF-EF470D10FF00}" sibTransId="{6F2C2D05-1E50-4332-9850-440D34A91467}"/>
    <dgm:cxn modelId="{10D1EACC-925F-4791-954B-4FBD68A1C844}" srcId="{18D1E044-C167-4585-9373-F2242DBCCED8}" destId="{C23FCDB6-F1FC-4C9E-9ECD-3C3BAD74B600}" srcOrd="0" destOrd="0" parTransId="{4826D944-67EB-4A2D-A28D-38A9E927897A}" sibTransId="{666D7EF3-03BA-4AEC-926A-F40514AF3CDF}"/>
    <dgm:cxn modelId="{82C3B8DF-3878-4C68-8B80-DB7EF14A1B73}" srcId="{9BEC46B2-17C2-4BA1-89F0-6465F598DBA2}" destId="{E44CEC9C-90F0-4DE8-B73F-665E731F5C23}" srcOrd="2" destOrd="0" parTransId="{43B327D1-D39A-47B8-81F1-5C005CC43547}" sibTransId="{51A1B692-7D38-4242-946B-AAAD8E046170}"/>
    <dgm:cxn modelId="{F9B664EE-A2DD-4A95-BEFC-2AEB91D3F3B6}" srcId="{AE180784-C9B7-40BE-BCE6-5818E11F5A8E}" destId="{474F4AC0-6C88-4755-8E01-69C18824507B}" srcOrd="2" destOrd="0" parTransId="{6B7AC586-6C8C-4537-A276-6CC2754BE29B}" sibTransId="{0DA147E0-5D2C-454E-9648-7BECD9BE19E1}"/>
    <dgm:cxn modelId="{F2FEF7F5-2BD1-412A-A5E6-0715E611F654}" type="presOf" srcId="{896F24CE-96C3-4B39-B78F-C8B296E679D9}" destId="{5D0B11F9-E43E-45EE-8831-6CC2F9C4E38C}" srcOrd="0" destOrd="3" presId="urn:microsoft.com/office/officeart/2005/8/layout/vList2"/>
    <dgm:cxn modelId="{954A32FA-229B-4D09-9A3C-55FA1AED06F7}" srcId="{AE180784-C9B7-40BE-BCE6-5818E11F5A8E}" destId="{672E254C-80D5-485F-9E02-B5A552F088A0}" srcOrd="4" destOrd="0" parTransId="{FDE7A095-2830-4DAA-BA8D-957B54D931ED}" sibTransId="{00ED2429-44C2-4589-952A-8A9E441E2AEA}"/>
    <dgm:cxn modelId="{C4CFCAFA-51BC-48DC-B6F1-E913D2F7C4CB}" type="presOf" srcId="{E44CEC9C-90F0-4DE8-B73F-665E731F5C23}" destId="{5D0B11F9-E43E-45EE-8831-6CC2F9C4E38C}" srcOrd="0" destOrd="2" presId="urn:microsoft.com/office/officeart/2005/8/layout/vList2"/>
    <dgm:cxn modelId="{3508CCCC-A191-41FB-939E-85E480BA5708}" type="presParOf" srcId="{97EEDC4E-3B72-4BC2-BB7F-352ACD186656}" destId="{D7AF5810-B293-4797-B743-C6461369C19F}" srcOrd="0" destOrd="0" presId="urn:microsoft.com/office/officeart/2005/8/layout/vList2"/>
    <dgm:cxn modelId="{80DC7974-7EA5-4077-998F-E518D2B0BB3D}" type="presParOf" srcId="{97EEDC4E-3B72-4BC2-BB7F-352ACD186656}" destId="{F9250E5E-525F-442D-96A1-2083C52CFC6E}" srcOrd="1" destOrd="0" presId="urn:microsoft.com/office/officeart/2005/8/layout/vList2"/>
    <dgm:cxn modelId="{C65D8F20-3708-4616-AB59-7D76E9E5E17A}" type="presParOf" srcId="{97EEDC4E-3B72-4BC2-BB7F-352ACD186656}" destId="{750B7490-FF7D-4542-B0DB-4B1E1ED465DE}" srcOrd="2" destOrd="0" presId="urn:microsoft.com/office/officeart/2005/8/layout/vList2"/>
    <dgm:cxn modelId="{FCC39465-6E76-41E8-A8B5-8A0F14C6A439}" type="presParOf" srcId="{97EEDC4E-3B72-4BC2-BB7F-352ACD186656}" destId="{5D0B11F9-E43E-45EE-8831-6CC2F9C4E38C}" srcOrd="3" destOrd="0" presId="urn:microsoft.com/office/officeart/2005/8/layout/vList2"/>
    <dgm:cxn modelId="{2447C6B3-841A-4A78-98CC-D5DDC2930327}" type="presParOf" srcId="{97EEDC4E-3B72-4BC2-BB7F-352ACD186656}" destId="{B84ADAFA-78A5-4D4C-8A50-E99996FA19A0}" srcOrd="4" destOrd="0" presId="urn:microsoft.com/office/officeart/2005/8/layout/vList2"/>
    <dgm:cxn modelId="{43D5C5F0-5484-4251-A39A-4D934AF0DA6D}" type="presParOf" srcId="{97EEDC4E-3B72-4BC2-BB7F-352ACD186656}" destId="{7086C4D2-8590-478B-B9A8-54510F9757ED}"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FC2147-434D-459F-9448-0E3896624656}">
      <dsp:nvSpPr>
        <dsp:cNvPr id="0" name=""/>
        <dsp:cNvSpPr/>
      </dsp:nvSpPr>
      <dsp:spPr>
        <a:xfrm>
          <a:off x="0" y="588"/>
          <a:ext cx="6692813" cy="137771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8B4347C-ADF7-4216-8ADF-F0A6AD568D88}">
      <dsp:nvSpPr>
        <dsp:cNvPr id="0" name=""/>
        <dsp:cNvSpPr/>
      </dsp:nvSpPr>
      <dsp:spPr>
        <a:xfrm>
          <a:off x="416759" y="310575"/>
          <a:ext cx="757744" cy="75774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C6CE398C-2E81-40F4-9943-CDC104881651}">
      <dsp:nvSpPr>
        <dsp:cNvPr id="0" name=""/>
        <dsp:cNvSpPr/>
      </dsp:nvSpPr>
      <dsp:spPr>
        <a:xfrm>
          <a:off x="1591264" y="588"/>
          <a:ext cx="5101549" cy="13777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5808" tIns="145808" rIns="145808" bIns="145808" numCol="1" spcCol="1270" anchor="ctr" anchorCtr="0">
          <a:noAutofit/>
        </a:bodyPr>
        <a:lstStyle/>
        <a:p>
          <a:pPr marL="0" lvl="0" indent="0" algn="l" defTabSz="711200">
            <a:lnSpc>
              <a:spcPct val="90000"/>
            </a:lnSpc>
            <a:spcBef>
              <a:spcPct val="0"/>
            </a:spcBef>
            <a:spcAft>
              <a:spcPct val="35000"/>
            </a:spcAft>
            <a:buNone/>
          </a:pPr>
          <a:r>
            <a:rPr lang="en-US" sz="1600" kern="1200"/>
            <a:t>Public cord blood banking allows parents to donate their child’s cord blood to a public banking system where the blood can be used to treat multiple illness for those who need a donor that matches. This supports the health of the community. </a:t>
          </a:r>
        </a:p>
      </dsp:txBody>
      <dsp:txXfrm>
        <a:off x="1591264" y="588"/>
        <a:ext cx="5101549" cy="1377717"/>
      </dsp:txXfrm>
    </dsp:sp>
    <dsp:sp modelId="{9BA5CB4B-C306-42F6-950B-CD9CAD1BD378}">
      <dsp:nvSpPr>
        <dsp:cNvPr id="0" name=""/>
        <dsp:cNvSpPr/>
      </dsp:nvSpPr>
      <dsp:spPr>
        <a:xfrm>
          <a:off x="0" y="1722736"/>
          <a:ext cx="6692813" cy="137771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8E21733-4DCE-4A4B-AAF1-42FCF6E8E00F}">
      <dsp:nvSpPr>
        <dsp:cNvPr id="0" name=""/>
        <dsp:cNvSpPr/>
      </dsp:nvSpPr>
      <dsp:spPr>
        <a:xfrm>
          <a:off x="416759" y="2032722"/>
          <a:ext cx="757744" cy="75774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6D7077E-19EF-4396-A036-F467F42F6C58}">
      <dsp:nvSpPr>
        <dsp:cNvPr id="0" name=""/>
        <dsp:cNvSpPr/>
      </dsp:nvSpPr>
      <dsp:spPr>
        <a:xfrm>
          <a:off x="1591264" y="1722736"/>
          <a:ext cx="5101549" cy="13777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5808" tIns="145808" rIns="145808" bIns="145808" numCol="1" spcCol="1270" anchor="ctr" anchorCtr="0">
          <a:noAutofit/>
        </a:bodyPr>
        <a:lstStyle/>
        <a:p>
          <a:pPr marL="0" lvl="0" indent="0" algn="l" defTabSz="711200">
            <a:lnSpc>
              <a:spcPct val="90000"/>
            </a:lnSpc>
            <a:spcBef>
              <a:spcPct val="0"/>
            </a:spcBef>
            <a:spcAft>
              <a:spcPct val="35000"/>
            </a:spcAft>
            <a:buNone/>
          </a:pPr>
          <a:r>
            <a:rPr lang="en-US" sz="1600" kern="1200"/>
            <a:t>This type of banking is also more likely to help patients who have a rare genetic type of malignancy. </a:t>
          </a:r>
        </a:p>
      </dsp:txBody>
      <dsp:txXfrm>
        <a:off x="1591264" y="1722736"/>
        <a:ext cx="5101549" cy="1377717"/>
      </dsp:txXfrm>
    </dsp:sp>
    <dsp:sp modelId="{3B9387FF-36EB-4B47-9242-3D6FED20B00A}">
      <dsp:nvSpPr>
        <dsp:cNvPr id="0" name=""/>
        <dsp:cNvSpPr/>
      </dsp:nvSpPr>
      <dsp:spPr>
        <a:xfrm>
          <a:off x="0" y="3444883"/>
          <a:ext cx="6692813" cy="1377717"/>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DFEE899-61FF-408A-82A5-6A9D81779155}">
      <dsp:nvSpPr>
        <dsp:cNvPr id="0" name=""/>
        <dsp:cNvSpPr/>
      </dsp:nvSpPr>
      <dsp:spPr>
        <a:xfrm>
          <a:off x="416759" y="3754869"/>
          <a:ext cx="757744" cy="75774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4EDFD5C-1C92-4406-A913-266A5E7B2AE3}">
      <dsp:nvSpPr>
        <dsp:cNvPr id="0" name=""/>
        <dsp:cNvSpPr/>
      </dsp:nvSpPr>
      <dsp:spPr>
        <a:xfrm>
          <a:off x="1591264" y="3444883"/>
          <a:ext cx="5101549" cy="13777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5808" tIns="145808" rIns="145808" bIns="145808" numCol="1" spcCol="1270" anchor="ctr" anchorCtr="0">
          <a:noAutofit/>
        </a:bodyPr>
        <a:lstStyle/>
        <a:p>
          <a:pPr marL="0" lvl="0" indent="0" algn="l" defTabSz="711200">
            <a:lnSpc>
              <a:spcPct val="90000"/>
            </a:lnSpc>
            <a:spcBef>
              <a:spcPct val="0"/>
            </a:spcBef>
            <a:spcAft>
              <a:spcPct val="35000"/>
            </a:spcAft>
            <a:buNone/>
          </a:pPr>
          <a:r>
            <a:rPr lang="en-US" sz="1600" kern="1200"/>
            <a:t>This is also not at the expense private banking is.</a:t>
          </a:r>
        </a:p>
      </dsp:txBody>
      <dsp:txXfrm>
        <a:off x="1591264" y="3444883"/>
        <a:ext cx="5101549" cy="13777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3FE5B5-67BB-49B5-828B-1B6084B26C30}">
      <dsp:nvSpPr>
        <dsp:cNvPr id="0" name=""/>
        <dsp:cNvSpPr/>
      </dsp:nvSpPr>
      <dsp:spPr>
        <a:xfrm>
          <a:off x="0" y="525914"/>
          <a:ext cx="6692813" cy="453600"/>
        </a:xfrm>
        <a:prstGeom prst="rect">
          <a:avLst/>
        </a:prstGeom>
        <a:solidFill>
          <a:schemeClr val="lt1">
            <a:alpha val="90000"/>
            <a:hueOff val="0"/>
            <a:satOff val="0"/>
            <a:lumOff val="0"/>
            <a:alphaOff val="0"/>
          </a:schemeClr>
        </a:solidFill>
        <a:ln w="12700" cap="rnd"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29F1582C-1B84-4202-B135-C019093BB769}">
      <dsp:nvSpPr>
        <dsp:cNvPr id="0" name=""/>
        <dsp:cNvSpPr/>
      </dsp:nvSpPr>
      <dsp:spPr>
        <a:xfrm>
          <a:off x="334640" y="260234"/>
          <a:ext cx="4684969" cy="53136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081" tIns="0" rIns="177081" bIns="0" numCol="1" spcCol="1270" anchor="ctr" anchorCtr="0">
          <a:noAutofit/>
        </a:bodyPr>
        <a:lstStyle/>
        <a:p>
          <a:pPr marL="0" lvl="0" indent="0" algn="l" defTabSz="800100">
            <a:lnSpc>
              <a:spcPct val="90000"/>
            </a:lnSpc>
            <a:spcBef>
              <a:spcPct val="0"/>
            </a:spcBef>
            <a:spcAft>
              <a:spcPct val="35000"/>
            </a:spcAft>
            <a:buNone/>
          </a:pPr>
          <a:r>
            <a:rPr lang="en-US" sz="1800" kern="1200"/>
            <a:t>Ernestine Wiedenbach</a:t>
          </a:r>
        </a:p>
      </dsp:txBody>
      <dsp:txXfrm>
        <a:off x="360579" y="286173"/>
        <a:ext cx="4633091" cy="479482"/>
      </dsp:txXfrm>
    </dsp:sp>
    <dsp:sp modelId="{252A10E6-80E4-43E4-9DC6-6282FB733EFA}">
      <dsp:nvSpPr>
        <dsp:cNvPr id="0" name=""/>
        <dsp:cNvSpPr/>
      </dsp:nvSpPr>
      <dsp:spPr>
        <a:xfrm>
          <a:off x="0" y="1342394"/>
          <a:ext cx="6692813" cy="453600"/>
        </a:xfrm>
        <a:prstGeom prst="rect">
          <a:avLst/>
        </a:prstGeom>
        <a:solidFill>
          <a:schemeClr val="lt1">
            <a:alpha val="90000"/>
            <a:hueOff val="0"/>
            <a:satOff val="0"/>
            <a:lumOff val="0"/>
            <a:alphaOff val="0"/>
          </a:schemeClr>
        </a:solidFill>
        <a:ln w="12700" cap="rnd" cmpd="sng" algn="ctr">
          <a:solidFill>
            <a:schemeClr val="accent2">
              <a:hueOff val="-6459016"/>
              <a:satOff val="7446"/>
              <a:lumOff val="2483"/>
              <a:alphaOff val="0"/>
            </a:schemeClr>
          </a:solidFill>
          <a:prstDash val="solid"/>
        </a:ln>
        <a:effectLst/>
      </dsp:spPr>
      <dsp:style>
        <a:lnRef idx="1">
          <a:scrgbClr r="0" g="0" b="0"/>
        </a:lnRef>
        <a:fillRef idx="1">
          <a:scrgbClr r="0" g="0" b="0"/>
        </a:fillRef>
        <a:effectRef idx="0">
          <a:scrgbClr r="0" g="0" b="0"/>
        </a:effectRef>
        <a:fontRef idx="minor"/>
      </dsp:style>
    </dsp:sp>
    <dsp:sp modelId="{2681AC0D-1B88-4CF8-814D-C37E0A5082F1}">
      <dsp:nvSpPr>
        <dsp:cNvPr id="0" name=""/>
        <dsp:cNvSpPr/>
      </dsp:nvSpPr>
      <dsp:spPr>
        <a:xfrm>
          <a:off x="334640" y="1076714"/>
          <a:ext cx="4684969" cy="531360"/>
        </a:xfrm>
        <a:prstGeom prst="roundRect">
          <a:avLst/>
        </a:prstGeom>
        <a:gradFill rotWithShape="0">
          <a:gsLst>
            <a:gs pos="0">
              <a:schemeClr val="accent2">
                <a:hueOff val="-6459016"/>
                <a:satOff val="7446"/>
                <a:lumOff val="2483"/>
                <a:alphaOff val="0"/>
                <a:tint val="96000"/>
                <a:lumMod val="100000"/>
              </a:schemeClr>
            </a:gs>
            <a:gs pos="78000">
              <a:schemeClr val="accent2">
                <a:hueOff val="-6459016"/>
                <a:satOff val="7446"/>
                <a:lumOff val="2483"/>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081" tIns="0" rIns="177081" bIns="0" numCol="1" spcCol="1270" anchor="ctr" anchorCtr="0">
          <a:noAutofit/>
        </a:bodyPr>
        <a:lstStyle/>
        <a:p>
          <a:pPr marL="0" lvl="0" indent="0" algn="l" defTabSz="800100">
            <a:lnSpc>
              <a:spcPct val="90000"/>
            </a:lnSpc>
            <a:spcBef>
              <a:spcPct val="0"/>
            </a:spcBef>
            <a:spcAft>
              <a:spcPct val="35000"/>
            </a:spcAft>
            <a:buNone/>
          </a:pPr>
          <a:r>
            <a:rPr lang="en-US" sz="1800" kern="1200"/>
            <a:t>“Clinical Nursing: A Helping Art” Theory</a:t>
          </a:r>
        </a:p>
      </dsp:txBody>
      <dsp:txXfrm>
        <a:off x="360579" y="1102653"/>
        <a:ext cx="4633091" cy="479482"/>
      </dsp:txXfrm>
    </dsp:sp>
    <dsp:sp modelId="{FA0A3D22-9378-4E60-BEE5-B1F0A895E2B8}">
      <dsp:nvSpPr>
        <dsp:cNvPr id="0" name=""/>
        <dsp:cNvSpPr/>
      </dsp:nvSpPr>
      <dsp:spPr>
        <a:xfrm>
          <a:off x="0" y="2158874"/>
          <a:ext cx="6692813" cy="453600"/>
        </a:xfrm>
        <a:prstGeom prst="rect">
          <a:avLst/>
        </a:prstGeom>
        <a:solidFill>
          <a:schemeClr val="lt1">
            <a:alpha val="90000"/>
            <a:hueOff val="0"/>
            <a:satOff val="0"/>
            <a:lumOff val="0"/>
            <a:alphaOff val="0"/>
          </a:schemeClr>
        </a:solidFill>
        <a:ln w="12700" cap="rnd" cmpd="sng" algn="ctr">
          <a:solidFill>
            <a:schemeClr val="accent2">
              <a:hueOff val="-12918031"/>
              <a:satOff val="14892"/>
              <a:lumOff val="4967"/>
              <a:alphaOff val="0"/>
            </a:schemeClr>
          </a:solidFill>
          <a:prstDash val="solid"/>
        </a:ln>
        <a:effectLst/>
      </dsp:spPr>
      <dsp:style>
        <a:lnRef idx="1">
          <a:scrgbClr r="0" g="0" b="0"/>
        </a:lnRef>
        <a:fillRef idx="1">
          <a:scrgbClr r="0" g="0" b="0"/>
        </a:fillRef>
        <a:effectRef idx="0">
          <a:scrgbClr r="0" g="0" b="0"/>
        </a:effectRef>
        <a:fontRef idx="minor"/>
      </dsp:style>
    </dsp:sp>
    <dsp:sp modelId="{A5DB9583-3606-4069-B3E6-B425B2C0B770}">
      <dsp:nvSpPr>
        <dsp:cNvPr id="0" name=""/>
        <dsp:cNvSpPr/>
      </dsp:nvSpPr>
      <dsp:spPr>
        <a:xfrm>
          <a:off x="334640" y="1893194"/>
          <a:ext cx="4684969" cy="531360"/>
        </a:xfrm>
        <a:prstGeom prst="roundRect">
          <a:avLst/>
        </a:prstGeom>
        <a:gradFill rotWithShape="0">
          <a:gsLst>
            <a:gs pos="0">
              <a:schemeClr val="accent2">
                <a:hueOff val="-12918031"/>
                <a:satOff val="14892"/>
                <a:lumOff val="4967"/>
                <a:alphaOff val="0"/>
                <a:tint val="96000"/>
                <a:lumMod val="100000"/>
              </a:schemeClr>
            </a:gs>
            <a:gs pos="78000">
              <a:schemeClr val="accent2">
                <a:hueOff val="-12918031"/>
                <a:satOff val="14892"/>
                <a:lumOff val="496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081" tIns="0" rIns="177081" bIns="0" numCol="1" spcCol="1270" anchor="ctr" anchorCtr="0">
          <a:noAutofit/>
        </a:bodyPr>
        <a:lstStyle/>
        <a:p>
          <a:pPr marL="0" lvl="0" indent="0" algn="l" defTabSz="800100">
            <a:lnSpc>
              <a:spcPct val="90000"/>
            </a:lnSpc>
            <a:spcBef>
              <a:spcPct val="0"/>
            </a:spcBef>
            <a:spcAft>
              <a:spcPct val="35000"/>
            </a:spcAft>
            <a:buNone/>
          </a:pPr>
          <a:r>
            <a:rPr lang="en-US" sz="1800" kern="1200"/>
            <a:t>Knowledge, judgement, &amp; skills</a:t>
          </a:r>
        </a:p>
      </dsp:txBody>
      <dsp:txXfrm>
        <a:off x="360579" y="1919133"/>
        <a:ext cx="4633091" cy="479482"/>
      </dsp:txXfrm>
    </dsp:sp>
    <dsp:sp modelId="{693165F6-0FAC-4F31-AD0C-C3A8157BA353}">
      <dsp:nvSpPr>
        <dsp:cNvPr id="0" name=""/>
        <dsp:cNvSpPr/>
      </dsp:nvSpPr>
      <dsp:spPr>
        <a:xfrm>
          <a:off x="0" y="2975355"/>
          <a:ext cx="6692813" cy="1587600"/>
        </a:xfrm>
        <a:prstGeom prst="rect">
          <a:avLst/>
        </a:prstGeom>
        <a:solidFill>
          <a:schemeClr val="lt1">
            <a:alpha val="90000"/>
            <a:hueOff val="0"/>
            <a:satOff val="0"/>
            <a:lumOff val="0"/>
            <a:alphaOff val="0"/>
          </a:schemeClr>
        </a:solidFill>
        <a:ln w="12700" cap="rnd" cmpd="sng" algn="ctr">
          <a:solidFill>
            <a:schemeClr val="accent2">
              <a:hueOff val="-19377047"/>
              <a:satOff val="22338"/>
              <a:lumOff val="745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19437" tIns="374904" rIns="519437"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a:t>Identification of the perceived need for help</a:t>
          </a:r>
        </a:p>
        <a:p>
          <a:pPr marL="171450" lvl="1" indent="-171450" algn="l" defTabSz="800100">
            <a:lnSpc>
              <a:spcPct val="90000"/>
            </a:lnSpc>
            <a:spcBef>
              <a:spcPct val="0"/>
            </a:spcBef>
            <a:spcAft>
              <a:spcPct val="15000"/>
            </a:spcAft>
            <a:buChar char="•"/>
          </a:pPr>
          <a:r>
            <a:rPr lang="en-US" sz="1800" kern="1200"/>
            <a:t>Administration of help needed</a:t>
          </a:r>
        </a:p>
        <a:p>
          <a:pPr marL="171450" lvl="1" indent="-171450" algn="l" defTabSz="800100">
            <a:lnSpc>
              <a:spcPct val="90000"/>
            </a:lnSpc>
            <a:spcBef>
              <a:spcPct val="0"/>
            </a:spcBef>
            <a:spcAft>
              <a:spcPct val="15000"/>
            </a:spcAft>
            <a:buChar char="•"/>
          </a:pPr>
          <a:r>
            <a:rPr lang="en-US" sz="1800" kern="1200"/>
            <a:t>Validation that the help given was the help needed</a:t>
          </a:r>
        </a:p>
        <a:p>
          <a:pPr marL="171450" lvl="1" indent="-171450" algn="l" defTabSz="800100">
            <a:lnSpc>
              <a:spcPct val="90000"/>
            </a:lnSpc>
            <a:spcBef>
              <a:spcPct val="0"/>
            </a:spcBef>
            <a:spcAft>
              <a:spcPct val="15000"/>
            </a:spcAft>
            <a:buChar char="•"/>
          </a:pPr>
          <a:r>
            <a:rPr lang="en-US" sz="1800" kern="1200"/>
            <a:t>Coordination of help and resources for help</a:t>
          </a:r>
        </a:p>
      </dsp:txBody>
      <dsp:txXfrm>
        <a:off x="0" y="2975355"/>
        <a:ext cx="6692813" cy="1587600"/>
      </dsp:txXfrm>
    </dsp:sp>
    <dsp:sp modelId="{88BB11A5-79B5-4986-9863-8599DD28A611}">
      <dsp:nvSpPr>
        <dsp:cNvPr id="0" name=""/>
        <dsp:cNvSpPr/>
      </dsp:nvSpPr>
      <dsp:spPr>
        <a:xfrm>
          <a:off x="334640" y="2709674"/>
          <a:ext cx="4684969" cy="531360"/>
        </a:xfrm>
        <a:prstGeom prst="roundRect">
          <a:avLst/>
        </a:prstGeom>
        <a:gradFill rotWithShape="0">
          <a:gsLst>
            <a:gs pos="0">
              <a:schemeClr val="accent2">
                <a:hueOff val="-19377047"/>
                <a:satOff val="22338"/>
                <a:lumOff val="7450"/>
                <a:alphaOff val="0"/>
                <a:tint val="96000"/>
                <a:lumMod val="100000"/>
              </a:schemeClr>
            </a:gs>
            <a:gs pos="78000">
              <a:schemeClr val="accent2">
                <a:hueOff val="-19377047"/>
                <a:satOff val="22338"/>
                <a:lumOff val="745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081" tIns="0" rIns="177081" bIns="0" numCol="1" spcCol="1270" anchor="ctr" anchorCtr="0">
          <a:noAutofit/>
        </a:bodyPr>
        <a:lstStyle/>
        <a:p>
          <a:pPr marL="0" lvl="0" indent="0" algn="l" defTabSz="800100">
            <a:lnSpc>
              <a:spcPct val="90000"/>
            </a:lnSpc>
            <a:spcBef>
              <a:spcPct val="0"/>
            </a:spcBef>
            <a:spcAft>
              <a:spcPct val="35000"/>
            </a:spcAft>
            <a:buNone/>
          </a:pPr>
          <a:r>
            <a:rPr lang="en-US" sz="1800" kern="1200"/>
            <a:t>4 Categories</a:t>
          </a:r>
        </a:p>
      </dsp:txBody>
      <dsp:txXfrm>
        <a:off x="360579" y="2735613"/>
        <a:ext cx="4633091" cy="4794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AF5810-B293-4797-B743-C6461369C19F}">
      <dsp:nvSpPr>
        <dsp:cNvPr id="0" name=""/>
        <dsp:cNvSpPr/>
      </dsp:nvSpPr>
      <dsp:spPr>
        <a:xfrm>
          <a:off x="0" y="476302"/>
          <a:ext cx="6692813" cy="44460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Continuing Education to be formally educated on the topic</a:t>
          </a:r>
        </a:p>
      </dsp:txBody>
      <dsp:txXfrm>
        <a:off x="21704" y="498006"/>
        <a:ext cx="6649405" cy="401192"/>
      </dsp:txXfrm>
    </dsp:sp>
    <dsp:sp modelId="{F9250E5E-525F-442D-96A1-2083C52CFC6E}">
      <dsp:nvSpPr>
        <dsp:cNvPr id="0" name=""/>
        <dsp:cNvSpPr/>
      </dsp:nvSpPr>
      <dsp:spPr>
        <a:xfrm>
          <a:off x="0" y="920902"/>
          <a:ext cx="6692813" cy="314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2497"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US" sz="1500" kern="1200"/>
            <a:t>Incentives through CE</a:t>
          </a:r>
        </a:p>
      </dsp:txBody>
      <dsp:txXfrm>
        <a:off x="0" y="920902"/>
        <a:ext cx="6692813" cy="314640"/>
      </dsp:txXfrm>
    </dsp:sp>
    <dsp:sp modelId="{750B7490-FF7D-4542-B0DB-4B1E1ED465DE}">
      <dsp:nvSpPr>
        <dsp:cNvPr id="0" name=""/>
        <dsp:cNvSpPr/>
      </dsp:nvSpPr>
      <dsp:spPr>
        <a:xfrm>
          <a:off x="0" y="1235542"/>
          <a:ext cx="6692813" cy="444600"/>
        </a:xfrm>
        <a:prstGeom prst="roundRect">
          <a:avLst/>
        </a:prstGeom>
        <a:gradFill rotWithShape="0">
          <a:gsLst>
            <a:gs pos="0">
              <a:schemeClr val="accent2">
                <a:hueOff val="-9688523"/>
                <a:satOff val="11169"/>
                <a:lumOff val="3725"/>
                <a:alphaOff val="0"/>
                <a:tint val="96000"/>
                <a:lumMod val="100000"/>
              </a:schemeClr>
            </a:gs>
            <a:gs pos="78000">
              <a:schemeClr val="accent2">
                <a:hueOff val="-9688523"/>
                <a:satOff val="11169"/>
                <a:lumOff val="3725"/>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A section added to pre-admission paperwork</a:t>
          </a:r>
        </a:p>
      </dsp:txBody>
      <dsp:txXfrm>
        <a:off x="21704" y="1257246"/>
        <a:ext cx="6649405" cy="401192"/>
      </dsp:txXfrm>
    </dsp:sp>
    <dsp:sp modelId="{5D0B11F9-E43E-45EE-8831-6CC2F9C4E38C}">
      <dsp:nvSpPr>
        <dsp:cNvPr id="0" name=""/>
        <dsp:cNvSpPr/>
      </dsp:nvSpPr>
      <dsp:spPr>
        <a:xfrm>
          <a:off x="0" y="1680142"/>
          <a:ext cx="6692813" cy="983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2497"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US" sz="1500" kern="1200"/>
            <a:t>Education</a:t>
          </a:r>
        </a:p>
        <a:p>
          <a:pPr marL="114300" lvl="1" indent="-114300" algn="l" defTabSz="666750">
            <a:lnSpc>
              <a:spcPct val="90000"/>
            </a:lnSpc>
            <a:spcBef>
              <a:spcPct val="0"/>
            </a:spcBef>
            <a:spcAft>
              <a:spcPct val="20000"/>
            </a:spcAft>
            <a:buChar char="•"/>
          </a:pPr>
          <a:r>
            <a:rPr lang="en-US" sz="1500" kern="1200"/>
            <a:t>Banking or not</a:t>
          </a:r>
        </a:p>
        <a:p>
          <a:pPr marL="114300" lvl="1" indent="-114300" algn="l" defTabSz="666750">
            <a:lnSpc>
              <a:spcPct val="90000"/>
            </a:lnSpc>
            <a:spcBef>
              <a:spcPct val="0"/>
            </a:spcBef>
            <a:spcAft>
              <a:spcPct val="20000"/>
            </a:spcAft>
            <a:buChar char="•"/>
          </a:pPr>
          <a:r>
            <a:rPr lang="en-US" sz="1500" kern="1200"/>
            <a:t>Type of banking</a:t>
          </a:r>
        </a:p>
        <a:p>
          <a:pPr marL="114300" lvl="1" indent="-114300" algn="l" defTabSz="666750">
            <a:lnSpc>
              <a:spcPct val="90000"/>
            </a:lnSpc>
            <a:spcBef>
              <a:spcPct val="0"/>
            </a:spcBef>
            <a:spcAft>
              <a:spcPct val="20000"/>
            </a:spcAft>
            <a:buChar char="•"/>
          </a:pPr>
          <a:r>
            <a:rPr lang="en-US" sz="1500" kern="1200"/>
            <a:t>Plan </a:t>
          </a:r>
        </a:p>
      </dsp:txBody>
      <dsp:txXfrm>
        <a:off x="0" y="1680142"/>
        <a:ext cx="6692813" cy="983250"/>
      </dsp:txXfrm>
    </dsp:sp>
    <dsp:sp modelId="{B84ADAFA-78A5-4D4C-8A50-E99996FA19A0}">
      <dsp:nvSpPr>
        <dsp:cNvPr id="0" name=""/>
        <dsp:cNvSpPr/>
      </dsp:nvSpPr>
      <dsp:spPr>
        <a:xfrm>
          <a:off x="0" y="2663392"/>
          <a:ext cx="6692813" cy="444600"/>
        </a:xfrm>
        <a:prstGeom prst="roundRect">
          <a:avLst/>
        </a:prstGeom>
        <a:gradFill rotWithShape="0">
          <a:gsLst>
            <a:gs pos="0">
              <a:schemeClr val="accent2">
                <a:hueOff val="-19377047"/>
                <a:satOff val="22338"/>
                <a:lumOff val="7450"/>
                <a:alphaOff val="0"/>
                <a:tint val="96000"/>
                <a:lumMod val="100000"/>
              </a:schemeClr>
            </a:gs>
            <a:gs pos="78000">
              <a:schemeClr val="accent2">
                <a:hueOff val="-19377047"/>
                <a:satOff val="22338"/>
                <a:lumOff val="745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Assess compliance through post-hospital stay survey</a:t>
          </a:r>
        </a:p>
      </dsp:txBody>
      <dsp:txXfrm>
        <a:off x="21704" y="2685096"/>
        <a:ext cx="6649405" cy="401192"/>
      </dsp:txXfrm>
    </dsp:sp>
    <dsp:sp modelId="{7086C4D2-8590-478B-B9A8-54510F9757ED}">
      <dsp:nvSpPr>
        <dsp:cNvPr id="0" name=""/>
        <dsp:cNvSpPr/>
      </dsp:nvSpPr>
      <dsp:spPr>
        <a:xfrm>
          <a:off x="0" y="3107992"/>
          <a:ext cx="6692813" cy="12388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2497"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US" sz="1500" kern="1200" dirty="0"/>
            <a:t>Did the patient feel adequately educated?</a:t>
          </a:r>
        </a:p>
        <a:p>
          <a:pPr marL="114300" lvl="1" indent="-114300" algn="l" defTabSz="666750">
            <a:lnSpc>
              <a:spcPct val="90000"/>
            </a:lnSpc>
            <a:spcBef>
              <a:spcPct val="0"/>
            </a:spcBef>
            <a:spcAft>
              <a:spcPct val="20000"/>
            </a:spcAft>
            <a:buChar char="•"/>
          </a:pPr>
          <a:r>
            <a:rPr lang="en-US" sz="1500" kern="1200"/>
            <a:t>Did the patient have time to plan and think about collection?</a:t>
          </a:r>
        </a:p>
        <a:p>
          <a:pPr marL="114300" lvl="1" indent="-114300" algn="l" defTabSz="666750">
            <a:lnSpc>
              <a:spcPct val="90000"/>
            </a:lnSpc>
            <a:spcBef>
              <a:spcPct val="0"/>
            </a:spcBef>
            <a:spcAft>
              <a:spcPct val="20000"/>
            </a:spcAft>
            <a:buChar char="•"/>
          </a:pPr>
          <a:r>
            <a:rPr lang="en-US" sz="1500" kern="1200"/>
            <a:t>Did they have a plan?</a:t>
          </a:r>
        </a:p>
        <a:p>
          <a:pPr marL="114300" lvl="1" indent="-114300" algn="l" defTabSz="666750">
            <a:lnSpc>
              <a:spcPct val="90000"/>
            </a:lnSpc>
            <a:spcBef>
              <a:spcPct val="0"/>
            </a:spcBef>
            <a:spcAft>
              <a:spcPct val="20000"/>
            </a:spcAft>
            <a:buChar char="•"/>
          </a:pPr>
          <a:r>
            <a:rPr lang="en-US" sz="1500" kern="1200"/>
            <a:t>What form of banking if they opted to bank</a:t>
          </a:r>
        </a:p>
        <a:p>
          <a:pPr marL="114300" lvl="1" indent="-114300" algn="l" defTabSz="666750">
            <a:lnSpc>
              <a:spcPct val="90000"/>
            </a:lnSpc>
            <a:spcBef>
              <a:spcPct val="0"/>
            </a:spcBef>
            <a:spcAft>
              <a:spcPct val="20000"/>
            </a:spcAft>
            <a:buChar char="•"/>
          </a:pPr>
          <a:r>
            <a:rPr lang="en-US" sz="1500" kern="1200"/>
            <a:t>Would they bank again or for their next delivery</a:t>
          </a:r>
        </a:p>
      </dsp:txBody>
      <dsp:txXfrm>
        <a:off x="0" y="3107992"/>
        <a:ext cx="6692813" cy="1238895"/>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4551BB7-D299-4931-AC41-D1AF3159C230}"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942B2-930A-461A-9C8B-FBC604FB7FCD}" type="slidenum">
              <a:rPr lang="en-US" smtClean="0"/>
              <a:t>‹#›</a:t>
            </a:fld>
            <a:endParaRPr lang="en-US"/>
          </a:p>
        </p:txBody>
      </p:sp>
    </p:spTree>
    <p:extLst>
      <p:ext uri="{BB962C8B-B14F-4D97-AF65-F5344CB8AC3E}">
        <p14:creationId xmlns:p14="http://schemas.microsoft.com/office/powerpoint/2010/main" val="1951748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551BB7-D299-4931-AC41-D1AF3159C230}"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942B2-930A-461A-9C8B-FBC604FB7FCD}" type="slidenum">
              <a:rPr lang="en-US" smtClean="0"/>
              <a:t>‹#›</a:t>
            </a:fld>
            <a:endParaRPr lang="en-US"/>
          </a:p>
        </p:txBody>
      </p:sp>
    </p:spTree>
    <p:extLst>
      <p:ext uri="{BB962C8B-B14F-4D97-AF65-F5344CB8AC3E}">
        <p14:creationId xmlns:p14="http://schemas.microsoft.com/office/powerpoint/2010/main" val="3095215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551BB7-D299-4931-AC41-D1AF3159C230}"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942B2-930A-461A-9C8B-FBC604FB7FC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486237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551BB7-D299-4931-AC41-D1AF3159C230}"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942B2-930A-461A-9C8B-FBC604FB7FCD}" type="slidenum">
              <a:rPr lang="en-US" smtClean="0"/>
              <a:t>‹#›</a:t>
            </a:fld>
            <a:endParaRPr lang="en-US"/>
          </a:p>
        </p:txBody>
      </p:sp>
    </p:spTree>
    <p:extLst>
      <p:ext uri="{BB962C8B-B14F-4D97-AF65-F5344CB8AC3E}">
        <p14:creationId xmlns:p14="http://schemas.microsoft.com/office/powerpoint/2010/main" val="8394379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551BB7-D299-4931-AC41-D1AF3159C230}"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942B2-930A-461A-9C8B-FBC604FB7FC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531032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551BB7-D299-4931-AC41-D1AF3159C230}"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942B2-930A-461A-9C8B-FBC604FB7FCD}" type="slidenum">
              <a:rPr lang="en-US" smtClean="0"/>
              <a:t>‹#›</a:t>
            </a:fld>
            <a:endParaRPr lang="en-US"/>
          </a:p>
        </p:txBody>
      </p:sp>
    </p:spTree>
    <p:extLst>
      <p:ext uri="{BB962C8B-B14F-4D97-AF65-F5344CB8AC3E}">
        <p14:creationId xmlns:p14="http://schemas.microsoft.com/office/powerpoint/2010/main" val="33577981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551BB7-D299-4931-AC41-D1AF3159C230}"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942B2-930A-461A-9C8B-FBC604FB7FCD}" type="slidenum">
              <a:rPr lang="en-US" smtClean="0"/>
              <a:t>‹#›</a:t>
            </a:fld>
            <a:endParaRPr lang="en-US"/>
          </a:p>
        </p:txBody>
      </p:sp>
    </p:spTree>
    <p:extLst>
      <p:ext uri="{BB962C8B-B14F-4D97-AF65-F5344CB8AC3E}">
        <p14:creationId xmlns:p14="http://schemas.microsoft.com/office/powerpoint/2010/main" val="27028718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551BB7-D299-4931-AC41-D1AF3159C230}"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942B2-930A-461A-9C8B-FBC604FB7FCD}" type="slidenum">
              <a:rPr lang="en-US" smtClean="0"/>
              <a:t>‹#›</a:t>
            </a:fld>
            <a:endParaRPr lang="en-US"/>
          </a:p>
        </p:txBody>
      </p:sp>
    </p:spTree>
    <p:extLst>
      <p:ext uri="{BB962C8B-B14F-4D97-AF65-F5344CB8AC3E}">
        <p14:creationId xmlns:p14="http://schemas.microsoft.com/office/powerpoint/2010/main" val="3009665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551BB7-D299-4931-AC41-D1AF3159C230}"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942B2-930A-461A-9C8B-FBC604FB7FCD}" type="slidenum">
              <a:rPr lang="en-US" smtClean="0"/>
              <a:t>‹#›</a:t>
            </a:fld>
            <a:endParaRPr lang="en-US"/>
          </a:p>
        </p:txBody>
      </p:sp>
    </p:spTree>
    <p:extLst>
      <p:ext uri="{BB962C8B-B14F-4D97-AF65-F5344CB8AC3E}">
        <p14:creationId xmlns:p14="http://schemas.microsoft.com/office/powerpoint/2010/main" val="1762533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551BB7-D299-4931-AC41-D1AF3159C230}" type="datetimeFigureOut">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942B2-930A-461A-9C8B-FBC604FB7FCD}" type="slidenum">
              <a:rPr lang="en-US" smtClean="0"/>
              <a:t>‹#›</a:t>
            </a:fld>
            <a:endParaRPr lang="en-US"/>
          </a:p>
        </p:txBody>
      </p:sp>
    </p:spTree>
    <p:extLst>
      <p:ext uri="{BB962C8B-B14F-4D97-AF65-F5344CB8AC3E}">
        <p14:creationId xmlns:p14="http://schemas.microsoft.com/office/powerpoint/2010/main" val="1358869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551BB7-D299-4931-AC41-D1AF3159C230}" type="datetimeFigureOut">
              <a:rPr lang="en-US" smtClean="0"/>
              <a:t>10/7/2020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942B2-930A-461A-9C8B-FBC604FB7FCD}" type="slidenum">
              <a:rPr lang="en-US" smtClean="0"/>
              <a:t>‹#›</a:t>
            </a:fld>
            <a:endParaRPr lang="en-US"/>
          </a:p>
        </p:txBody>
      </p:sp>
    </p:spTree>
    <p:extLst>
      <p:ext uri="{BB962C8B-B14F-4D97-AF65-F5344CB8AC3E}">
        <p14:creationId xmlns:p14="http://schemas.microsoft.com/office/powerpoint/2010/main" val="689576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551BB7-D299-4931-AC41-D1AF3159C230}" type="datetimeFigureOut">
              <a:rPr lang="en-US" smtClean="0"/>
              <a:t>10/7/2020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F942B2-930A-461A-9C8B-FBC604FB7FCD}" type="slidenum">
              <a:rPr lang="en-US" smtClean="0"/>
              <a:t>‹#›</a:t>
            </a:fld>
            <a:endParaRPr lang="en-US"/>
          </a:p>
        </p:txBody>
      </p:sp>
    </p:spTree>
    <p:extLst>
      <p:ext uri="{BB962C8B-B14F-4D97-AF65-F5344CB8AC3E}">
        <p14:creationId xmlns:p14="http://schemas.microsoft.com/office/powerpoint/2010/main" val="1265043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4551BB7-D299-4931-AC41-D1AF3159C230}" type="datetimeFigureOut">
              <a:rPr lang="en-US" smtClean="0"/>
              <a:t>10/7/2020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F942B2-930A-461A-9C8B-FBC604FB7FCD}" type="slidenum">
              <a:rPr lang="en-US" smtClean="0"/>
              <a:t>‹#›</a:t>
            </a:fld>
            <a:endParaRPr lang="en-US"/>
          </a:p>
        </p:txBody>
      </p:sp>
    </p:spTree>
    <p:extLst>
      <p:ext uri="{BB962C8B-B14F-4D97-AF65-F5344CB8AC3E}">
        <p14:creationId xmlns:p14="http://schemas.microsoft.com/office/powerpoint/2010/main" val="1766357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551BB7-D299-4931-AC41-D1AF3159C230}" type="datetimeFigureOut">
              <a:rPr lang="en-US" smtClean="0"/>
              <a:t>10/7/2020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F942B2-930A-461A-9C8B-FBC604FB7FCD}" type="slidenum">
              <a:rPr lang="en-US" smtClean="0"/>
              <a:t>‹#›</a:t>
            </a:fld>
            <a:endParaRPr lang="en-US"/>
          </a:p>
        </p:txBody>
      </p:sp>
    </p:spTree>
    <p:extLst>
      <p:ext uri="{BB962C8B-B14F-4D97-AF65-F5344CB8AC3E}">
        <p14:creationId xmlns:p14="http://schemas.microsoft.com/office/powerpoint/2010/main" val="3515802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4551BB7-D299-4931-AC41-D1AF3159C230}" type="datetimeFigureOut">
              <a:rPr lang="en-US" smtClean="0"/>
              <a:t>10/7/2020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942B2-930A-461A-9C8B-FBC604FB7FCD}" type="slidenum">
              <a:rPr lang="en-US" smtClean="0"/>
              <a:t>‹#›</a:t>
            </a:fld>
            <a:endParaRPr lang="en-US"/>
          </a:p>
        </p:txBody>
      </p:sp>
    </p:spTree>
    <p:extLst>
      <p:ext uri="{BB962C8B-B14F-4D97-AF65-F5344CB8AC3E}">
        <p14:creationId xmlns:p14="http://schemas.microsoft.com/office/powerpoint/2010/main" val="2581194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4551BB7-D299-4931-AC41-D1AF3159C230}" type="datetimeFigureOut">
              <a:rPr lang="en-US" smtClean="0"/>
              <a:t>10/7/2020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942B2-930A-461A-9C8B-FBC604FB7FCD}" type="slidenum">
              <a:rPr lang="en-US" smtClean="0"/>
              <a:t>‹#›</a:t>
            </a:fld>
            <a:endParaRPr lang="en-US"/>
          </a:p>
        </p:txBody>
      </p:sp>
    </p:spTree>
    <p:extLst>
      <p:ext uri="{BB962C8B-B14F-4D97-AF65-F5344CB8AC3E}">
        <p14:creationId xmlns:p14="http://schemas.microsoft.com/office/powerpoint/2010/main" val="306176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4551BB7-D299-4931-AC41-D1AF3159C230}" type="datetimeFigureOut">
              <a:rPr lang="en-US" smtClean="0"/>
              <a:t>10/7/2020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67F942B2-930A-461A-9C8B-FBC604FB7FCD}" type="slidenum">
              <a:rPr lang="en-US" smtClean="0"/>
              <a:t>‹#›</a:t>
            </a:fld>
            <a:endParaRPr lang="en-US"/>
          </a:p>
        </p:txBody>
      </p:sp>
    </p:spTree>
    <p:extLst>
      <p:ext uri="{BB962C8B-B14F-4D97-AF65-F5344CB8AC3E}">
        <p14:creationId xmlns:p14="http://schemas.microsoft.com/office/powerpoint/2010/main" val="1005054212"/>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F57DB1C-6494-4CC4-A5E8-931957565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FFFB778B-5206-4BB0-A468-327E71367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Shape 11">
            <a:extLst>
              <a:ext uri="{FF2B5EF4-FFF2-40B4-BE49-F238E27FC236}">
                <a16:creationId xmlns:a16="http://schemas.microsoft.com/office/drawing/2014/main" id="{E6C0471D-BE03-4D81-BDB5-D510BC0D8A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53379" y="0"/>
            <a:ext cx="5438621" cy="6857999"/>
          </a:xfrm>
          <a:custGeom>
            <a:avLst/>
            <a:gdLst>
              <a:gd name="connsiteX0" fmla="*/ 0 w 5438621"/>
              <a:gd name="connsiteY0" fmla="*/ 0 h 6857999"/>
              <a:gd name="connsiteX1" fmla="*/ 573774 w 5438621"/>
              <a:gd name="connsiteY1" fmla="*/ 0 h 6857999"/>
              <a:gd name="connsiteX2" fmla="*/ 1182808 w 5438621"/>
              <a:gd name="connsiteY2" fmla="*/ 0 h 6857999"/>
              <a:gd name="connsiteX3" fmla="*/ 4537195 w 5438621"/>
              <a:gd name="connsiteY3" fmla="*/ 0 h 6857999"/>
              <a:gd name="connsiteX4" fmla="*/ 5187609 w 5438621"/>
              <a:gd name="connsiteY4" fmla="*/ 0 h 6857999"/>
              <a:gd name="connsiteX5" fmla="*/ 5438621 w 5438621"/>
              <a:gd name="connsiteY5" fmla="*/ 0 h 6857999"/>
              <a:gd name="connsiteX6" fmla="*/ 5438621 w 5438621"/>
              <a:gd name="connsiteY6" fmla="*/ 6857999 h 6857999"/>
              <a:gd name="connsiteX7" fmla="*/ 4802807 w 5438621"/>
              <a:gd name="connsiteY7" fmla="*/ 6857999 h 6857999"/>
              <a:gd name="connsiteX8" fmla="*/ 4537195 w 5438621"/>
              <a:gd name="connsiteY8" fmla="*/ 6857999 h 6857999"/>
              <a:gd name="connsiteX9" fmla="*/ 1182808 w 5438621"/>
              <a:gd name="connsiteY9" fmla="*/ 6857999 h 6857999"/>
              <a:gd name="connsiteX10" fmla="*/ 1049897 w 5438621"/>
              <a:gd name="connsiteY10"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38621" h="6857999">
                <a:moveTo>
                  <a:pt x="0" y="0"/>
                </a:moveTo>
                <a:lnTo>
                  <a:pt x="573774" y="0"/>
                </a:lnTo>
                <a:lnTo>
                  <a:pt x="1182808" y="0"/>
                </a:lnTo>
                <a:lnTo>
                  <a:pt x="4537195" y="0"/>
                </a:lnTo>
                <a:lnTo>
                  <a:pt x="5187609" y="0"/>
                </a:lnTo>
                <a:lnTo>
                  <a:pt x="5438621" y="0"/>
                </a:lnTo>
                <a:lnTo>
                  <a:pt x="5438621" y="6857999"/>
                </a:lnTo>
                <a:lnTo>
                  <a:pt x="4802807" y="6857999"/>
                </a:lnTo>
                <a:lnTo>
                  <a:pt x="4537195" y="6857999"/>
                </a:lnTo>
                <a:lnTo>
                  <a:pt x="1182808" y="6857999"/>
                </a:lnTo>
                <a:lnTo>
                  <a:pt x="1049897" y="6857999"/>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cxnSp>
        <p:nvCxnSpPr>
          <p:cNvPr id="14" name="Straight Connector 13">
            <a:extLst>
              <a:ext uri="{FF2B5EF4-FFF2-40B4-BE49-F238E27FC236}">
                <a16:creationId xmlns:a16="http://schemas.microsoft.com/office/drawing/2014/main" id="{22721A85-1EA4-4D87-97AB-0BB4AB78F92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678143" y="0"/>
            <a:ext cx="860630" cy="6857999"/>
          </a:xfrm>
          <a:prstGeom prst="line">
            <a:avLst/>
          </a:prstGeom>
          <a:ln w="15875" cap="sq">
            <a:solidFill>
              <a:schemeClr val="accent1"/>
            </a:solidFill>
            <a:beve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E5E836EB-03CD-4BA5-A751-21D2ACC283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453743" y="3483429"/>
            <a:ext cx="6738258" cy="3374570"/>
          </a:xfrm>
          <a:prstGeom prst="line">
            <a:avLst/>
          </a:prstGeom>
          <a:ln w="9525">
            <a:solidFill>
              <a:schemeClr val="accent1">
                <a:lumMod val="60000"/>
                <a:lumOff val="40000"/>
                <a:alpha val="80000"/>
              </a:schemeClr>
            </a:solidFill>
          </a:ln>
        </p:spPr>
        <p:style>
          <a:lnRef idx="2">
            <a:schemeClr val="accent1"/>
          </a:lnRef>
          <a:fillRef idx="0">
            <a:schemeClr val="accent1"/>
          </a:fillRef>
          <a:effectRef idx="1">
            <a:schemeClr val="accent1"/>
          </a:effectRef>
          <a:fontRef idx="minor">
            <a:schemeClr val="tx1"/>
          </a:fontRef>
        </p:style>
      </p:cxnSp>
      <p:sp>
        <p:nvSpPr>
          <p:cNvPr id="3" name="Subtitle 2">
            <a:extLst>
              <a:ext uri="{FF2B5EF4-FFF2-40B4-BE49-F238E27FC236}">
                <a16:creationId xmlns:a16="http://schemas.microsoft.com/office/drawing/2014/main" id="{9CF9A030-529F-4956-A6BA-0B070B87A9C5}"/>
              </a:ext>
            </a:extLst>
          </p:cNvPr>
          <p:cNvSpPr>
            <a:spLocks noGrp="1"/>
          </p:cNvSpPr>
          <p:nvPr>
            <p:ph type="subTitle" idx="1"/>
          </p:nvPr>
        </p:nvSpPr>
        <p:spPr>
          <a:xfrm>
            <a:off x="7534654" y="1892300"/>
            <a:ext cx="3425445" cy="3073400"/>
          </a:xfrm>
        </p:spPr>
        <p:txBody>
          <a:bodyPr anchor="ctr">
            <a:normAutofit/>
          </a:bodyPr>
          <a:lstStyle/>
          <a:p>
            <a:pPr algn="l"/>
            <a:r>
              <a:rPr lang="en-US" sz="2000">
                <a:solidFill>
                  <a:srgbClr val="FFFFFF"/>
                </a:solidFill>
              </a:rPr>
              <a:t>Evidence Based Practice Project</a:t>
            </a:r>
          </a:p>
          <a:p>
            <a:pPr algn="l"/>
            <a:r>
              <a:rPr lang="en-US" sz="2000">
                <a:solidFill>
                  <a:srgbClr val="FFFFFF"/>
                </a:solidFill>
              </a:rPr>
              <a:t>Lexie Terrell</a:t>
            </a:r>
          </a:p>
          <a:p>
            <a:pPr algn="l"/>
            <a:r>
              <a:rPr lang="en-US" sz="2000">
                <a:solidFill>
                  <a:srgbClr val="FFFFFF"/>
                </a:solidFill>
              </a:rPr>
              <a:t>Murray State University School of Nursing</a:t>
            </a:r>
          </a:p>
        </p:txBody>
      </p:sp>
      <p:sp>
        <p:nvSpPr>
          <p:cNvPr id="18" name="Isosceles Triangle 17">
            <a:extLst>
              <a:ext uri="{FF2B5EF4-FFF2-40B4-BE49-F238E27FC236}">
                <a16:creationId xmlns:a16="http://schemas.microsoft.com/office/drawing/2014/main" id="{A27691EB-14CF-4237-B5EB-C94B92677A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49404" y="0"/>
            <a:ext cx="842596" cy="5666154"/>
          </a:xfrm>
          <a:prstGeom prst="triangle">
            <a:avLst>
              <a:gd name="adj" fmla="val 100000"/>
            </a:avLst>
          </a:prstGeom>
          <a:solidFill>
            <a:schemeClr val="accent2">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918C100-7969-4875-8556-5ED9273A25E8}"/>
              </a:ext>
            </a:extLst>
          </p:cNvPr>
          <p:cNvSpPr>
            <a:spLocks noGrp="1"/>
          </p:cNvSpPr>
          <p:nvPr>
            <p:ph type="ctrTitle"/>
          </p:nvPr>
        </p:nvSpPr>
        <p:spPr>
          <a:xfrm>
            <a:off x="829734" y="854529"/>
            <a:ext cx="5799665" cy="5148943"/>
          </a:xfrm>
        </p:spPr>
        <p:txBody>
          <a:bodyPr anchor="ctr">
            <a:normAutofit/>
          </a:bodyPr>
          <a:lstStyle/>
          <a:p>
            <a:pPr>
              <a:lnSpc>
                <a:spcPct val="90000"/>
              </a:lnSpc>
            </a:pPr>
            <a:r>
              <a:rPr lang="en-US" sz="4700" dirty="0"/>
              <a:t>Requiring that information on umbilical cord blood banking options be </a:t>
            </a:r>
            <a:r>
              <a:rPr lang="en-US" sz="4700"/>
              <a:t>provided prior to </a:t>
            </a:r>
            <a:r>
              <a:rPr lang="en-US" sz="4700" dirty="0"/>
              <a:t>admission to the L&amp;D unit</a:t>
            </a:r>
          </a:p>
        </p:txBody>
      </p:sp>
    </p:spTree>
    <p:extLst>
      <p:ext uri="{BB962C8B-B14F-4D97-AF65-F5344CB8AC3E}">
        <p14:creationId xmlns:p14="http://schemas.microsoft.com/office/powerpoint/2010/main" val="2191953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23A3C46-7DC8-45F9-90FC-7A0516055C1F}"/>
              </a:ext>
            </a:extLst>
          </p:cNvPr>
          <p:cNvSpPr>
            <a:spLocks noGrp="1"/>
          </p:cNvSpPr>
          <p:nvPr>
            <p:ph type="title"/>
          </p:nvPr>
        </p:nvSpPr>
        <p:spPr>
          <a:xfrm>
            <a:off x="1043950" y="1179151"/>
            <a:ext cx="3300646" cy="4463889"/>
          </a:xfrm>
        </p:spPr>
        <p:txBody>
          <a:bodyPr anchor="ctr">
            <a:normAutofit/>
          </a:bodyPr>
          <a:lstStyle/>
          <a:p>
            <a:r>
              <a:rPr lang="en-US" dirty="0"/>
              <a:t>Evidence- Based Practice</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34443D3-FCC9-4DEB-8F0D-17F44C58E179}"/>
              </a:ext>
            </a:extLst>
          </p:cNvPr>
          <p:cNvSpPr>
            <a:spLocks noGrp="1"/>
          </p:cNvSpPr>
          <p:nvPr>
            <p:ph idx="1"/>
          </p:nvPr>
        </p:nvSpPr>
        <p:spPr>
          <a:xfrm>
            <a:off x="4978918" y="1109145"/>
            <a:ext cx="6341016" cy="4603900"/>
          </a:xfrm>
        </p:spPr>
        <p:txBody>
          <a:bodyPr anchor="ctr">
            <a:normAutofit/>
          </a:bodyPr>
          <a:lstStyle/>
          <a:p>
            <a:r>
              <a:rPr lang="en-US" dirty="0"/>
              <a:t>“Functional beta-cells derived from umbilical cord blood mesenchymal stem cells for curing rats with streptozotocin-induced diabetes mellitus”</a:t>
            </a:r>
          </a:p>
          <a:p>
            <a:pPr lvl="1"/>
            <a:r>
              <a:rPr lang="en-US" dirty="0"/>
              <a:t>Experimental Research</a:t>
            </a:r>
          </a:p>
          <a:p>
            <a:pPr lvl="1"/>
            <a:r>
              <a:rPr lang="en-US" dirty="0"/>
              <a:t>Evidence Level 1</a:t>
            </a:r>
          </a:p>
          <a:p>
            <a:pPr lvl="1"/>
            <a:r>
              <a:rPr lang="en-US" dirty="0"/>
              <a:t>Concluded that umbilical cord stem cells are decent at differentiating into insulin-producing cells which help to partially control the type 1 diabetes in the test subjects.</a:t>
            </a:r>
          </a:p>
          <a:p>
            <a:endParaRPr lang="en-US" dirty="0"/>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13818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909A3B-85B7-4A77-84C5-CDDA5588D8F9}"/>
              </a:ext>
            </a:extLst>
          </p:cNvPr>
          <p:cNvSpPr>
            <a:spLocks noGrp="1"/>
          </p:cNvSpPr>
          <p:nvPr>
            <p:ph type="title"/>
          </p:nvPr>
        </p:nvSpPr>
        <p:spPr>
          <a:xfrm>
            <a:off x="1043950" y="1179151"/>
            <a:ext cx="3300646" cy="4463889"/>
          </a:xfrm>
        </p:spPr>
        <p:txBody>
          <a:bodyPr anchor="ctr">
            <a:normAutofit/>
          </a:bodyPr>
          <a:lstStyle/>
          <a:p>
            <a:r>
              <a:rPr lang="en-US" dirty="0"/>
              <a:t>Evidence-Based Practice</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203014B-47BC-4EAD-AB04-9A14AE9BF2F0}"/>
              </a:ext>
            </a:extLst>
          </p:cNvPr>
          <p:cNvSpPr>
            <a:spLocks noGrp="1"/>
          </p:cNvSpPr>
          <p:nvPr>
            <p:ph idx="1"/>
          </p:nvPr>
        </p:nvSpPr>
        <p:spPr>
          <a:xfrm>
            <a:off x="4978918" y="1109145"/>
            <a:ext cx="6341016" cy="4603900"/>
          </a:xfrm>
        </p:spPr>
        <p:txBody>
          <a:bodyPr anchor="ctr">
            <a:normAutofit/>
          </a:bodyPr>
          <a:lstStyle/>
          <a:p>
            <a:r>
              <a:rPr lang="en-US" dirty="0"/>
              <a:t>“Human bone marrow-derived and umbilical cord-derived mesenchymal stem cells for alleviating neuropathic pain in a spinal cord injury model”</a:t>
            </a:r>
          </a:p>
          <a:p>
            <a:pPr lvl="1"/>
            <a:r>
              <a:rPr lang="en-US" dirty="0"/>
              <a:t>Experimental Research</a:t>
            </a:r>
          </a:p>
          <a:p>
            <a:pPr lvl="1"/>
            <a:r>
              <a:rPr lang="en-US" dirty="0"/>
              <a:t>Evidence Level 1 </a:t>
            </a:r>
          </a:p>
          <a:p>
            <a:pPr lvl="1"/>
            <a:r>
              <a:rPr lang="en-US" dirty="0"/>
              <a:t>Concluded that survival rates were higher when using umbilical cord blood mesenchymal stem cells than bone marrow mesenchymal stem cells in functional recovery of spinal cord injuries.</a:t>
            </a:r>
          </a:p>
          <a:p>
            <a:endParaRPr lang="en-US" dirty="0"/>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70452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A64BF1D-FF07-425D-852F-66F239E3D109}"/>
              </a:ext>
            </a:extLst>
          </p:cNvPr>
          <p:cNvSpPr>
            <a:spLocks noGrp="1"/>
          </p:cNvSpPr>
          <p:nvPr>
            <p:ph type="title"/>
          </p:nvPr>
        </p:nvSpPr>
        <p:spPr>
          <a:xfrm>
            <a:off x="1043950" y="1179151"/>
            <a:ext cx="3300646" cy="4463889"/>
          </a:xfrm>
        </p:spPr>
        <p:txBody>
          <a:bodyPr anchor="ctr">
            <a:normAutofit/>
          </a:bodyPr>
          <a:lstStyle/>
          <a:p>
            <a:r>
              <a:rPr lang="en-US" dirty="0"/>
              <a:t>Benefits</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EA8F260-76BE-485D-989B-725F909C642A}"/>
              </a:ext>
            </a:extLst>
          </p:cNvPr>
          <p:cNvSpPr>
            <a:spLocks noGrp="1"/>
          </p:cNvSpPr>
          <p:nvPr>
            <p:ph idx="1"/>
          </p:nvPr>
        </p:nvSpPr>
        <p:spPr>
          <a:xfrm>
            <a:off x="4978918" y="1109145"/>
            <a:ext cx="6341016" cy="4603900"/>
          </a:xfrm>
        </p:spPr>
        <p:txBody>
          <a:bodyPr anchor="ctr">
            <a:normAutofit/>
          </a:bodyPr>
          <a:lstStyle/>
          <a:p>
            <a:pPr>
              <a:lnSpc>
                <a:spcPct val="90000"/>
              </a:lnSpc>
            </a:pPr>
            <a:r>
              <a:rPr lang="en-US" dirty="0"/>
              <a:t>Cells in cord blood have not been exposed to potentially harmful factors impacting stem cells that are collected later in life. It can be an invaluable medical resource.</a:t>
            </a:r>
            <a:endParaRPr lang="en-US"/>
          </a:p>
          <a:p>
            <a:pPr>
              <a:lnSpc>
                <a:spcPct val="90000"/>
              </a:lnSpc>
            </a:pPr>
            <a:r>
              <a:rPr lang="en-US" dirty="0"/>
              <a:t>The collection procedure is simple and has no medical risk to the mother or newborn baby.</a:t>
            </a:r>
            <a:endParaRPr lang="en-US"/>
          </a:p>
          <a:p>
            <a:pPr>
              <a:lnSpc>
                <a:spcPct val="90000"/>
              </a:lnSpc>
            </a:pPr>
            <a:r>
              <a:rPr lang="en-US" dirty="0"/>
              <a:t>Cord blood has been proven to be used in transplantation for the treatment of nearly 80 diseases including:</a:t>
            </a:r>
            <a:endParaRPr lang="en-US"/>
          </a:p>
          <a:p>
            <a:pPr lvl="1">
              <a:lnSpc>
                <a:spcPct val="90000"/>
              </a:lnSpc>
            </a:pPr>
            <a:r>
              <a:rPr lang="en-US" dirty="0"/>
              <a:t>Cancers</a:t>
            </a:r>
            <a:endParaRPr lang="en-US"/>
          </a:p>
          <a:p>
            <a:pPr lvl="1">
              <a:lnSpc>
                <a:spcPct val="90000"/>
              </a:lnSpc>
            </a:pPr>
            <a:r>
              <a:rPr lang="en-US" dirty="0"/>
              <a:t>Blood Disorders</a:t>
            </a:r>
            <a:endParaRPr lang="en-US"/>
          </a:p>
          <a:p>
            <a:pPr lvl="1">
              <a:lnSpc>
                <a:spcPct val="90000"/>
              </a:lnSpc>
            </a:pPr>
            <a:r>
              <a:rPr lang="en-US" dirty="0"/>
              <a:t>Bone Marrow Failure Syndromes</a:t>
            </a:r>
            <a:endParaRPr lang="en-US"/>
          </a:p>
          <a:p>
            <a:pPr lvl="1">
              <a:lnSpc>
                <a:spcPct val="90000"/>
              </a:lnSpc>
            </a:pPr>
            <a:r>
              <a:rPr lang="en-US" dirty="0"/>
              <a:t>Metabolic Disorders</a:t>
            </a:r>
            <a:endParaRPr lang="en-US"/>
          </a:p>
          <a:p>
            <a:pPr lvl="1">
              <a:lnSpc>
                <a:spcPct val="90000"/>
              </a:lnSpc>
            </a:pPr>
            <a:r>
              <a:rPr lang="en-US" dirty="0"/>
              <a:t>Immune Disorders</a:t>
            </a:r>
            <a:endParaRPr lang="en-US"/>
          </a:p>
          <a:p>
            <a:pPr lvl="1">
              <a:lnSpc>
                <a:spcPct val="90000"/>
              </a:lnSpc>
            </a:pPr>
            <a:r>
              <a:rPr lang="en-US" dirty="0"/>
              <a:t>Regenerative Problems</a:t>
            </a:r>
            <a:endParaRPr lang="en-US"/>
          </a:p>
          <a:p>
            <a:pPr lvl="1">
              <a:lnSpc>
                <a:spcPct val="90000"/>
              </a:lnSpc>
            </a:pPr>
            <a:endParaRPr lang="en-US"/>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142217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2EABA55-32C3-4C1F-96A2-B51E91A4DDD4}"/>
              </a:ext>
            </a:extLst>
          </p:cNvPr>
          <p:cNvSpPr>
            <a:spLocks noGrp="1"/>
          </p:cNvSpPr>
          <p:nvPr>
            <p:ph type="title"/>
          </p:nvPr>
        </p:nvSpPr>
        <p:spPr>
          <a:xfrm>
            <a:off x="1043950" y="1179151"/>
            <a:ext cx="3300646" cy="4463889"/>
          </a:xfrm>
        </p:spPr>
        <p:txBody>
          <a:bodyPr anchor="ctr">
            <a:normAutofit/>
          </a:bodyPr>
          <a:lstStyle/>
          <a:p>
            <a:r>
              <a:rPr lang="en-US" sz="3100"/>
              <a:t>Contraindications</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7A1F926-C411-45A7-B6D8-B8BF4C03F345}"/>
              </a:ext>
            </a:extLst>
          </p:cNvPr>
          <p:cNvSpPr>
            <a:spLocks noGrp="1"/>
          </p:cNvSpPr>
          <p:nvPr>
            <p:ph idx="1"/>
          </p:nvPr>
        </p:nvSpPr>
        <p:spPr>
          <a:xfrm>
            <a:off x="4978918" y="1109145"/>
            <a:ext cx="6341016" cy="4603900"/>
          </a:xfrm>
        </p:spPr>
        <p:txBody>
          <a:bodyPr anchor="ctr">
            <a:normAutofit/>
          </a:bodyPr>
          <a:lstStyle/>
          <a:p>
            <a:r>
              <a:rPr lang="en-US" dirty="0"/>
              <a:t>If the neonate already has malignant cells, the blood cannot be taken.</a:t>
            </a:r>
          </a:p>
          <a:p>
            <a:r>
              <a:rPr lang="en-US" dirty="0"/>
              <a:t>The current indications are only for certain malignancies and disorders.</a:t>
            </a:r>
          </a:p>
          <a:p>
            <a:r>
              <a:rPr lang="en-US" dirty="0"/>
              <a:t>Umbilical cord blood collection should not compromise obstetric or neonatal care or alter routine practice of delayed umbilical cord clamping with the rare exception of medical indications for directed donation.</a:t>
            </a:r>
          </a:p>
          <a:p>
            <a:r>
              <a:rPr lang="en-US" dirty="0"/>
              <a:t>It is important to inform patients that the medical condition of the woman or neonate may prevent adequate umbilical cord blood collection.</a:t>
            </a:r>
          </a:p>
          <a:p>
            <a:endParaRPr lang="en-US" dirty="0"/>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5198437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171322-687F-4A97-87D0-25F00F1142E0}"/>
              </a:ext>
            </a:extLst>
          </p:cNvPr>
          <p:cNvSpPr>
            <a:spLocks noGrp="1"/>
          </p:cNvSpPr>
          <p:nvPr>
            <p:ph type="title"/>
          </p:nvPr>
        </p:nvSpPr>
        <p:spPr>
          <a:xfrm>
            <a:off x="1043950" y="1179151"/>
            <a:ext cx="3300646" cy="4463889"/>
          </a:xfrm>
        </p:spPr>
        <p:txBody>
          <a:bodyPr anchor="ctr">
            <a:normAutofit/>
          </a:bodyPr>
          <a:lstStyle/>
          <a:p>
            <a:r>
              <a:rPr lang="en-US" dirty="0"/>
              <a:t>Knowledge &amp; Beliefs</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B01386D-0A54-4EDD-911B-848A49C997EE}"/>
              </a:ext>
            </a:extLst>
          </p:cNvPr>
          <p:cNvSpPr>
            <a:spLocks noGrp="1"/>
          </p:cNvSpPr>
          <p:nvPr>
            <p:ph idx="1"/>
          </p:nvPr>
        </p:nvSpPr>
        <p:spPr>
          <a:xfrm>
            <a:off x="4978918" y="1109145"/>
            <a:ext cx="6341016" cy="4603900"/>
          </a:xfrm>
        </p:spPr>
        <p:txBody>
          <a:bodyPr anchor="ctr">
            <a:normAutofit/>
          </a:bodyPr>
          <a:lstStyle/>
          <a:p>
            <a:pPr>
              <a:lnSpc>
                <a:spcPct val="90000"/>
              </a:lnSpc>
            </a:pPr>
            <a:r>
              <a:rPr lang="en-US" dirty="0"/>
              <a:t>According to one study, people seemed to be familiar with the topic itself but not about the research behind it. </a:t>
            </a:r>
          </a:p>
          <a:p>
            <a:pPr>
              <a:lnSpc>
                <a:spcPct val="90000"/>
              </a:lnSpc>
            </a:pPr>
            <a:r>
              <a:rPr lang="en-US" dirty="0"/>
              <a:t>Quite a few described their knowledge behind it as insufficient. </a:t>
            </a:r>
          </a:p>
          <a:p>
            <a:pPr>
              <a:lnSpc>
                <a:spcPct val="90000"/>
              </a:lnSpc>
            </a:pPr>
            <a:r>
              <a:rPr lang="en-US" dirty="0"/>
              <a:t>Many expecting mothers did not know the difference between private and public banks and what information they had come from the media which can be skewed. They also did not know who to contact if they wanted to donate blood. </a:t>
            </a:r>
          </a:p>
          <a:p>
            <a:pPr>
              <a:lnSpc>
                <a:spcPct val="90000"/>
              </a:lnSpc>
            </a:pPr>
            <a:r>
              <a:rPr lang="en-US" dirty="0"/>
              <a:t>Expectant mothers and nurses requested more information on the topic. </a:t>
            </a:r>
          </a:p>
          <a:p>
            <a:pPr>
              <a:lnSpc>
                <a:spcPct val="90000"/>
              </a:lnSpc>
            </a:pPr>
            <a:r>
              <a:rPr lang="en-US" dirty="0"/>
              <a:t>100% of nurses agreed that pregnant women should be educated about UCB banking which was the basis for this project topic. </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2282394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8">
            <a:extLst>
              <a:ext uri="{FF2B5EF4-FFF2-40B4-BE49-F238E27FC236}">
                <a16:creationId xmlns:a16="http://schemas.microsoft.com/office/drawing/2014/main" id="{80265050-FD84-47EF-A163-6A481836C1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10">
            <a:extLst>
              <a:ext uri="{FF2B5EF4-FFF2-40B4-BE49-F238E27FC236}">
                <a16:creationId xmlns:a16="http://schemas.microsoft.com/office/drawing/2014/main" id="{A11B064D-F4EB-4312-AEEA-6AFDB257E7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79068" y="-8467"/>
            <a:ext cx="4766733" cy="6866467"/>
            <a:chOff x="7425267" y="-8467"/>
            <a:chExt cx="4766733" cy="6866467"/>
          </a:xfrm>
        </p:grpSpPr>
        <p:cxnSp>
          <p:nvCxnSpPr>
            <p:cNvPr id="12" name="Straight Connector 11">
              <a:extLst>
                <a:ext uri="{FF2B5EF4-FFF2-40B4-BE49-F238E27FC236}">
                  <a16:creationId xmlns:a16="http://schemas.microsoft.com/office/drawing/2014/main" id="{E7041201-C3DD-4181-B0E0-5C960FFE535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24" name="Straight Connector 12">
              <a:extLst>
                <a:ext uri="{FF2B5EF4-FFF2-40B4-BE49-F238E27FC236}">
                  <a16:creationId xmlns:a16="http://schemas.microsoft.com/office/drawing/2014/main" id="{929A678F-8D0F-4F98-85A6-797199C550F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82463FFC-4B08-4AF2-AC5A-F681CE9772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87C110A9-8F54-42F4-9B19-8D33F94DE5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9F5AD5FC-19DB-4C66-BDDA-043A6AAC94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352A3EAD-426D-4399-B7E0-81D26F7003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6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F842EF93-A507-4796-A726-0D0A9B751C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24F1410B-DBCE-471A-97C3-B96C0A7BBC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0BBC8502-8D68-4CE4-B690-2EBB6BCCDD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C657F6DD-FBFB-44C6-9AA2-5C8A09A9E967}"/>
              </a:ext>
            </a:extLst>
          </p:cNvPr>
          <p:cNvSpPr>
            <a:spLocks noGrp="1"/>
          </p:cNvSpPr>
          <p:nvPr>
            <p:ph type="title"/>
          </p:nvPr>
        </p:nvSpPr>
        <p:spPr>
          <a:xfrm>
            <a:off x="652481" y="1382486"/>
            <a:ext cx="3547581" cy="4093028"/>
          </a:xfrm>
        </p:spPr>
        <p:txBody>
          <a:bodyPr anchor="ctr">
            <a:normAutofit/>
          </a:bodyPr>
          <a:lstStyle/>
          <a:p>
            <a:r>
              <a:rPr lang="en-US" sz="3100"/>
              <a:t>Recommendations for Practice</a:t>
            </a:r>
          </a:p>
        </p:txBody>
      </p:sp>
      <p:sp>
        <p:nvSpPr>
          <p:cNvPr id="22" name="Rectangle 21">
            <a:extLst>
              <a:ext uri="{FF2B5EF4-FFF2-40B4-BE49-F238E27FC236}">
                <a16:creationId xmlns:a16="http://schemas.microsoft.com/office/drawing/2014/main" id="{DE77CD7A-FE9E-475D-BF9C-78183B0B1B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42625" y="0"/>
            <a:ext cx="64493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DD3EA665-E21D-4CA4-B6D2-6DF4440DF02A}"/>
              </a:ext>
            </a:extLst>
          </p:cNvPr>
          <p:cNvGraphicFramePr>
            <a:graphicFrameLocks noGrp="1"/>
          </p:cNvGraphicFramePr>
          <p:nvPr>
            <p:ph idx="1"/>
            <p:extLst>
              <p:ext uri="{D42A27DB-BD31-4B8C-83A1-F6EECF244321}">
                <p14:modId xmlns:p14="http://schemas.microsoft.com/office/powerpoint/2010/main" val="2529463817"/>
              </p:ext>
            </p:extLst>
          </p:nvPr>
        </p:nvGraphicFramePr>
        <p:xfrm>
          <a:off x="4852543" y="944564"/>
          <a:ext cx="6692814" cy="48231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4850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8C82AE3-A533-4CCC-9DE1-168CE3807A99}"/>
              </a:ext>
            </a:extLst>
          </p:cNvPr>
          <p:cNvSpPr>
            <a:spLocks noGrp="1"/>
          </p:cNvSpPr>
          <p:nvPr>
            <p:ph type="title"/>
          </p:nvPr>
        </p:nvSpPr>
        <p:spPr>
          <a:xfrm>
            <a:off x="1043950" y="1179151"/>
            <a:ext cx="3300646" cy="4463889"/>
          </a:xfrm>
        </p:spPr>
        <p:txBody>
          <a:bodyPr anchor="ctr">
            <a:normAutofit/>
          </a:bodyPr>
          <a:lstStyle/>
          <a:p>
            <a:r>
              <a:rPr lang="en-US" dirty="0"/>
              <a:t>Rules &amp; Regulations</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2687EF8-9E76-4D8E-B91A-79614EE6B6A9}"/>
              </a:ext>
            </a:extLst>
          </p:cNvPr>
          <p:cNvSpPr>
            <a:spLocks noGrp="1"/>
          </p:cNvSpPr>
          <p:nvPr>
            <p:ph idx="1"/>
          </p:nvPr>
        </p:nvSpPr>
        <p:spPr>
          <a:xfrm>
            <a:off x="4978918" y="1109145"/>
            <a:ext cx="6341016" cy="4603900"/>
          </a:xfrm>
        </p:spPr>
        <p:txBody>
          <a:bodyPr anchor="ctr">
            <a:normAutofit/>
          </a:bodyPr>
          <a:lstStyle/>
          <a:p>
            <a:pPr>
              <a:lnSpc>
                <a:spcPct val="90000"/>
              </a:lnSpc>
            </a:pPr>
            <a:r>
              <a:rPr lang="en-US" sz="1500" dirty="0"/>
              <a:t>Kentucky currently has no legislation over the topic of Umbilical Cord Blood Banking</a:t>
            </a:r>
          </a:p>
          <a:p>
            <a:pPr>
              <a:lnSpc>
                <a:spcPct val="90000"/>
              </a:lnSpc>
            </a:pPr>
            <a:r>
              <a:rPr lang="en-US" sz="1500" dirty="0"/>
              <a:t>States such as Arizona, Connecticut, Georgia, Massachusetts, New Jersey, New Mexico, Pennsylvania, Rhode Island, Virginia, and Wisconsin are required to inform expectant parents of the options of UCB banking. The specific time they have to inform the patients range from before the end of the second trimester to the end of the third trimester ending in the delivery room</a:t>
            </a:r>
          </a:p>
          <a:p>
            <a:pPr>
              <a:lnSpc>
                <a:spcPct val="90000"/>
              </a:lnSpc>
            </a:pPr>
            <a:r>
              <a:rPr lang="en-US" sz="1500" dirty="0"/>
              <a:t>States such as Arkansas, California, Florida, Illinois, Kansas, Maryland, Michigan, Missouri, North Carolina, North Dakota, Ohio, Tennessee, and Washington are encouraged to inform expectant parents of the options</a:t>
            </a:r>
          </a:p>
          <a:p>
            <a:pPr>
              <a:lnSpc>
                <a:spcPct val="90000"/>
              </a:lnSpc>
            </a:pPr>
            <a:r>
              <a:rPr lang="en-US" sz="1500" dirty="0"/>
              <a:t>Louisiana is required to promote awareness of UCB banking</a:t>
            </a:r>
          </a:p>
          <a:p>
            <a:pPr>
              <a:lnSpc>
                <a:spcPct val="90000"/>
              </a:lnSpc>
            </a:pPr>
            <a:r>
              <a:rPr lang="en-US" sz="1500" dirty="0"/>
              <a:t>Mississippi is authorized to promote public awareness of the benefits of banking</a:t>
            </a:r>
          </a:p>
          <a:p>
            <a:pPr>
              <a:lnSpc>
                <a:spcPct val="90000"/>
              </a:lnSpc>
            </a:pPr>
            <a:r>
              <a:rPr lang="en-US" sz="1500" dirty="0"/>
              <a:t>Oklahoma is required to establish a program to educate pregnant patients on cord blood banking</a:t>
            </a:r>
          </a:p>
          <a:p>
            <a:pPr>
              <a:lnSpc>
                <a:spcPct val="90000"/>
              </a:lnSpc>
            </a:pPr>
            <a:endParaRPr lang="en-US" sz="1500" dirty="0"/>
          </a:p>
          <a:p>
            <a:pPr>
              <a:lnSpc>
                <a:spcPct val="90000"/>
              </a:lnSpc>
            </a:pPr>
            <a:endParaRPr lang="en-US" sz="1500" dirty="0"/>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7888390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F92CB-8686-46E0-9138-C709AE1551DE}"/>
              </a:ext>
            </a:extLst>
          </p:cNvPr>
          <p:cNvSpPr>
            <a:spLocks noGrp="1"/>
          </p:cNvSpPr>
          <p:nvPr>
            <p:ph type="title"/>
          </p:nvPr>
        </p:nvSpPr>
        <p:spPr/>
        <p:txBody>
          <a:bodyPr/>
          <a:lstStyle/>
          <a:p>
            <a:r>
              <a:rPr lang="en-US" dirty="0"/>
              <a:t>What do you think?</a:t>
            </a:r>
          </a:p>
        </p:txBody>
      </p:sp>
      <p:sp>
        <p:nvSpPr>
          <p:cNvPr id="3" name="Content Placeholder 2">
            <a:extLst>
              <a:ext uri="{FF2B5EF4-FFF2-40B4-BE49-F238E27FC236}">
                <a16:creationId xmlns:a16="http://schemas.microsoft.com/office/drawing/2014/main" id="{460849D7-85F2-4D21-BD67-E0AEC7F0695C}"/>
              </a:ext>
            </a:extLst>
          </p:cNvPr>
          <p:cNvSpPr>
            <a:spLocks noGrp="1"/>
          </p:cNvSpPr>
          <p:nvPr>
            <p:ph idx="1"/>
          </p:nvPr>
        </p:nvSpPr>
        <p:spPr>
          <a:xfrm>
            <a:off x="1209995" y="1998833"/>
            <a:ext cx="8596668" cy="3880773"/>
          </a:xfrm>
        </p:spPr>
        <p:txBody>
          <a:bodyPr/>
          <a:lstStyle/>
          <a:p>
            <a:r>
              <a:rPr lang="en-US" dirty="0"/>
              <a:t>Do you have any thoughts on umbilical cord blood banking?</a:t>
            </a:r>
          </a:p>
          <a:p>
            <a:r>
              <a:rPr lang="en-US" dirty="0"/>
              <a:t>Do you feel educated enough on the topic to provide education to an expectant mother?</a:t>
            </a:r>
          </a:p>
          <a:p>
            <a:r>
              <a:rPr lang="en-US" dirty="0"/>
              <a:t>In what ways would you like to progress your knowledge in this area?</a:t>
            </a:r>
          </a:p>
          <a:p>
            <a:r>
              <a:rPr lang="en-US" dirty="0"/>
              <a:t>Do you have any biases against this intervention?</a:t>
            </a:r>
          </a:p>
          <a:p>
            <a:endParaRPr lang="en-US" dirty="0"/>
          </a:p>
        </p:txBody>
      </p:sp>
      <p:sp>
        <p:nvSpPr>
          <p:cNvPr id="7" name="TextBox 6">
            <a:extLst>
              <a:ext uri="{FF2B5EF4-FFF2-40B4-BE49-F238E27FC236}">
                <a16:creationId xmlns:a16="http://schemas.microsoft.com/office/drawing/2014/main" id="{A42BCB40-70E2-4DB3-A9CD-FED1D2A04862}"/>
              </a:ext>
            </a:extLst>
          </p:cNvPr>
          <p:cNvSpPr txBox="1"/>
          <p:nvPr/>
        </p:nvSpPr>
        <p:spPr>
          <a:xfrm>
            <a:off x="2219417" y="4261281"/>
            <a:ext cx="5370991" cy="923330"/>
          </a:xfrm>
          <a:prstGeom prst="rect">
            <a:avLst/>
          </a:prstGeom>
          <a:noFill/>
        </p:spPr>
        <p:txBody>
          <a:bodyPr wrap="square" rtlCol="0">
            <a:spAutoFit/>
          </a:bodyPr>
          <a:lstStyle/>
          <a:p>
            <a:pPr algn="ctr"/>
            <a:r>
              <a:rPr lang="en-US" sz="5400" dirty="0"/>
              <a:t>Questions?</a:t>
            </a:r>
          </a:p>
        </p:txBody>
      </p:sp>
    </p:spTree>
    <p:extLst>
      <p:ext uri="{BB962C8B-B14F-4D97-AF65-F5344CB8AC3E}">
        <p14:creationId xmlns:p14="http://schemas.microsoft.com/office/powerpoint/2010/main" val="2592631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551D8-4585-43D5-B979-F33BABE19A26}"/>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CD5B907A-2DF3-46B7-A222-560CC090862E}"/>
              </a:ext>
            </a:extLst>
          </p:cNvPr>
          <p:cNvSpPr>
            <a:spLocks noGrp="1"/>
          </p:cNvSpPr>
          <p:nvPr>
            <p:ph idx="1"/>
          </p:nvPr>
        </p:nvSpPr>
        <p:spPr>
          <a:xfrm>
            <a:off x="677334" y="1427747"/>
            <a:ext cx="8723340" cy="4613615"/>
          </a:xfrm>
        </p:spPr>
        <p:txBody>
          <a:bodyPr>
            <a:normAutofit fontScale="25000" lnSpcReduction="20000"/>
          </a:bodyPr>
          <a:lstStyle/>
          <a:p>
            <a:r>
              <a:rPr lang="en-US" sz="3200" dirty="0" err="1"/>
              <a:t>Yousefifard</a:t>
            </a:r>
            <a:r>
              <a:rPr lang="en-US" sz="3200" dirty="0"/>
              <a:t>, M., </a:t>
            </a:r>
            <a:r>
              <a:rPr lang="en-US" sz="3200" dirty="0" err="1"/>
              <a:t>Nasirinezhad</a:t>
            </a:r>
            <a:r>
              <a:rPr lang="en-US" sz="3200" dirty="0"/>
              <a:t>, F., </a:t>
            </a:r>
            <a:r>
              <a:rPr lang="en-US" sz="3200" dirty="0" err="1"/>
              <a:t>Shardi</a:t>
            </a:r>
            <a:r>
              <a:rPr lang="en-US" sz="3200" dirty="0"/>
              <a:t> </a:t>
            </a:r>
            <a:r>
              <a:rPr lang="en-US" sz="3200" dirty="0" err="1"/>
              <a:t>Manaheji</a:t>
            </a:r>
            <a:r>
              <a:rPr lang="en-US" sz="3200" dirty="0"/>
              <a:t>, H., </a:t>
            </a:r>
            <a:r>
              <a:rPr lang="en-US" sz="3200" dirty="0" err="1"/>
              <a:t>Janzadeh</a:t>
            </a:r>
            <a:r>
              <a:rPr lang="en-US" sz="3200" dirty="0"/>
              <a:t>, A., Hosseini, M., &amp; Keshavarz, M. (2016). Human bone marrow-derived and umbilical cord-derived mesenchymal stem cells for alleviating neuropathic pain in a spinal cord injury model. </a:t>
            </a:r>
            <a:r>
              <a:rPr lang="en-US" sz="3200" i="1" dirty="0"/>
              <a:t>Stem Cell Research &amp; Therapy</a:t>
            </a:r>
            <a:r>
              <a:rPr lang="en-US" sz="3200" dirty="0"/>
              <a:t>, </a:t>
            </a:r>
            <a:r>
              <a:rPr lang="en-US" sz="3200" i="1" dirty="0"/>
              <a:t>7</a:t>
            </a:r>
            <a:r>
              <a:rPr lang="en-US" sz="3200" dirty="0"/>
              <a:t>(1). https://doi.org/10.1186/s13287-016-0295-2</a:t>
            </a:r>
          </a:p>
          <a:p>
            <a:r>
              <a:rPr lang="en-US" sz="3200" dirty="0"/>
              <a:t>‌Yilmaz, A., </a:t>
            </a:r>
            <a:r>
              <a:rPr lang="en-US" sz="3200" dirty="0" err="1"/>
              <a:t>Topcu</a:t>
            </a:r>
            <a:r>
              <a:rPr lang="en-US" sz="3200" dirty="0"/>
              <a:t>, A., Erdogan, C., </a:t>
            </a:r>
            <a:r>
              <a:rPr lang="en-US" sz="3200" dirty="0" err="1"/>
              <a:t>Sahin</a:t>
            </a:r>
            <a:r>
              <a:rPr lang="en-US" sz="3200" dirty="0"/>
              <a:t>, B., </a:t>
            </a:r>
            <a:r>
              <a:rPr lang="en-US" sz="3200" dirty="0" err="1"/>
              <a:t>Abban</a:t>
            </a:r>
            <a:r>
              <a:rPr lang="en-US" sz="3200" dirty="0"/>
              <a:t>, G., Coskun, E., &amp; </a:t>
            </a:r>
            <a:r>
              <a:rPr lang="en-US" sz="3200" dirty="0" err="1"/>
              <a:t>Ozkul</a:t>
            </a:r>
            <a:r>
              <a:rPr lang="en-US" sz="3200" dirty="0"/>
              <a:t>, A. (2018). The Effect of Vascular Graft and Human Umbilical Cord Blood-Derived CD34+ Stem Cell on Peripheral Nerve Healing. </a:t>
            </a:r>
            <a:r>
              <a:rPr lang="en-US" sz="3200" i="1" dirty="0"/>
              <a:t>Open Access Macedonian Journal of Medical Sciences</a:t>
            </a:r>
            <a:r>
              <a:rPr lang="en-US" sz="3200" dirty="0"/>
              <a:t>, </a:t>
            </a:r>
            <a:r>
              <a:rPr lang="en-US" sz="3200" i="1" dirty="0"/>
              <a:t>6</a:t>
            </a:r>
            <a:r>
              <a:rPr lang="en-US" sz="3200" dirty="0"/>
              <a:t>(11), 1946–1952. https://doi.org/10.3889/oamjms.2018.417</a:t>
            </a:r>
          </a:p>
          <a:p>
            <a:r>
              <a:rPr lang="en-US" sz="3200" dirty="0"/>
              <a:t>‌What Is Cord Blood Banking? | </a:t>
            </a:r>
            <a:r>
              <a:rPr lang="en-US" sz="3200" dirty="0" err="1"/>
              <a:t>ViaCord</a:t>
            </a:r>
            <a:r>
              <a:rPr lang="en-US" sz="3200" dirty="0"/>
              <a:t>. (n.d.). Retrieved September 14, 2020, from www.viacord.com website: https://www.viacord.com/why-bank/cord-blood/</a:t>
            </a:r>
          </a:p>
          <a:p>
            <a:r>
              <a:rPr lang="en-US" sz="3200" dirty="0"/>
              <a:t>‌What is Cord Blood and Cord Blood Banking? | Cryo-Cell. (2020). Retrieved from Cryo-cell.com website: https://www.cryo-cell.com/cord-blood-banking</a:t>
            </a:r>
          </a:p>
          <a:p>
            <a:r>
              <a:rPr lang="en-US" sz="3200" dirty="0"/>
              <a:t>‌Umbilical Cord Blood Banking. (2019, March). Retrieved from www.acog.org website: https://www.acog.org/clinical/clinical-guidance/committee-opinion/articles/2019/03/umbilical-cord-blood-banking</a:t>
            </a:r>
          </a:p>
          <a:p>
            <a:r>
              <a:rPr lang="en-US" sz="3200" dirty="0"/>
              <a:t>‌Sivakumaran, N., </a:t>
            </a:r>
            <a:r>
              <a:rPr lang="en-US" sz="3200" dirty="0" err="1"/>
              <a:t>Rathnayaka</a:t>
            </a:r>
            <a:r>
              <a:rPr lang="en-US" sz="3200" dirty="0"/>
              <a:t>, I. R., Shabbir, R., </a:t>
            </a:r>
            <a:r>
              <a:rPr lang="en-US" sz="3200" dirty="0" err="1"/>
              <a:t>Wimalsinghe</a:t>
            </a:r>
            <a:r>
              <a:rPr lang="en-US" sz="3200" dirty="0"/>
              <a:t>, S. S., Jayakody, J. A. S., Chandrasekaran, M., … Lanka, S. (2018). Umbilical Cord Blood Banking and its Therapeutic Uses. </a:t>
            </a:r>
            <a:r>
              <a:rPr lang="en-US" sz="3200" i="1" dirty="0"/>
              <a:t>ArXiv:1802.07450 [q-Bio]</a:t>
            </a:r>
            <a:r>
              <a:rPr lang="en-US" sz="3200" dirty="0"/>
              <a:t>. Retrieved from https://arxiv.org/abs/1802.07450</a:t>
            </a:r>
          </a:p>
          <a:p>
            <a:r>
              <a:rPr lang="en-US" sz="3200" dirty="0"/>
              <a:t>‌Mohammed, H. S., &amp; EL Sayed, H. A. (2015). Knowledge and attitude of maternity nurses regarding cord blood collection and stem cells: An educational intervention. </a:t>
            </a:r>
            <a:r>
              <a:rPr lang="en-US" sz="3200" i="1" dirty="0"/>
              <a:t>Journal of Nursing Education and Practice</a:t>
            </a:r>
            <a:r>
              <a:rPr lang="en-US" sz="3200" dirty="0"/>
              <a:t>, </a:t>
            </a:r>
            <a:r>
              <a:rPr lang="en-US" sz="3200" i="1" dirty="0"/>
              <a:t>5</a:t>
            </a:r>
            <a:r>
              <a:rPr lang="en-US" sz="3200" dirty="0"/>
              <a:t>(4). https://doi.org/10.5430/jnep.v5n4p58</a:t>
            </a:r>
          </a:p>
          <a:p>
            <a:r>
              <a:rPr lang="en-US" sz="3200" dirty="0"/>
              <a:t>‌</a:t>
            </a:r>
            <a:r>
              <a:rPr lang="en-US" sz="3200" dirty="0" err="1"/>
              <a:t>Matijević</a:t>
            </a:r>
            <a:r>
              <a:rPr lang="en-US" sz="3200" dirty="0"/>
              <a:t>, R., &amp; Erjavec, K. (2016). Knowledge and attitudes among pregnant women and maternity staff about umbilical cord blood banking. </a:t>
            </a:r>
            <a:r>
              <a:rPr lang="en-US" sz="3200" i="1" dirty="0"/>
              <a:t>Transfusion Medicine</a:t>
            </a:r>
            <a:r>
              <a:rPr lang="en-US" sz="3200" dirty="0"/>
              <a:t>, </a:t>
            </a:r>
            <a:r>
              <a:rPr lang="en-US" sz="3200" i="1" dirty="0"/>
              <a:t>26</a:t>
            </a:r>
            <a:r>
              <a:rPr lang="en-US" sz="3200" dirty="0"/>
              <a:t>(6), 462–466. https://doi.org/10.1111/tme.12365</a:t>
            </a:r>
          </a:p>
          <a:p>
            <a:r>
              <a:rPr lang="en-US" sz="3200" dirty="0"/>
              <a:t>‌Gupta, V., Agarwal, L., </a:t>
            </a:r>
            <a:r>
              <a:rPr lang="en-US" sz="3200" dirty="0" err="1"/>
              <a:t>Ballal</a:t>
            </a:r>
            <a:r>
              <a:rPr lang="en-US" sz="3200" dirty="0"/>
              <a:t>, P., &amp; Pandey, D. (2019, March 7). Cord Blood Banking: Antenatal Care Provider’s Roles and Responsibilities. Retrieved from Stem Cells International website: https://www.hindawi.com/journals/sci/2019/3598404/</a:t>
            </a:r>
          </a:p>
          <a:p>
            <a:r>
              <a:rPr lang="en-US" sz="3200" dirty="0"/>
              <a:t>‌Ferguson, R. A. (2019). Going public with umbilical cord blood banking. </a:t>
            </a:r>
            <a:r>
              <a:rPr lang="en-US" sz="3200" i="1" dirty="0"/>
              <a:t>Nursing</a:t>
            </a:r>
            <a:r>
              <a:rPr lang="en-US" sz="3200" dirty="0"/>
              <a:t>, </a:t>
            </a:r>
            <a:r>
              <a:rPr lang="en-US" sz="3200" i="1" dirty="0"/>
              <a:t>49</a:t>
            </a:r>
            <a:r>
              <a:rPr lang="en-US" sz="3200" dirty="0"/>
              <a:t>(9), 12. https://doi.org/10.1097/01.nurse.0000577768.84633.84</a:t>
            </a:r>
          </a:p>
          <a:p>
            <a:r>
              <a:rPr lang="en-US" sz="3200" dirty="0"/>
              <a:t>‌El-</a:t>
            </a:r>
            <a:r>
              <a:rPr lang="en-US" sz="3200" dirty="0" err="1"/>
              <a:t>Sherbiny</a:t>
            </a:r>
            <a:r>
              <a:rPr lang="en-US" sz="3200" dirty="0"/>
              <a:t>, M., </a:t>
            </a:r>
            <a:r>
              <a:rPr lang="en-US" sz="3200" dirty="0" err="1"/>
              <a:t>Eladl</a:t>
            </a:r>
            <a:r>
              <a:rPr lang="en-US" sz="3200" dirty="0"/>
              <a:t>, M., Ranade, A., </a:t>
            </a:r>
            <a:r>
              <a:rPr lang="en-US" sz="3200" dirty="0" err="1"/>
              <a:t>Guimei</a:t>
            </a:r>
            <a:r>
              <a:rPr lang="en-US" sz="3200" dirty="0"/>
              <a:t>, M., &amp; </a:t>
            </a:r>
            <a:r>
              <a:rPr lang="en-US" sz="3200" dirty="0" err="1"/>
              <a:t>Gabr</a:t>
            </a:r>
            <a:r>
              <a:rPr lang="en-US" sz="3200" dirty="0"/>
              <a:t>, H. (2020). Functional beta-cells derived from umbilical cord blood mesenchymal stem cells for curing rats with streptozotocin-induced diabetes mellitus. </a:t>
            </a:r>
            <a:r>
              <a:rPr lang="en-US" sz="3200" i="1" dirty="0"/>
              <a:t>Singapore Medical Journal</a:t>
            </a:r>
            <a:r>
              <a:rPr lang="en-US" sz="3200" dirty="0"/>
              <a:t>, </a:t>
            </a:r>
            <a:r>
              <a:rPr lang="en-US" sz="3200" i="1" dirty="0"/>
              <a:t>61</a:t>
            </a:r>
            <a:r>
              <a:rPr lang="en-US" sz="3200" dirty="0"/>
              <a:t>(1), 39–45. https://doi.org/10.11622/smedj.2019120</a:t>
            </a:r>
          </a:p>
          <a:p>
            <a:r>
              <a:rPr lang="en-US" sz="3200" dirty="0"/>
              <a:t>‌Cord Blood Banking Legislation | CBR®. (n.d.). Retrieved from Cord Blood Registry website: https://www.cordblood.com/benefits-cord-blood/umbilical-cord-blood-banking/cord-blood-banking-legislation#:~:text=The%20law%20ensures%20that%20expectant</a:t>
            </a:r>
          </a:p>
          <a:p>
            <a:r>
              <a:rPr lang="en-US" sz="3200" dirty="0"/>
              <a:t>‌Chinn, P. (2018, August 26). Clinical Nursing: A Helping Art. Retrieved September 20, 2020, from </a:t>
            </a:r>
            <a:r>
              <a:rPr lang="en-US" sz="3200" dirty="0" err="1"/>
              <a:t>Nursology</a:t>
            </a:r>
            <a:r>
              <a:rPr lang="en-US" sz="3200" dirty="0"/>
              <a:t> website: https://nursology.net/nurse-theorists-and-their-work/clinical-nursing-a-helping-art/</a:t>
            </a:r>
          </a:p>
          <a:p>
            <a:r>
              <a:rPr lang="en-US" sz="3200" dirty="0"/>
              <a:t>‌</a:t>
            </a:r>
            <a:r>
              <a:rPr lang="en-US" sz="3200" dirty="0" err="1"/>
              <a:t>Bielec-Berek</a:t>
            </a:r>
            <a:r>
              <a:rPr lang="en-US" sz="3200" dirty="0"/>
              <a:t>, B., </a:t>
            </a:r>
            <a:r>
              <a:rPr lang="en-US" sz="3200" dirty="0" err="1"/>
              <a:t>Jastrzębska</a:t>
            </a:r>
            <a:r>
              <a:rPr lang="en-US" sz="3200" dirty="0"/>
              <a:t>-Stojko, Ż., </a:t>
            </a:r>
            <a:r>
              <a:rPr lang="en-US" sz="3200" dirty="0" err="1"/>
              <a:t>Drosdzol</a:t>
            </a:r>
            <a:r>
              <a:rPr lang="en-US" sz="3200" dirty="0"/>
              <a:t>-Cop, A., </a:t>
            </a:r>
            <a:r>
              <a:rPr lang="en-US" sz="3200" dirty="0" err="1"/>
              <a:t>Jendyk</a:t>
            </a:r>
            <a:r>
              <a:rPr lang="en-US" sz="3200" dirty="0"/>
              <a:t>, C., </a:t>
            </a:r>
            <a:r>
              <a:rPr lang="en-US" sz="3200" dirty="0" err="1"/>
              <a:t>Boruczkowski</a:t>
            </a:r>
            <a:r>
              <a:rPr lang="en-US" sz="3200" dirty="0"/>
              <a:t>, D., </a:t>
            </a:r>
            <a:r>
              <a:rPr lang="en-US" sz="3200" dirty="0" err="1"/>
              <a:t>Ołdak</a:t>
            </a:r>
            <a:r>
              <a:rPr lang="en-US" sz="3200" dirty="0"/>
              <a:t>, T., … Stojko, R. (2017). Maternal predictors and quality of umbilical cord blood units. </a:t>
            </a:r>
            <a:r>
              <a:rPr lang="en-US" sz="3200" i="1" dirty="0"/>
              <a:t>Cell and Tissue Banking</a:t>
            </a:r>
            <a:r>
              <a:rPr lang="en-US" sz="3200" dirty="0"/>
              <a:t>, </a:t>
            </a:r>
            <a:r>
              <a:rPr lang="en-US" sz="3200" i="1" dirty="0"/>
              <a:t>19</a:t>
            </a:r>
            <a:r>
              <a:rPr lang="en-US" sz="3200" dirty="0"/>
              <a:t>(1), 69–75. https://doi.org/10.1007/s10561-017-9657-y</a:t>
            </a:r>
          </a:p>
          <a:p>
            <a:pPr marL="0" indent="0">
              <a:buNone/>
            </a:pPr>
            <a:endParaRPr lang="en-US" dirty="0"/>
          </a:p>
        </p:txBody>
      </p:sp>
    </p:spTree>
    <p:extLst>
      <p:ext uri="{BB962C8B-B14F-4D97-AF65-F5344CB8AC3E}">
        <p14:creationId xmlns:p14="http://schemas.microsoft.com/office/powerpoint/2010/main" val="3884617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4EB9F-2BC4-4872-BE67-CCC56B125700}"/>
              </a:ext>
            </a:extLst>
          </p:cNvPr>
          <p:cNvSpPr>
            <a:spLocks noGrp="1"/>
          </p:cNvSpPr>
          <p:nvPr>
            <p:ph type="title"/>
          </p:nvPr>
        </p:nvSpPr>
        <p:spPr>
          <a:xfrm>
            <a:off x="2849562" y="609600"/>
            <a:ext cx="6424440" cy="1320800"/>
          </a:xfrm>
        </p:spPr>
        <p:txBody>
          <a:bodyPr>
            <a:normAutofit/>
          </a:bodyPr>
          <a:lstStyle/>
          <a:p>
            <a:r>
              <a:rPr lang="en-US" dirty="0"/>
              <a:t>Abstract</a:t>
            </a:r>
          </a:p>
        </p:txBody>
      </p:sp>
      <p:sp>
        <p:nvSpPr>
          <p:cNvPr id="9" name="Isosceles Triangle 8">
            <a:extLst>
              <a:ext uri="{FF2B5EF4-FFF2-40B4-BE49-F238E27FC236}">
                <a16:creationId xmlns:a16="http://schemas.microsoft.com/office/drawing/2014/main" id="{9F8803AC-EE0E-40C2-AD46-FD84FAD822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916" y="3822970"/>
            <a:ext cx="496112" cy="2918298"/>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a:extLst>
              <a:ext uri="{FF2B5EF4-FFF2-40B4-BE49-F238E27FC236}">
                <a16:creationId xmlns:a16="http://schemas.microsoft.com/office/drawing/2014/main" id="{90F13900-0F05-47C2-B2FB-3410E2CFBD94}"/>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1329" b="98339" l="10778" r="89222">
                        <a14:foregroundMark x1="59880" y1="31894" x2="59880" y2="31894"/>
                        <a14:foregroundMark x1="40719" y1="35216" x2="40719" y2="35216"/>
                        <a14:foregroundMark x1="32335" y1="49834" x2="32335" y2="49834"/>
                        <a14:foregroundMark x1="26347" y1="49834" x2="26347" y2="49834"/>
                        <a14:foregroundMark x1="19760" y1="50498" x2="19760" y2="50498"/>
                        <a14:foregroundMark x1="26347" y1="66777" x2="26347" y2="66777"/>
                        <a14:foregroundMark x1="16766" y1="71761" x2="16766" y2="71761"/>
                        <a14:foregroundMark x1="26946" y1="85714" x2="26946" y2="85714"/>
                        <a14:foregroundMark x1="47305" y1="91030" x2="47305" y2="91030"/>
                        <a14:foregroundMark x1="63473" y1="95017" x2="63473" y2="95017"/>
                        <a14:foregroundMark x1="82036" y1="71096" x2="82036" y2="71096"/>
                        <a14:foregroundMark x1="85629" y1="73090" x2="85629" y2="73090"/>
                        <a14:foregroundMark x1="90419" y1="76412" x2="90419" y2="76412"/>
                        <a14:foregroundMark x1="84431" y1="94684" x2="84431" y2="94684"/>
                        <a14:foregroundMark x1="65269" y1="98671" x2="65269" y2="98671"/>
                        <a14:foregroundMark x1="49701" y1="22924" x2="49701" y2="22924"/>
                        <a14:foregroundMark x1="50898" y1="18272" x2="50898" y2="18272"/>
                        <a14:foregroundMark x1="50898" y1="20598" x2="50898" y2="20598"/>
                        <a14:foregroundMark x1="43114" y1="17608" x2="43114" y2="17608"/>
                        <a14:foregroundMark x1="43114" y1="17608" x2="43114" y2="17608"/>
                        <a14:foregroundMark x1="41317" y1="19601" x2="41317" y2="19601"/>
                        <a14:foregroundMark x1="19162" y1="26910" x2="19162" y2="26910"/>
                        <a14:foregroundMark x1="19162" y1="26910" x2="19162" y2="26910"/>
                        <a14:foregroundMark x1="16168" y1="34551" x2="16168" y2="34551"/>
                        <a14:foregroundMark x1="16168" y1="38870" x2="16168" y2="38870"/>
                        <a14:foregroundMark x1="11976" y1="41860" x2="11976" y2="41860"/>
                        <a14:foregroundMark x1="53293" y1="5980" x2="53293" y2="5980"/>
                        <a14:foregroundMark x1="53293" y1="5980" x2="53293" y2="5980"/>
                        <a14:foregroundMark x1="66467" y1="25249" x2="66467" y2="25249"/>
                        <a14:foregroundMark x1="66467" y1="25249" x2="66467" y2="25249"/>
                        <a14:foregroundMark x1="65868" y1="27575" x2="65868" y2="27575"/>
                        <a14:foregroundMark x1="52096" y1="1329" x2="52096" y2="1329"/>
                        <a14:backgroundMark x1="53892" y1="332" x2="53892" y2="332"/>
                        <a14:backgroundMark x1="79641" y1="19269" x2="79641" y2="19269"/>
                      </a14:backgroundRemoval>
                    </a14:imgEffect>
                  </a14:imgLayer>
                </a14:imgProps>
              </a:ext>
            </a:extLst>
          </a:blip>
          <a:srcRect l="22450" r="5719"/>
          <a:stretch/>
        </p:blipFill>
        <p:spPr>
          <a:xfrm>
            <a:off x="20" y="1"/>
            <a:ext cx="2734036" cy="6858000"/>
          </a:xfrm>
          <a:custGeom>
            <a:avLst/>
            <a:gdLst/>
            <a:ahLst/>
            <a:cxnLst/>
            <a:rect l="l" t="t" r="r" b="b"/>
            <a:pathLst>
              <a:path w="2734056" h="6858000">
                <a:moveTo>
                  <a:pt x="0" y="0"/>
                </a:moveTo>
                <a:lnTo>
                  <a:pt x="1674254" y="0"/>
                </a:lnTo>
                <a:lnTo>
                  <a:pt x="2734056" y="6850199"/>
                </a:lnTo>
                <a:lnTo>
                  <a:pt x="2734056" y="6858000"/>
                </a:lnTo>
                <a:lnTo>
                  <a:pt x="461457" y="6858000"/>
                </a:lnTo>
                <a:lnTo>
                  <a:pt x="0" y="4134118"/>
                </a:lnTo>
                <a:close/>
              </a:path>
            </a:pathLst>
          </a:custGeom>
        </p:spPr>
      </p:pic>
      <p:sp>
        <p:nvSpPr>
          <p:cNvPr id="11" name="Isosceles Triangle 10">
            <a:extLst>
              <a:ext uri="{FF2B5EF4-FFF2-40B4-BE49-F238E27FC236}">
                <a16:creationId xmlns:a16="http://schemas.microsoft.com/office/drawing/2014/main" id="{051A3413-562D-435C-AAE4-56808F0CBC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1"/>
            <a:ext cx="476655"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8ECEF08C-6DEA-4F43-BABF-FC00DC18040D}"/>
              </a:ext>
            </a:extLst>
          </p:cNvPr>
          <p:cNvSpPr>
            <a:spLocks noGrp="1"/>
          </p:cNvSpPr>
          <p:nvPr>
            <p:ph idx="1"/>
          </p:nvPr>
        </p:nvSpPr>
        <p:spPr>
          <a:xfrm>
            <a:off x="2849562" y="2160589"/>
            <a:ext cx="6424440" cy="3880773"/>
          </a:xfrm>
        </p:spPr>
        <p:txBody>
          <a:bodyPr>
            <a:normAutofit fontScale="92500"/>
          </a:bodyPr>
          <a:lstStyle/>
          <a:p>
            <a:pPr marL="0" indent="0">
              <a:lnSpc>
                <a:spcPct val="160000"/>
              </a:lnSpc>
              <a:buNone/>
            </a:pPr>
            <a:r>
              <a:rPr lang="en-US" sz="1400" dirty="0"/>
              <a:t>This research project covers the topic of educating expectant mothers on the options for umbilical cord blood banking or donation. Through the research, it was determined exactly what umbilical cord blood banking was and the types of banking available. Umbilical cord blood banking has many benefits and has been proven to help treat various diseases. Transplantation of umbilical cord blood stem cells rather than bone marrow has improved the cure rates and survival rates of many treatments. Since the first transplantation in 1988, multiple lives have been changed, some even saved, by using blood that has been taken from an umbilical cord after the birth of a baby. While this is not a new topic, many research studies are going on in the present day to further add to the list of diseases and sicknesses that this procedure can potentially help. The future is bright in the field of umbilical cord blood research.</a:t>
            </a:r>
          </a:p>
        </p:txBody>
      </p:sp>
    </p:spTree>
    <p:extLst>
      <p:ext uri="{BB962C8B-B14F-4D97-AF65-F5344CB8AC3E}">
        <p14:creationId xmlns:p14="http://schemas.microsoft.com/office/powerpoint/2010/main" val="3541495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849D0A-0F81-4126-8E1B-77E395BA15EC}"/>
              </a:ext>
            </a:extLst>
          </p:cNvPr>
          <p:cNvSpPr>
            <a:spLocks noGrp="1"/>
          </p:cNvSpPr>
          <p:nvPr>
            <p:ph type="title"/>
          </p:nvPr>
        </p:nvSpPr>
        <p:spPr>
          <a:xfrm>
            <a:off x="1043950" y="1179151"/>
            <a:ext cx="3300646" cy="4463889"/>
          </a:xfrm>
        </p:spPr>
        <p:txBody>
          <a:bodyPr anchor="ctr">
            <a:normAutofit/>
          </a:bodyPr>
          <a:lstStyle/>
          <a:p>
            <a:r>
              <a:rPr lang="en-US" dirty="0"/>
              <a:t>Introduction to the Problem </a:t>
            </a:r>
          </a:p>
        </p:txBody>
      </p:sp>
      <p:sp>
        <p:nvSpPr>
          <p:cNvPr id="3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31"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F58E0B5-5777-4641-833F-C4A55E1BCE50}"/>
              </a:ext>
            </a:extLst>
          </p:cNvPr>
          <p:cNvSpPr>
            <a:spLocks noGrp="1"/>
          </p:cNvSpPr>
          <p:nvPr>
            <p:ph idx="1"/>
          </p:nvPr>
        </p:nvSpPr>
        <p:spPr>
          <a:xfrm>
            <a:off x="4978918" y="1109145"/>
            <a:ext cx="6341016" cy="4603900"/>
          </a:xfrm>
        </p:spPr>
        <p:txBody>
          <a:bodyPr anchor="ctr">
            <a:normAutofit fontScale="92500" lnSpcReduction="10000"/>
          </a:bodyPr>
          <a:lstStyle/>
          <a:p>
            <a:pPr>
              <a:lnSpc>
                <a:spcPct val="110000"/>
              </a:lnSpc>
            </a:pPr>
            <a:r>
              <a:rPr lang="en-US" sz="1400" dirty="0"/>
              <a:t>Undereducation on umbilical cord blood banking</a:t>
            </a:r>
          </a:p>
          <a:p>
            <a:pPr>
              <a:lnSpc>
                <a:spcPct val="110000"/>
              </a:lnSpc>
            </a:pPr>
            <a:r>
              <a:rPr lang="en-US" sz="1400" dirty="0"/>
              <a:t>Only 3% of Americans bank umbilical cord blood</a:t>
            </a:r>
          </a:p>
          <a:p>
            <a:pPr>
              <a:lnSpc>
                <a:spcPct val="110000"/>
              </a:lnSpc>
            </a:pPr>
            <a:r>
              <a:rPr lang="en-US" sz="1400" dirty="0"/>
              <a:t>One study found that 95% of pregnant women questioned about their knowledge of UCB banking felt they had insufficient or basic knowledge of the topic</a:t>
            </a:r>
          </a:p>
          <a:p>
            <a:pPr>
              <a:lnSpc>
                <a:spcPct val="110000"/>
              </a:lnSpc>
            </a:pPr>
            <a:r>
              <a:rPr lang="en-US" sz="1400" dirty="0"/>
              <a:t>What information they had, only 6% came from a certified Gynecologist with the rest coming from family and friends, personal research, or the media. Many times, the information from the latter forms can be misconstrued. </a:t>
            </a:r>
          </a:p>
          <a:p>
            <a:pPr>
              <a:lnSpc>
                <a:spcPct val="110000"/>
              </a:lnSpc>
            </a:pPr>
            <a:r>
              <a:rPr lang="en-US" sz="1400" dirty="0"/>
              <a:t>78% also did not know the difference between the types of banking, public and private </a:t>
            </a:r>
          </a:p>
          <a:p>
            <a:pPr>
              <a:lnSpc>
                <a:spcPct val="110000"/>
              </a:lnSpc>
            </a:pPr>
            <a:r>
              <a:rPr lang="en-US" sz="1400" dirty="0"/>
              <a:t>When asked if they would donate or not, it was fairly even on both sides but of the “no” answers, 30% explained their reasoning as “insufficient information”. This study clearly showed the gap in education over this topic  </a:t>
            </a:r>
          </a:p>
          <a:p>
            <a:pPr>
              <a:lnSpc>
                <a:spcPct val="110000"/>
              </a:lnSpc>
            </a:pPr>
            <a:r>
              <a:rPr lang="en-US" sz="1400" dirty="0"/>
              <a:t>Of the 50 states in the United States, only 28 have legislation written over the topic of umbilical cord blood banking</a:t>
            </a:r>
          </a:p>
          <a:p>
            <a:pPr>
              <a:lnSpc>
                <a:spcPct val="110000"/>
              </a:lnSpc>
            </a:pPr>
            <a:r>
              <a:rPr lang="en-US" sz="1400" dirty="0"/>
              <a:t> Only 13 of the 28 have legislation that requires that expectant mothers be informed of the option of umbilical cord blood banking prior to delivery of the child</a:t>
            </a:r>
          </a:p>
          <a:p>
            <a:pPr>
              <a:lnSpc>
                <a:spcPct val="90000"/>
              </a:lnSpc>
            </a:pPr>
            <a:endParaRPr lang="en-US" sz="1300" dirty="0"/>
          </a:p>
        </p:txBody>
      </p:sp>
      <p:sp>
        <p:nvSpPr>
          <p:cNvPr id="32"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086270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D32DBE-3DE6-4D9C-86A3-ED0212ED2647}"/>
              </a:ext>
            </a:extLst>
          </p:cNvPr>
          <p:cNvSpPr>
            <a:spLocks noGrp="1"/>
          </p:cNvSpPr>
          <p:nvPr>
            <p:ph type="title"/>
          </p:nvPr>
        </p:nvSpPr>
        <p:spPr>
          <a:xfrm>
            <a:off x="1043950" y="1179151"/>
            <a:ext cx="3300646" cy="4463889"/>
          </a:xfrm>
        </p:spPr>
        <p:txBody>
          <a:bodyPr anchor="ctr">
            <a:normAutofit/>
          </a:bodyPr>
          <a:lstStyle/>
          <a:p>
            <a:r>
              <a:rPr lang="en-US" dirty="0"/>
              <a:t>What is umbilical blood cord banking?</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1333ABE-CFC3-4A44-AEE2-0064CC1CBB86}"/>
              </a:ext>
            </a:extLst>
          </p:cNvPr>
          <p:cNvSpPr>
            <a:spLocks noGrp="1"/>
          </p:cNvSpPr>
          <p:nvPr>
            <p:ph idx="1"/>
          </p:nvPr>
        </p:nvSpPr>
        <p:spPr>
          <a:xfrm>
            <a:off x="4978918" y="1109145"/>
            <a:ext cx="6341016" cy="4603900"/>
          </a:xfrm>
        </p:spPr>
        <p:txBody>
          <a:bodyPr anchor="ctr">
            <a:normAutofit/>
          </a:bodyPr>
          <a:lstStyle/>
          <a:p>
            <a:r>
              <a:rPr lang="en-US" dirty="0"/>
              <a:t>What are some things about umbilical cord blood banking that you have prior knowledge of?</a:t>
            </a:r>
          </a:p>
          <a:p>
            <a:r>
              <a:rPr lang="en-US" dirty="0"/>
              <a:t>Definition: Cord blood is the blood that remains in the umbilical cord after a baby is born. Cord blood banking is the entire process of collecting the blood that remains in the umbilical cord after a baby is born, processing the blood to extract the stem cells, and storing the stem cells by cryogenically freezing them for potential future medical use.</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112559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1F5ED44-AA36-45A5-A2B8-CA162DA63B3B}"/>
              </a:ext>
            </a:extLst>
          </p:cNvPr>
          <p:cNvSpPr>
            <a:spLocks noGrp="1"/>
          </p:cNvSpPr>
          <p:nvPr>
            <p:ph type="title"/>
          </p:nvPr>
        </p:nvSpPr>
        <p:spPr>
          <a:xfrm>
            <a:off x="1043950" y="1179151"/>
            <a:ext cx="3300646" cy="4463889"/>
          </a:xfrm>
        </p:spPr>
        <p:txBody>
          <a:bodyPr anchor="ctr">
            <a:normAutofit/>
          </a:bodyPr>
          <a:lstStyle/>
          <a:p>
            <a:r>
              <a:rPr lang="en-US" dirty="0"/>
              <a:t>Private Blood Banking</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0466754-62B4-4ABF-8DAE-E145BEEB4E5B}"/>
              </a:ext>
            </a:extLst>
          </p:cNvPr>
          <p:cNvSpPr>
            <a:spLocks noGrp="1"/>
          </p:cNvSpPr>
          <p:nvPr>
            <p:ph idx="1"/>
          </p:nvPr>
        </p:nvSpPr>
        <p:spPr>
          <a:xfrm>
            <a:off x="4978918" y="1109145"/>
            <a:ext cx="6341016" cy="4603900"/>
          </a:xfrm>
        </p:spPr>
        <p:txBody>
          <a:bodyPr anchor="ctr">
            <a:normAutofit/>
          </a:bodyPr>
          <a:lstStyle/>
          <a:p>
            <a:r>
              <a:rPr lang="en-US" dirty="0"/>
              <a:t>Private blood banks allow parents to store their child’s cord blood for a fee so that they will have access to the stem cells. </a:t>
            </a:r>
          </a:p>
          <a:p>
            <a:r>
              <a:rPr lang="en-US" dirty="0"/>
              <a:t>These banks also store additional newborn stem cells like cord tissue. </a:t>
            </a:r>
          </a:p>
          <a:p>
            <a:r>
              <a:rPr lang="en-US" dirty="0"/>
              <a:t>This type is quite expensive, and the cord blood would only be used to benefit the family of the donor.</a:t>
            </a:r>
          </a:p>
          <a:p>
            <a:endParaRPr lang="en-US" dirty="0"/>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506178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0265050-FD84-47EF-A163-6A481836C1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11B064D-F4EB-4312-AEEA-6AFDB257E7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79068" y="-8467"/>
            <a:ext cx="4766733" cy="6866467"/>
            <a:chOff x="7425267" y="-8467"/>
            <a:chExt cx="4766733" cy="6866467"/>
          </a:xfrm>
        </p:grpSpPr>
        <p:cxnSp>
          <p:nvCxnSpPr>
            <p:cNvPr id="12" name="Straight Connector 11">
              <a:extLst>
                <a:ext uri="{FF2B5EF4-FFF2-40B4-BE49-F238E27FC236}">
                  <a16:creationId xmlns:a16="http://schemas.microsoft.com/office/drawing/2014/main" id="{E7041201-C3DD-4181-B0E0-5C960FFE535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929A678F-8D0F-4F98-85A6-797199C550F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82463FFC-4B08-4AF2-AC5A-F681CE9772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87C110A9-8F54-42F4-9B19-8D33F94DE5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9F5AD5FC-19DB-4C66-BDDA-043A6AAC94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352A3EAD-426D-4399-B7E0-81D26F7003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6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F842EF93-A507-4796-A726-0D0A9B751C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24F1410B-DBCE-471A-97C3-B96C0A7BBC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0BBC8502-8D68-4CE4-B690-2EBB6BCCDD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109678C7-1EFE-44C8-ABB9-FD6068BD0AF8}"/>
              </a:ext>
            </a:extLst>
          </p:cNvPr>
          <p:cNvSpPr>
            <a:spLocks noGrp="1"/>
          </p:cNvSpPr>
          <p:nvPr>
            <p:ph type="title"/>
          </p:nvPr>
        </p:nvSpPr>
        <p:spPr>
          <a:xfrm>
            <a:off x="652481" y="1382486"/>
            <a:ext cx="3547581" cy="4093028"/>
          </a:xfrm>
        </p:spPr>
        <p:txBody>
          <a:bodyPr anchor="ctr">
            <a:normAutofit/>
          </a:bodyPr>
          <a:lstStyle/>
          <a:p>
            <a:r>
              <a:rPr lang="en-US" sz="4400"/>
              <a:t>Public Blood Banking</a:t>
            </a:r>
          </a:p>
        </p:txBody>
      </p:sp>
      <p:sp>
        <p:nvSpPr>
          <p:cNvPr id="22" name="Rectangle 21">
            <a:extLst>
              <a:ext uri="{FF2B5EF4-FFF2-40B4-BE49-F238E27FC236}">
                <a16:creationId xmlns:a16="http://schemas.microsoft.com/office/drawing/2014/main" id="{DE77CD7A-FE9E-475D-BF9C-78183B0B1B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42625" y="0"/>
            <a:ext cx="64493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77832851-9D1C-429A-94FF-5120A33D79ED}"/>
              </a:ext>
            </a:extLst>
          </p:cNvPr>
          <p:cNvGraphicFramePr>
            <a:graphicFrameLocks noGrp="1"/>
          </p:cNvGraphicFramePr>
          <p:nvPr>
            <p:ph idx="1"/>
            <p:extLst>
              <p:ext uri="{D42A27DB-BD31-4B8C-83A1-F6EECF244321}">
                <p14:modId xmlns:p14="http://schemas.microsoft.com/office/powerpoint/2010/main" val="1804059210"/>
              </p:ext>
            </p:extLst>
          </p:nvPr>
        </p:nvGraphicFramePr>
        <p:xfrm>
          <a:off x="4852543" y="944564"/>
          <a:ext cx="6692814" cy="48231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4202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0"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2CBE27D0-47E7-4D21-B99C-5400A7B075B1}"/>
              </a:ext>
            </a:extLst>
          </p:cNvPr>
          <p:cNvSpPr>
            <a:spLocks noGrp="1"/>
          </p:cNvSpPr>
          <p:nvPr>
            <p:ph type="title"/>
          </p:nvPr>
        </p:nvSpPr>
        <p:spPr>
          <a:xfrm>
            <a:off x="643467" y="816638"/>
            <a:ext cx="3367359" cy="5224724"/>
          </a:xfrm>
        </p:spPr>
        <p:txBody>
          <a:bodyPr anchor="ctr">
            <a:normAutofit/>
          </a:bodyPr>
          <a:lstStyle/>
          <a:p>
            <a:r>
              <a:rPr lang="en-US" dirty="0"/>
              <a:t>The recommended type is……… PUBLIC!</a:t>
            </a:r>
          </a:p>
        </p:txBody>
      </p:sp>
      <p:sp>
        <p:nvSpPr>
          <p:cNvPr id="3" name="Content Placeholder 2">
            <a:extLst>
              <a:ext uri="{FF2B5EF4-FFF2-40B4-BE49-F238E27FC236}">
                <a16:creationId xmlns:a16="http://schemas.microsoft.com/office/drawing/2014/main" id="{A479FA67-9A4B-48D9-BA62-2D2BB29998A3}"/>
              </a:ext>
            </a:extLst>
          </p:cNvPr>
          <p:cNvSpPr>
            <a:spLocks noGrp="1"/>
          </p:cNvSpPr>
          <p:nvPr>
            <p:ph idx="1"/>
          </p:nvPr>
        </p:nvSpPr>
        <p:spPr>
          <a:xfrm>
            <a:off x="4654295" y="816638"/>
            <a:ext cx="4619706" cy="5224724"/>
          </a:xfrm>
        </p:spPr>
        <p:txBody>
          <a:bodyPr anchor="ctr">
            <a:normAutofit/>
          </a:bodyPr>
          <a:lstStyle/>
          <a:p>
            <a:r>
              <a:rPr lang="en-US" dirty="0"/>
              <a:t>According to the AAP (American Association of Pediatrics), the AMA (American Medical Association) and the American College of Obstetricians and Gynecologists, Public umbilical cord blood banking is highly recommended. </a:t>
            </a:r>
          </a:p>
          <a:p>
            <a:r>
              <a:rPr lang="en-US" dirty="0"/>
              <a:t>Private umbilical cord blood banking may be considered when there is knowledge of a family member with a medical condition (malignant or genetic) who could potentially benefit from cord blood transplantation.</a:t>
            </a:r>
          </a:p>
          <a:p>
            <a:r>
              <a:rPr lang="en-US" dirty="0"/>
              <a:t>Public umbilical cord blood banking is the recommended method of obtaining umbilical cord blood for use in transplantation, immune therapies, or other medically validated indications.</a:t>
            </a:r>
          </a:p>
          <a:p>
            <a:endParaRPr lang="en-US" dirty="0"/>
          </a:p>
        </p:txBody>
      </p:sp>
    </p:spTree>
    <p:extLst>
      <p:ext uri="{BB962C8B-B14F-4D97-AF65-F5344CB8AC3E}">
        <p14:creationId xmlns:p14="http://schemas.microsoft.com/office/powerpoint/2010/main" val="3792794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0265050-FD84-47EF-A163-6A481836C1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11B064D-F4EB-4312-AEEA-6AFDB257E7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79068" y="-8467"/>
            <a:ext cx="4766733" cy="6866467"/>
            <a:chOff x="7425267" y="-8467"/>
            <a:chExt cx="4766733" cy="6866467"/>
          </a:xfrm>
        </p:grpSpPr>
        <p:cxnSp>
          <p:nvCxnSpPr>
            <p:cNvPr id="12" name="Straight Connector 11">
              <a:extLst>
                <a:ext uri="{FF2B5EF4-FFF2-40B4-BE49-F238E27FC236}">
                  <a16:creationId xmlns:a16="http://schemas.microsoft.com/office/drawing/2014/main" id="{E7041201-C3DD-4181-B0E0-5C960FFE535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929A678F-8D0F-4F98-85A6-797199C550F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82463FFC-4B08-4AF2-AC5A-F681CE9772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87C110A9-8F54-42F4-9B19-8D33F94DE5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9F5AD5FC-19DB-4C66-BDDA-043A6AAC94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352A3EAD-426D-4399-B7E0-81D26F7003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6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F842EF93-A507-4796-A726-0D0A9B751C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24F1410B-DBCE-471A-97C3-B96C0A7BBC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0BBC8502-8D68-4CE4-B690-2EBB6BCCDD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CB1AACFB-14B2-45A8-AB8C-E79B22104324}"/>
              </a:ext>
            </a:extLst>
          </p:cNvPr>
          <p:cNvSpPr>
            <a:spLocks noGrp="1"/>
          </p:cNvSpPr>
          <p:nvPr>
            <p:ph type="title"/>
          </p:nvPr>
        </p:nvSpPr>
        <p:spPr>
          <a:xfrm>
            <a:off x="652481" y="1382486"/>
            <a:ext cx="3547581" cy="4093028"/>
          </a:xfrm>
        </p:spPr>
        <p:txBody>
          <a:bodyPr anchor="ctr">
            <a:normAutofit/>
          </a:bodyPr>
          <a:lstStyle/>
          <a:p>
            <a:r>
              <a:rPr lang="en-US" sz="4400"/>
              <a:t>Theoretical Framework</a:t>
            </a:r>
          </a:p>
        </p:txBody>
      </p:sp>
      <p:sp>
        <p:nvSpPr>
          <p:cNvPr id="22" name="Rectangle 21">
            <a:extLst>
              <a:ext uri="{FF2B5EF4-FFF2-40B4-BE49-F238E27FC236}">
                <a16:creationId xmlns:a16="http://schemas.microsoft.com/office/drawing/2014/main" id="{DE77CD7A-FE9E-475D-BF9C-78183B0B1B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42625" y="0"/>
            <a:ext cx="64493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8F1DCC8E-AF0E-4866-96A6-D1D9BDE65328}"/>
              </a:ext>
            </a:extLst>
          </p:cNvPr>
          <p:cNvGraphicFramePr>
            <a:graphicFrameLocks noGrp="1"/>
          </p:cNvGraphicFramePr>
          <p:nvPr>
            <p:ph idx="1"/>
            <p:extLst>
              <p:ext uri="{D42A27DB-BD31-4B8C-83A1-F6EECF244321}">
                <p14:modId xmlns:p14="http://schemas.microsoft.com/office/powerpoint/2010/main" val="1650702523"/>
              </p:ext>
            </p:extLst>
          </p:nvPr>
        </p:nvGraphicFramePr>
        <p:xfrm>
          <a:off x="4852543" y="944564"/>
          <a:ext cx="6692814" cy="48231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2496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496347F-B697-4B59-A360-7DB4B23B66D0}"/>
              </a:ext>
            </a:extLst>
          </p:cNvPr>
          <p:cNvSpPr>
            <a:spLocks noGrp="1"/>
          </p:cNvSpPr>
          <p:nvPr>
            <p:ph type="title"/>
          </p:nvPr>
        </p:nvSpPr>
        <p:spPr>
          <a:xfrm>
            <a:off x="1043950" y="1179151"/>
            <a:ext cx="3300646" cy="4463889"/>
          </a:xfrm>
        </p:spPr>
        <p:txBody>
          <a:bodyPr anchor="ctr">
            <a:normAutofit/>
          </a:bodyPr>
          <a:lstStyle/>
          <a:p>
            <a:r>
              <a:rPr lang="en-US" dirty="0"/>
              <a:t>Evidence-Based Practice</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974E84D-0E0C-4C60-A63B-1A87D5DA6595}"/>
              </a:ext>
            </a:extLst>
          </p:cNvPr>
          <p:cNvSpPr>
            <a:spLocks noGrp="1"/>
          </p:cNvSpPr>
          <p:nvPr>
            <p:ph idx="1"/>
          </p:nvPr>
        </p:nvSpPr>
        <p:spPr>
          <a:xfrm>
            <a:off x="4978918" y="1109145"/>
            <a:ext cx="6341016" cy="4603900"/>
          </a:xfrm>
        </p:spPr>
        <p:txBody>
          <a:bodyPr anchor="ctr">
            <a:normAutofit/>
          </a:bodyPr>
          <a:lstStyle/>
          <a:p>
            <a:r>
              <a:rPr lang="en-US" dirty="0"/>
              <a:t>“The Effect of Vascular Graft and Human Umbilical Cord Blood-Derived CD34+ Stem Cell on Peripheral Nerve Healing.”</a:t>
            </a:r>
          </a:p>
          <a:p>
            <a:pPr lvl="1"/>
            <a:r>
              <a:rPr lang="en-US" dirty="0"/>
              <a:t>Experimental Research</a:t>
            </a:r>
          </a:p>
          <a:p>
            <a:pPr lvl="1"/>
            <a:r>
              <a:rPr lang="en-US" dirty="0"/>
              <a:t>Evidence Level 1</a:t>
            </a:r>
          </a:p>
          <a:p>
            <a:pPr lvl="1"/>
            <a:r>
              <a:rPr lang="en-US" dirty="0"/>
              <a:t>Concluded that stem cell grafts from umbilical cord blood were more beneficial than synthetic vascular grafts for peripheral nerve degeneration. </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69393387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otalTime>739</TotalTime>
  <Words>2212</Words>
  <Application>Microsoft Office PowerPoint</Application>
  <PresentationFormat>Widescreen</PresentationFormat>
  <Paragraphs>117</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Trebuchet MS</vt:lpstr>
      <vt:lpstr>Wingdings 3</vt:lpstr>
      <vt:lpstr>Facet</vt:lpstr>
      <vt:lpstr>Requiring that information on umbilical cord blood banking options be provided prior to admission to the L&amp;D unit</vt:lpstr>
      <vt:lpstr>Abstract</vt:lpstr>
      <vt:lpstr>Introduction to the Problem </vt:lpstr>
      <vt:lpstr>What is umbilical blood cord banking?</vt:lpstr>
      <vt:lpstr>Private Blood Banking</vt:lpstr>
      <vt:lpstr>Public Blood Banking</vt:lpstr>
      <vt:lpstr>The recommended type is……… PUBLIC!</vt:lpstr>
      <vt:lpstr>Theoretical Framework</vt:lpstr>
      <vt:lpstr>Evidence-Based Practice</vt:lpstr>
      <vt:lpstr>Evidence- Based Practice</vt:lpstr>
      <vt:lpstr>Evidence-Based Practice</vt:lpstr>
      <vt:lpstr>Benefits</vt:lpstr>
      <vt:lpstr>Contraindications</vt:lpstr>
      <vt:lpstr>Knowledge &amp; Beliefs</vt:lpstr>
      <vt:lpstr>Recommendations for Practice</vt:lpstr>
      <vt:lpstr>Rules &amp; Regulations</vt:lpstr>
      <vt:lpstr>What do you think?</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Requiring that information on umbilical cord blood banking options be provided upon admission to the L&amp;D unit</dc:title>
  <dc:creator>Lexie Terrell</dc:creator>
  <cp:lastModifiedBy>Lexie Terrell</cp:lastModifiedBy>
  <cp:revision>7</cp:revision>
  <dcterms:created xsi:type="dcterms:W3CDTF">2020-10-05T14:21:30Z</dcterms:created>
  <dcterms:modified xsi:type="dcterms:W3CDTF">2020-10-07T20:23:25Z</dcterms:modified>
</cp:coreProperties>
</file>