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notesSlides/notesSlide2.xml" ContentType="application/vnd.openxmlformats-officedocument.presentationml.notesSlide+xml"/>
  <Override PartName="/ppt/theme/themeOverride4.xml" ContentType="application/vnd.openxmlformats-officedocument.themeOverride+xml"/>
  <Override PartName="/ppt/notesSlides/notesSlide3.xml" ContentType="application/vnd.openxmlformats-officedocument.presentationml.notesSlide+xml"/>
  <Override PartName="/ppt/theme/themeOverride5.xml" ContentType="application/vnd.openxmlformats-officedocument.themeOverr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0"/>
  </p:notesMasterIdLst>
  <p:sldIdLst>
    <p:sldId id="278" r:id="rId5"/>
    <p:sldId id="279" r:id="rId6"/>
    <p:sldId id="280" r:id="rId7"/>
    <p:sldId id="291" r:id="rId8"/>
    <p:sldId id="289" r:id="rId9"/>
    <p:sldId id="281" r:id="rId10"/>
    <p:sldId id="282" r:id="rId11"/>
    <p:sldId id="285" r:id="rId12"/>
    <p:sldId id="283" r:id="rId13"/>
    <p:sldId id="294" r:id="rId14"/>
    <p:sldId id="288" r:id="rId15"/>
    <p:sldId id="293" r:id="rId16"/>
    <p:sldId id="290" r:id="rId17"/>
    <p:sldId id="287" r:id="rId18"/>
    <p:sldId id="29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83" d="100"/>
          <a:sy n="83" d="100"/>
        </p:scale>
        <p:origin x="61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01546-198A-4195-BCF8-F0FF54C90E5E}" type="datetimeFigureOut">
              <a:rPr lang="en-US" smtClean="0"/>
              <a:t>10/9/2020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DE88F-1F85-4A27-9D34-D74A50E7B0DA}" type="slidenum">
              <a:rPr lang="en-US" smtClean="0"/>
              <a:t>‹#›</a:t>
            </a:fld>
            <a:endParaRPr lang="en-US" dirty="0"/>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847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4888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4498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8411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10/9/2020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50746718"/>
      </p:ext>
    </p:extLst>
  </p:cSld>
  <p:clrMapOvr>
    <a:masterClrMapping/>
  </p:clrMapOvr>
  <p:transition>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10/9/2020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09502205"/>
      </p:ext>
    </p:extLst>
  </p:cSld>
  <p:clrMapOvr>
    <a:masterClrMapping/>
  </p:clrMapOvr>
  <p:transition>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10/9/2020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5385040"/>
      </p:ext>
    </p:extLst>
  </p:cSld>
  <p:clrMapOvr>
    <a:masterClrMapping/>
  </p:clrMapOvr>
  <p:transition>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10/9/2020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75291183"/>
      </p:ext>
    </p:extLst>
  </p:cSld>
  <p:clrMapOvr>
    <a:masterClrMapping/>
  </p:clrMapOvr>
  <p:transition>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10/9/2020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45092503"/>
      </p:ext>
    </p:extLst>
  </p:cSld>
  <p:clrMapOvr>
    <a:masterClrMapping/>
  </p:clrMapOvr>
  <p:transition>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10/9/2020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32647817"/>
      </p:ext>
    </p:extLst>
  </p:cSld>
  <p:clrMapOvr>
    <a:masterClrMapping/>
  </p:clrMapOvr>
  <p:transition>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10/9/2020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93254662"/>
      </p:ext>
    </p:extLst>
  </p:cSld>
  <p:clrMapOvr>
    <a:masterClrMapping/>
  </p:clrMapOvr>
  <p:transition>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10/9/2020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4865406"/>
      </p:ext>
    </p:extLst>
  </p:cSld>
  <p:clrMapOvr>
    <a:masterClrMapping/>
  </p:clrMapOvr>
  <p:transition>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10/9/2020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4640198"/>
      </p:ext>
    </p:extLst>
  </p:cSld>
  <p:clrMapOvr>
    <a:masterClrMapping/>
  </p:clrMapOvr>
  <p:transition>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10/9/2020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88205829"/>
      </p:ext>
    </p:extLst>
  </p:cSld>
  <p:clrMapOvr>
    <a:masterClrMapping/>
  </p:clrMapOvr>
  <p:transition>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10/9/2020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35120348"/>
      </p:ext>
    </p:extLst>
  </p:cSld>
  <p:clrMapOvr>
    <a:masterClrMapping/>
  </p:clrMapOvr>
  <p:transition>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10/9/2020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9094048"/>
      </p:ext>
    </p:extLst>
  </p:cSld>
  <p:clrMapOvr>
    <a:masterClrMapping/>
  </p:clrMapOvr>
  <p:transition>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10/9/2020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55130232"/>
      </p:ext>
    </p:extLst>
  </p:cSld>
  <p:clrMapOvr>
    <a:masterClrMapping/>
  </p:clrMapOvr>
  <p:transition>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10/9/2020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93556953"/>
      </p:ext>
    </p:extLst>
  </p:cSld>
  <p:clrMapOvr>
    <a:masterClrMapping/>
  </p:clrMapOvr>
  <p:transition>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10/9/2020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056785"/>
      </p:ext>
    </p:extLst>
  </p:cSld>
  <p:clrMapOvr>
    <a:masterClrMapping/>
  </p:clrMapOvr>
  <p:transition>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duotone>
              <a:schemeClr val="bg1">
                <a:shade val="80000"/>
                <a:lumMod val="80000"/>
              </a:schemeClr>
              <a:schemeClr val="bg1">
                <a:tint val="98000"/>
              </a:schemeClr>
            </a:duotone>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10/9/2020</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85897835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ransition>
    <p:push dir="u"/>
  </p:transition>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4.xml"/><Relationship Id="rId5" Type="http://schemas.openxmlformats.org/officeDocument/2006/relationships/image" Target="../media/image9.pn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hemeOverride" Target="../theme/themeOverride5.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childmind.org/report/2016-childrens-mental-health-report/mental-health-impacts-school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9.pn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3.xml"/><Relationship Id="rId5" Type="http://schemas.openxmlformats.org/officeDocument/2006/relationships/image" Target="../media/image12.jp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A1C807-B9AD-4C9B-BF9F-60F03428998E}"/>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10"/>
            <a:ext cx="12192001" cy="6857990"/>
          </a:xfrm>
          <a:prstGeom prst="rect">
            <a:avLst/>
          </a:prstGeom>
        </p:spPr>
      </p:pic>
      <p:sp useBgFill="1">
        <p:nvSpPr>
          <p:cNvPr id="103"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7131809"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7097307" y="1420484"/>
            <a:ext cx="4100417" cy="2673544"/>
          </a:xfrm>
        </p:spPr>
        <p:txBody>
          <a:bodyPr>
            <a:normAutofit fontScale="90000"/>
          </a:bodyPr>
          <a:lstStyle/>
          <a:p>
            <a:r>
              <a:rPr lang="en-US" sz="4000" dirty="0"/>
              <a:t>Recommending School Nurses Provide Mental Health Screenings to Students</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7404979" y="4283807"/>
            <a:ext cx="3485072" cy="1026544"/>
          </a:xfrm>
        </p:spPr>
        <p:txBody>
          <a:bodyPr>
            <a:normAutofit/>
          </a:bodyPr>
          <a:lstStyle/>
          <a:p>
            <a:r>
              <a:rPr lang="en-US" sz="2300" dirty="0"/>
              <a:t>By: Mariah Dufault</a:t>
            </a:r>
          </a:p>
        </p:txBody>
      </p:sp>
      <p:pic>
        <p:nvPicPr>
          <p:cNvPr id="6" name="Picture 5">
            <a:extLst>
              <a:ext uri="{FF2B5EF4-FFF2-40B4-BE49-F238E27FC236}">
                <a16:creationId xmlns:a16="http://schemas.microsoft.com/office/drawing/2014/main" id="{7AC9D3E6-8530-440D-8614-3BE4D0415E64}"/>
              </a:ext>
            </a:extLst>
          </p:cNvPr>
          <p:cNvPicPr>
            <a:picLocks noChangeAspect="1"/>
          </p:cNvPicPr>
          <p:nvPr/>
        </p:nvPicPr>
        <p:blipFill>
          <a:blip r:embed="rId4"/>
          <a:stretch>
            <a:fillRect/>
          </a:stretch>
        </p:blipFill>
        <p:spPr>
          <a:xfrm>
            <a:off x="0" y="5534015"/>
            <a:ext cx="2381250" cy="1323975"/>
          </a:xfrm>
          <a:prstGeom prst="rect">
            <a:avLst/>
          </a:prstGeom>
        </p:spPr>
      </p:pic>
    </p:spTree>
    <p:extLst>
      <p:ext uri="{BB962C8B-B14F-4D97-AF65-F5344CB8AC3E}">
        <p14:creationId xmlns:p14="http://schemas.microsoft.com/office/powerpoint/2010/main" val="4167884232"/>
      </p:ext>
    </p:extLst>
  </p:cSld>
  <p:clrMapOvr>
    <a:masterClrMapping/>
  </p:clrMapOvr>
  <p:transition>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4F87D8-D92A-4166-9091-7553A33A4F68}"/>
              </a:ext>
            </a:extLst>
          </p:cNvPr>
          <p:cNvSpPr>
            <a:spLocks noGrp="1"/>
          </p:cNvSpPr>
          <p:nvPr>
            <p:ph idx="1"/>
          </p:nvPr>
        </p:nvSpPr>
        <p:spPr>
          <a:xfrm>
            <a:off x="997527" y="609600"/>
            <a:ext cx="10270030" cy="5080001"/>
          </a:xfrm>
        </p:spPr>
        <p:txBody>
          <a:bodyPr/>
          <a:lstStyle/>
          <a:p>
            <a:pPr marL="36900" indent="0">
              <a:buNone/>
            </a:pPr>
            <a:r>
              <a:rPr lang="en-US" dirty="0"/>
              <a:t>Offering screenings to students will better improve the quality of care that they receive, assist the teacher in providing specialized care if needed and greater improve their future outcomes. </a:t>
            </a:r>
          </a:p>
          <a:p>
            <a:pPr marL="36900" indent="0">
              <a:buNone/>
            </a:pPr>
            <a:endParaRPr lang="en-US" dirty="0"/>
          </a:p>
          <a:p>
            <a:pPr marL="36900" indent="0">
              <a:buNone/>
            </a:pPr>
            <a:r>
              <a:rPr lang="en-US" dirty="0"/>
              <a:t>For the school nurse to offer mental health screenings and education will create a better understanding of where they can find help, a healthier school environment, taking the stigma away from mental health disorders and allowing more students to speak out about their mental health.</a:t>
            </a:r>
          </a:p>
          <a:p>
            <a:pPr marL="36900" indent="0">
              <a:buNone/>
            </a:pPr>
            <a:endParaRPr lang="en-US" dirty="0"/>
          </a:p>
          <a:p>
            <a:pPr marL="36900" indent="0">
              <a:buNone/>
            </a:pPr>
            <a:endParaRPr lang="en-US" dirty="0"/>
          </a:p>
        </p:txBody>
      </p:sp>
    </p:spTree>
    <p:extLst>
      <p:ext uri="{BB962C8B-B14F-4D97-AF65-F5344CB8AC3E}">
        <p14:creationId xmlns:p14="http://schemas.microsoft.com/office/powerpoint/2010/main" val="4196309006"/>
      </p:ext>
    </p:extLst>
  </p:cSld>
  <p:clrMapOvr>
    <a:masterClrMapping/>
  </p:clrMapOvr>
  <p:transition>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0EF2A0DA-AE81-4A45-972E-646AC287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b="-1"/>
          <a:stretch/>
        </p:blipFill>
        <p:spPr>
          <a:xfrm>
            <a:off x="-8622" y="10"/>
            <a:ext cx="6096000" cy="6857990"/>
          </a:xfrm>
          <a:prstGeom prst="rect">
            <a:avLst/>
          </a:prstGeom>
        </p:spPr>
      </p:pic>
      <p:pic>
        <p:nvPicPr>
          <p:cNvPr id="57" name="Picture 56">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6257026" y="1"/>
            <a:ext cx="5934973" cy="6858000"/>
          </a:xfrm>
          <a:prstGeom prst="rect">
            <a:avLst/>
          </a:prstGeom>
        </p:spPr>
      </p:pic>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6511495" y="180424"/>
            <a:ext cx="5181592" cy="970450"/>
          </a:xfrm>
        </p:spPr>
        <p:txBody>
          <a:bodyPr anchor="b">
            <a:normAutofit fontScale="90000"/>
          </a:bodyPr>
          <a:lstStyle/>
          <a:p>
            <a:pPr algn="l"/>
            <a:r>
              <a:rPr lang="en-US" sz="4000" dirty="0"/>
              <a:t>Implementing into Practice	</a:t>
            </a:r>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6087378" y="1150875"/>
            <a:ext cx="6021203" cy="5707115"/>
          </a:xfrm>
        </p:spPr>
        <p:txBody>
          <a:bodyPr anchor="t">
            <a:normAutofit fontScale="85000" lnSpcReduction="10000"/>
          </a:bodyPr>
          <a:lstStyle/>
          <a:p>
            <a:pPr marL="36900" indent="0">
              <a:buNone/>
            </a:pPr>
            <a:r>
              <a:rPr lang="en-US" sz="2400" dirty="0"/>
              <a:t>Multiple screening tools are available, many available at no cost. Examples are: </a:t>
            </a:r>
          </a:p>
          <a:p>
            <a:r>
              <a:rPr lang="en-US" sz="2400" dirty="0"/>
              <a:t>Ask Suicide-Screening Questions (ASQ)</a:t>
            </a:r>
          </a:p>
          <a:p>
            <a:r>
              <a:rPr lang="en-US" sz="2400" dirty="0"/>
              <a:t>Drug Abuse Screen Test (DAST-20) </a:t>
            </a:r>
          </a:p>
          <a:p>
            <a:r>
              <a:rPr lang="en-US" sz="2400" dirty="0"/>
              <a:t>Health, Education, Activities, Drugs, Suicide/Depression, Safety (HEADSSS) </a:t>
            </a:r>
          </a:p>
          <a:p>
            <a:r>
              <a:rPr lang="en-US" sz="2400" dirty="0"/>
              <a:t>Pediatric Symptom Checklist, Strength and Difficulties Questionnaire</a:t>
            </a:r>
          </a:p>
          <a:p>
            <a:r>
              <a:rPr lang="en-US" sz="2400" dirty="0"/>
              <a:t>Vanderbilt Diagnostic Rating Scales for ADHD (Ivey,2020)</a:t>
            </a:r>
          </a:p>
          <a:p>
            <a:pPr marL="36900" indent="0">
              <a:buNone/>
            </a:pPr>
            <a:r>
              <a:rPr lang="en-US" sz="2400" dirty="0"/>
              <a:t>Although the screenings are evidence-based, mental health is not black and white; it is difficult to describe and identify. These screening tools help give a better understanding on where the students’ current mental health status lies and where it may be in the future.</a:t>
            </a:r>
          </a:p>
        </p:txBody>
      </p:sp>
    </p:spTree>
    <p:extLst>
      <p:ext uri="{BB962C8B-B14F-4D97-AF65-F5344CB8AC3E}">
        <p14:creationId xmlns:p14="http://schemas.microsoft.com/office/powerpoint/2010/main" val="1567351622"/>
      </p:ext>
    </p:extLst>
  </p:cSld>
  <p:clrMapOvr>
    <a:masterClrMapping/>
  </p:clrMapOvr>
  <p:transition>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4EF4A95-021E-4139-81AB-E38E0F56B153}"/>
              </a:ext>
            </a:extLst>
          </p:cNvPr>
          <p:cNvSpPr>
            <a:spLocks noGrp="1"/>
          </p:cNvSpPr>
          <p:nvPr>
            <p:ph type="body" sz="half" idx="2"/>
          </p:nvPr>
        </p:nvSpPr>
        <p:spPr>
          <a:xfrm>
            <a:off x="7319818" y="969819"/>
            <a:ext cx="3556000" cy="4590472"/>
          </a:xfrm>
        </p:spPr>
        <p:txBody>
          <a:bodyPr>
            <a:normAutofit/>
          </a:bodyPr>
          <a:lstStyle/>
          <a:p>
            <a:r>
              <a:rPr lang="en-US" sz="2000" dirty="0"/>
              <a:t>When school nurses are provided the tools and education to identify early signs of mental health disorders, they can more effectively serve the students in their  respective schools. “Early identification is important so that children can get the help they need. Work with families and healthcare professionals if you have concerns about the mental health of a child in your school” (CDC, 2020). </a:t>
            </a:r>
          </a:p>
        </p:txBody>
      </p:sp>
      <p:sp>
        <p:nvSpPr>
          <p:cNvPr id="6" name="TextBox 5">
            <a:extLst>
              <a:ext uri="{FF2B5EF4-FFF2-40B4-BE49-F238E27FC236}">
                <a16:creationId xmlns:a16="http://schemas.microsoft.com/office/drawing/2014/main" id="{66785626-16B0-4518-8DE6-BA54B302927F}"/>
              </a:ext>
            </a:extLst>
          </p:cNvPr>
          <p:cNvSpPr txBox="1"/>
          <p:nvPr/>
        </p:nvSpPr>
        <p:spPr>
          <a:xfrm>
            <a:off x="1057563" y="1443841"/>
            <a:ext cx="5758872" cy="3970318"/>
          </a:xfrm>
          <a:prstGeom prst="rect">
            <a:avLst/>
          </a:prstGeom>
          <a:noFill/>
        </p:spPr>
        <p:txBody>
          <a:bodyPr wrap="square">
            <a:spAutoFit/>
          </a:bodyPr>
          <a:lstStyle/>
          <a:p>
            <a:r>
              <a:rPr lang="en-US" sz="2800" dirty="0"/>
              <a:t>School nurses have the opportunity to observe, assess and intervene if undiagnosed mental health disorders are suspected in students at their school. “School nurses are in a position to provide mental health education and may therefore greatly influence adolescents’ mental health and well-being (Bjørnsen, 2019). </a:t>
            </a:r>
          </a:p>
        </p:txBody>
      </p:sp>
      <p:sp>
        <p:nvSpPr>
          <p:cNvPr id="5" name="TextBox 4">
            <a:extLst>
              <a:ext uri="{FF2B5EF4-FFF2-40B4-BE49-F238E27FC236}">
                <a16:creationId xmlns:a16="http://schemas.microsoft.com/office/drawing/2014/main" id="{F2202352-C234-40D6-B6D0-48090550CDEE}"/>
              </a:ext>
            </a:extLst>
          </p:cNvPr>
          <p:cNvSpPr txBox="1"/>
          <p:nvPr/>
        </p:nvSpPr>
        <p:spPr>
          <a:xfrm>
            <a:off x="1057563" y="585098"/>
            <a:ext cx="2895600" cy="769441"/>
          </a:xfrm>
          <a:prstGeom prst="rect">
            <a:avLst/>
          </a:prstGeom>
          <a:noFill/>
        </p:spPr>
        <p:txBody>
          <a:bodyPr wrap="square">
            <a:spAutoFit/>
          </a:bodyPr>
          <a:lstStyle/>
          <a:p>
            <a:r>
              <a:rPr lang="en-US" sz="4400" dirty="0"/>
              <a:t>Conclusion</a:t>
            </a:r>
          </a:p>
        </p:txBody>
      </p:sp>
    </p:spTree>
    <p:extLst>
      <p:ext uri="{BB962C8B-B14F-4D97-AF65-F5344CB8AC3E}">
        <p14:creationId xmlns:p14="http://schemas.microsoft.com/office/powerpoint/2010/main" val="1921775349"/>
      </p:ext>
    </p:extLst>
  </p:cSld>
  <p:clrMapOvr>
    <a:masterClrMapping/>
  </p:clrMapOvr>
  <p:transition>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b="-1"/>
          <a:stretch/>
        </p:blipFill>
        <p:spPr>
          <a:xfrm>
            <a:off x="-8622" y="10"/>
            <a:ext cx="6096000" cy="6857990"/>
          </a:xfrm>
          <a:prstGeom prst="rect">
            <a:avLst/>
          </a:prstGeom>
        </p:spPr>
      </p:pic>
      <p:sp>
        <p:nvSpPr>
          <p:cNvPr id="6" name="TextBox 5">
            <a:extLst>
              <a:ext uri="{FF2B5EF4-FFF2-40B4-BE49-F238E27FC236}">
                <a16:creationId xmlns:a16="http://schemas.microsoft.com/office/drawing/2014/main" id="{EB8BD90E-42C5-45D0-8779-BA80F770F328}"/>
              </a:ext>
            </a:extLst>
          </p:cNvPr>
          <p:cNvSpPr txBox="1"/>
          <p:nvPr/>
        </p:nvSpPr>
        <p:spPr>
          <a:xfrm>
            <a:off x="7352145" y="1034764"/>
            <a:ext cx="3509818" cy="4493538"/>
          </a:xfrm>
          <a:prstGeom prst="rect">
            <a:avLst/>
          </a:prstGeom>
          <a:noFill/>
        </p:spPr>
        <p:txBody>
          <a:bodyPr wrap="square">
            <a:spAutoFit/>
          </a:bodyPr>
          <a:lstStyle/>
          <a:p>
            <a:pPr algn="ctr"/>
            <a:r>
              <a:rPr lang="en-US" sz="2200" dirty="0"/>
              <a:t>“The nursing profession’s ability to meet the challenge of recognizing a child’s mental health needs and being ready to intervene is crucial. Commitment to enrolling in and expanding the scope of continuing education by individual groups and agencies is necessary, along with mentoring experiences in practice” (Ivey, 2020)</a:t>
            </a:r>
          </a:p>
        </p:txBody>
      </p:sp>
    </p:spTree>
    <p:extLst>
      <p:ext uri="{BB962C8B-B14F-4D97-AF65-F5344CB8AC3E}">
        <p14:creationId xmlns:p14="http://schemas.microsoft.com/office/powerpoint/2010/main" val="2761067340"/>
      </p:ext>
    </p:extLst>
  </p:cSld>
  <p:clrMapOvr>
    <a:masterClrMapping/>
  </p:clrMapOvr>
  <p:transition>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62F8C-ED68-48FE-B6ED-98FB1F3F65EC}"/>
              </a:ext>
            </a:extLst>
          </p:cNvPr>
          <p:cNvSpPr>
            <a:spLocks noGrp="1"/>
          </p:cNvSpPr>
          <p:nvPr>
            <p:ph type="title"/>
          </p:nvPr>
        </p:nvSpPr>
        <p:spPr>
          <a:xfrm>
            <a:off x="913795" y="0"/>
            <a:ext cx="10353762" cy="1257300"/>
          </a:xfrm>
        </p:spPr>
        <p:txBody>
          <a:bodyPr/>
          <a:lstStyle/>
          <a:p>
            <a:r>
              <a:rPr lang="en-US" dirty="0"/>
              <a:t>References </a:t>
            </a:r>
          </a:p>
        </p:txBody>
      </p:sp>
      <p:sp>
        <p:nvSpPr>
          <p:cNvPr id="3" name="Content Placeholder 2">
            <a:extLst>
              <a:ext uri="{FF2B5EF4-FFF2-40B4-BE49-F238E27FC236}">
                <a16:creationId xmlns:a16="http://schemas.microsoft.com/office/drawing/2014/main" id="{DA06FEC8-F846-4F9B-BF8E-A82ECC182AF7}"/>
              </a:ext>
            </a:extLst>
          </p:cNvPr>
          <p:cNvSpPr>
            <a:spLocks noGrp="1"/>
          </p:cNvSpPr>
          <p:nvPr>
            <p:ph idx="1"/>
          </p:nvPr>
        </p:nvSpPr>
        <p:spPr>
          <a:xfrm>
            <a:off x="913795" y="1257300"/>
            <a:ext cx="10353762" cy="5110249"/>
          </a:xfrm>
        </p:spPr>
        <p:txBody>
          <a:bodyPr>
            <a:normAutofit fontScale="92500" lnSpcReduction="10000"/>
          </a:bodyPr>
          <a:lstStyle/>
          <a:p>
            <a:pPr marL="36900" indent="0">
              <a:buNone/>
            </a:pPr>
            <a:r>
              <a:rPr lang="en-US" sz="1400" dirty="0"/>
              <a:t>Bartlett, H. (2015). Can school nurses identify mental health needs early and provide effective advice and support? British Journal of School Nursing, 10(3), 126–134. https://doi-org.ezproxy.waterfield.murraystate.edu/10.12968/bjsn.2015.10.3.126</a:t>
            </a:r>
          </a:p>
          <a:p>
            <a:pPr marL="36900" indent="0">
              <a:buNone/>
            </a:pPr>
            <a:endParaRPr lang="en-US" sz="1400" dirty="0"/>
          </a:p>
          <a:p>
            <a:pPr marL="36900" indent="0">
              <a:buNone/>
            </a:pPr>
            <a:r>
              <a:rPr lang="en-US" sz="1400" dirty="0"/>
              <a:t>Bjørnsen, H. N., </a:t>
            </a:r>
            <a:r>
              <a:rPr lang="en-US" sz="1400" dirty="0" err="1"/>
              <a:t>Espnes</a:t>
            </a:r>
            <a:r>
              <a:rPr lang="en-US" sz="1400" dirty="0"/>
              <a:t>, G. A., </a:t>
            </a:r>
            <a:r>
              <a:rPr lang="en-US" sz="1400" dirty="0" err="1"/>
              <a:t>Eilertsen</a:t>
            </a:r>
            <a:r>
              <a:rPr lang="en-US" sz="1400" dirty="0"/>
              <a:t>, M.-E. B., Ringdal, R., &amp; </a:t>
            </a:r>
            <a:r>
              <a:rPr lang="en-US" sz="1400" dirty="0" err="1"/>
              <a:t>Moksnes</a:t>
            </a:r>
            <a:r>
              <a:rPr lang="en-US" sz="1400" dirty="0"/>
              <a:t>, U. K. (2019). The Relationship Between Positive Mental Health Literacy and Mental Well-Being Among Adolescents: Implications for School Health Services. Journal of School Nursing, 35(2), 107–116. https://doi-org.ezproxy.waterfield.murraystate.edu/10.1177/1059840517732125</a:t>
            </a:r>
          </a:p>
          <a:p>
            <a:pPr marL="36900" indent="0">
              <a:buNone/>
            </a:pPr>
            <a:endParaRPr lang="en-US" sz="1400" dirty="0"/>
          </a:p>
          <a:p>
            <a:pPr marL="36900" indent="0">
              <a:buNone/>
            </a:pPr>
            <a:r>
              <a:rPr lang="en-US" sz="1400" dirty="0" err="1"/>
              <a:t>Bohnenkamp</a:t>
            </a:r>
            <a:r>
              <a:rPr lang="en-US" sz="1400" dirty="0"/>
              <a:t>, J. H., Hoover, S. A., Connors, E. H., </a:t>
            </a:r>
            <a:r>
              <a:rPr lang="en-US" sz="1400" dirty="0" err="1"/>
              <a:t>Wissow</a:t>
            </a:r>
            <a:r>
              <a:rPr lang="en-US" sz="1400" dirty="0"/>
              <a:t>, L., Bobo, N., &amp; </a:t>
            </a:r>
            <a:r>
              <a:rPr lang="en-US" sz="1400" dirty="0" err="1"/>
              <a:t>Mazyck</a:t>
            </a:r>
            <a:r>
              <a:rPr lang="en-US" sz="1400" dirty="0"/>
              <a:t>, D. (2019). The Mental Health Training Intervention for School Nurses and Other Health Providers in Schools. Journal of School Nursing, 35(6), 422–433. </a:t>
            </a:r>
          </a:p>
          <a:p>
            <a:pPr marL="36900" indent="0">
              <a:buNone/>
            </a:pPr>
            <a:r>
              <a:rPr lang="en-US" sz="1400" dirty="0"/>
              <a:t>Data and Statistics on Children's Mental Health. (2020, June 15). Retrieved October 08, 2020, from https://www.cdc.gov/childrensmentalhealth/data.html</a:t>
            </a:r>
          </a:p>
          <a:p>
            <a:pPr marL="36900" indent="0">
              <a:buNone/>
            </a:pPr>
            <a:endParaRPr lang="en-US" sz="1400" dirty="0"/>
          </a:p>
          <a:p>
            <a:pPr marL="36900" indent="0">
              <a:buNone/>
            </a:pPr>
            <a:r>
              <a:rPr lang="en-US" sz="1400" dirty="0"/>
              <a:t>Guzman, M., </a:t>
            </a:r>
            <a:r>
              <a:rPr lang="en-US" sz="1400" dirty="0" err="1"/>
              <a:t>Jellinek</a:t>
            </a:r>
            <a:r>
              <a:rPr lang="en-US" sz="1400" dirty="0"/>
              <a:t>, M., George, M., Hartley, M., </a:t>
            </a:r>
            <a:r>
              <a:rPr lang="en-US" sz="1400" dirty="0" err="1"/>
              <a:t>Squicciarini</a:t>
            </a:r>
            <a:r>
              <a:rPr lang="en-US" sz="1400" dirty="0"/>
              <a:t>, A., </a:t>
            </a:r>
            <a:r>
              <a:rPr lang="en-US" sz="1400" dirty="0" err="1"/>
              <a:t>Canenguez</a:t>
            </a:r>
            <a:r>
              <a:rPr lang="en-US" sz="1400" dirty="0"/>
              <a:t>, K., </a:t>
            </a:r>
            <a:r>
              <a:rPr lang="en-US" sz="1400" dirty="0" err="1"/>
              <a:t>Kuhlthau</a:t>
            </a:r>
            <a:r>
              <a:rPr lang="en-US" sz="1400" dirty="0"/>
              <a:t>, K., </a:t>
            </a:r>
            <a:r>
              <a:rPr lang="en-US" sz="1400" dirty="0" err="1"/>
              <a:t>Yucel</a:t>
            </a:r>
            <a:r>
              <a:rPr lang="en-US" sz="1400" dirty="0"/>
              <a:t>, R., White, G., Guzman, J., &amp; Murphy, J. (2011). Mental health matters in elementary school: first-grade screening predicts fourth grade achievement test scores. European Child &amp; Adolescent Psychiatry, 20(8), 401–411. https://doi-org.ezproxy.waterfield.murraystate.edu/10.1007/s00787-011-0191-3</a:t>
            </a:r>
          </a:p>
          <a:p>
            <a:pPr marL="36900" indent="0">
              <a:buNone/>
            </a:pPr>
            <a:endParaRPr lang="en-US" sz="1400" dirty="0"/>
          </a:p>
          <a:p>
            <a:pPr marL="36900" indent="0">
              <a:buNone/>
            </a:pPr>
            <a:r>
              <a:rPr lang="en-US" sz="1400" dirty="0"/>
              <a:t>Holden, C., McNeill, E. B., Shipley, M., &amp; McDonald, S. (2018). The World Needs Me: A Suicide Prevention Teaching Technique. Health Educator, 50(1), 38–45.</a:t>
            </a:r>
          </a:p>
          <a:p>
            <a:pPr marL="36900" indent="0">
              <a:buNone/>
            </a:pPr>
            <a:r>
              <a:rPr lang="en-US" sz="1400" dirty="0"/>
              <a:t>Ivey, J. (2020). Mental Health Screening for Children and Adolescents. Pediatric Nursing, 46(1), 27–10.</a:t>
            </a:r>
          </a:p>
          <a:p>
            <a:pPr marL="36900" indent="0">
              <a:buNone/>
            </a:pPr>
            <a:endParaRPr lang="en-US" sz="1400" dirty="0"/>
          </a:p>
        </p:txBody>
      </p:sp>
    </p:spTree>
    <p:extLst>
      <p:ext uri="{BB962C8B-B14F-4D97-AF65-F5344CB8AC3E}">
        <p14:creationId xmlns:p14="http://schemas.microsoft.com/office/powerpoint/2010/main" val="1769625596"/>
      </p:ext>
    </p:extLst>
  </p:cSld>
  <p:clrMapOvr>
    <a:masterClrMapping/>
  </p:clrMapOvr>
  <p:transition>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C457EC-162E-483C-974B-D966A3094C17}"/>
              </a:ext>
            </a:extLst>
          </p:cNvPr>
          <p:cNvSpPr>
            <a:spLocks noGrp="1"/>
          </p:cNvSpPr>
          <p:nvPr>
            <p:ph idx="1"/>
          </p:nvPr>
        </p:nvSpPr>
        <p:spPr>
          <a:xfrm>
            <a:off x="138545" y="110836"/>
            <a:ext cx="11924146" cy="6747164"/>
          </a:xfrm>
        </p:spPr>
        <p:txBody>
          <a:bodyPr>
            <a:normAutofit fontScale="55000" lnSpcReduction="20000"/>
          </a:bodyPr>
          <a:lstStyle/>
          <a:p>
            <a:pPr marL="36900" indent="0">
              <a:buNone/>
            </a:pPr>
            <a:r>
              <a:rPr lang="en-US" dirty="0"/>
              <a:t>Leadbeater, B., Gladstone, E., &amp; </a:t>
            </a:r>
            <a:r>
              <a:rPr lang="en-US" dirty="0" err="1"/>
              <a:t>Sukhawathanakul</a:t>
            </a:r>
            <a:r>
              <a:rPr lang="en-US" dirty="0"/>
              <a:t>, P. (2015). Planning for Sustainability of an Evidence-Based Mental Health Promotion Program in Canadian Elementary Schools. American Journal of Community Psychology, 56(1/2), 120–133. https://doi-org.ezproxy.waterfield.murraystate.edu/10.1007/s10464-015-9737-8</a:t>
            </a:r>
          </a:p>
          <a:p>
            <a:pPr marL="36900" indent="0">
              <a:buNone/>
            </a:pPr>
            <a:endParaRPr lang="en-US" dirty="0"/>
          </a:p>
          <a:p>
            <a:pPr marL="36900" indent="0">
              <a:buNone/>
            </a:pPr>
            <a:r>
              <a:rPr lang="en-US" dirty="0" err="1"/>
              <a:t>Membride</a:t>
            </a:r>
            <a:r>
              <a:rPr lang="en-US" dirty="0"/>
              <a:t>, H., McFadyen, J., &amp; Atkinson, J. (2015). The challenge of meeting children’s mental health needs. British Journal of School Nursing, 10(1), 19–25.</a:t>
            </a:r>
          </a:p>
          <a:p>
            <a:pPr marL="36900" indent="0">
              <a:buNone/>
            </a:pPr>
            <a:endParaRPr lang="en-US" dirty="0"/>
          </a:p>
          <a:p>
            <a:pPr marL="36900" indent="0">
              <a:buNone/>
            </a:pPr>
            <a:r>
              <a:rPr lang="en-US" dirty="0"/>
              <a:t>Mental Health Impacts In Schools. (2016, May 24). Retrieved October 01, 2020, from </a:t>
            </a:r>
            <a:r>
              <a:rPr lang="en-US" dirty="0">
                <a:hlinkClick r:id="rId2"/>
              </a:rPr>
              <a:t>https://childmind.org/report/2016-childrens-mental-health-report/mental-health-impacts-schools/</a:t>
            </a:r>
            <a:endParaRPr lang="en-US" dirty="0"/>
          </a:p>
          <a:p>
            <a:pPr marL="36900" indent="0">
              <a:buNone/>
            </a:pPr>
            <a:endParaRPr lang="en-US" dirty="0"/>
          </a:p>
          <a:p>
            <a:pPr marL="36900" indent="0">
              <a:buNone/>
            </a:pPr>
            <a:r>
              <a:rPr lang="en-US" dirty="0"/>
              <a:t>(n.d.). Retrieved October 08, 2020, from http://currentnursing.com/nursing_theory/interpersonal_theory.html</a:t>
            </a:r>
          </a:p>
          <a:p>
            <a:pPr marL="36900" indent="0">
              <a:buNone/>
            </a:pPr>
            <a:endParaRPr lang="en-US" dirty="0"/>
          </a:p>
          <a:p>
            <a:pPr marL="36900" indent="0">
              <a:buNone/>
            </a:pPr>
            <a:r>
              <a:rPr lang="en-US" dirty="0"/>
              <a:t>Peplau's Theory of Interpersonal Relations. (2020, July 21). Retrieved September 26, 2020, from https://www.nursing-theory.org/theories-and-models/peplau-theory-of-interpersonal-relations.php</a:t>
            </a:r>
          </a:p>
          <a:p>
            <a:pPr marL="36900" indent="0">
              <a:buNone/>
            </a:pPr>
            <a:endParaRPr lang="en-US" dirty="0"/>
          </a:p>
          <a:p>
            <a:pPr marL="36900" indent="0">
              <a:buNone/>
            </a:pPr>
            <a:r>
              <a:rPr lang="en-US" dirty="0"/>
              <a:t>Ravenna, J., &amp; Cleaver, K. (2016). School Nurses’ Experiences of Managing Young People With Mental Health Problems. Journal of School Nursing, 32(1), 58–70. https://doi-org.ezproxy.waterfield.murraystate.edu/10.1177/1059840515620281</a:t>
            </a:r>
          </a:p>
          <a:p>
            <a:pPr marL="36900" indent="0">
              <a:buNone/>
            </a:pPr>
            <a:r>
              <a:rPr lang="en-US" dirty="0"/>
              <a:t>Salerno, J. P. (2016). Effectiveness of Universal School-Based Mental Health Awareness Programs Among Youth in the United States: A Systematic Review. Journal of School Health, 86(12), 922–931. https://doi-org.ezproxy.waterfield.murraystate.edu/10.1111/josh.12461</a:t>
            </a:r>
          </a:p>
          <a:p>
            <a:pPr marL="36900" indent="0">
              <a:buNone/>
            </a:pPr>
            <a:endParaRPr lang="en-US" dirty="0"/>
          </a:p>
          <a:p>
            <a:pPr marL="36900" indent="0">
              <a:buNone/>
            </a:pPr>
            <a:r>
              <a:rPr lang="en-US" dirty="0"/>
              <a:t>Walter, H. J., Kaye, A. J., Dennery, K. M., &amp; DeMaso, D. R. (2019). Three‐Year Outcomes of a School‐Hospital Partnership Providing Multitiered Mental Health Services in Urban Schools. Journal of School Health, 89(8), 643–652. https://doi-org.ezproxy.waterfield.murraystate.edu/10.1111/josh.12792</a:t>
            </a:r>
          </a:p>
          <a:p>
            <a:pPr marL="36900" indent="0">
              <a:buNone/>
            </a:pPr>
            <a:endParaRPr lang="en-US" dirty="0"/>
          </a:p>
          <a:p>
            <a:pPr marL="36900" indent="0">
              <a:buNone/>
            </a:pPr>
            <a:r>
              <a:rPr lang="en-US" dirty="0"/>
              <a:t>What Are Childhood Mental Disorders? (2020, March 30). Retrieved October 01, 2020, from https://www.cdc.gov/childrensmentalhealth/basics.html</a:t>
            </a:r>
          </a:p>
          <a:p>
            <a:pPr marL="36900" indent="0">
              <a:buNone/>
            </a:pPr>
            <a:endParaRPr lang="en-US" dirty="0"/>
          </a:p>
          <a:p>
            <a:pPr marL="36900" indent="0">
              <a:buNone/>
            </a:pPr>
            <a:r>
              <a:rPr lang="en-US" dirty="0"/>
              <a:t>Williams, S. G. (2017). Mental Health Issues Related to Sexual Orientation in a High School Setting. Journal of School Nursing, 33(5), 383–392. https://doi-org.ezproxy.waterfield.murraystate.edu/10.1177/1059840516686841</a:t>
            </a:r>
          </a:p>
          <a:p>
            <a:pPr marL="36900" indent="0">
              <a:buNone/>
            </a:pPr>
            <a:endParaRPr lang="en-US" dirty="0"/>
          </a:p>
        </p:txBody>
      </p:sp>
    </p:spTree>
    <p:extLst>
      <p:ext uri="{BB962C8B-B14F-4D97-AF65-F5344CB8AC3E}">
        <p14:creationId xmlns:p14="http://schemas.microsoft.com/office/powerpoint/2010/main" val="2037796842"/>
      </p:ext>
    </p:extLst>
  </p:cSld>
  <p:clrMapOvr>
    <a:masterClrMapping/>
  </p:clrMapOvr>
  <p:transition>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0EF2A0DA-AE81-4A45-972E-646AC287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b="-1"/>
          <a:stretch/>
        </p:blipFill>
        <p:spPr>
          <a:xfrm>
            <a:off x="-8622" y="10"/>
            <a:ext cx="6096000" cy="6857990"/>
          </a:xfrm>
          <a:prstGeom prst="rect">
            <a:avLst/>
          </a:prstGeom>
        </p:spPr>
      </p:pic>
      <p:pic>
        <p:nvPicPr>
          <p:cNvPr id="57" name="Picture 56">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6257026" y="1"/>
            <a:ext cx="5934973" cy="6858000"/>
          </a:xfrm>
          <a:prstGeom prst="rect">
            <a:avLst/>
          </a:prstGeom>
        </p:spPr>
      </p:pic>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6900493" y="96350"/>
            <a:ext cx="4538124" cy="970450"/>
          </a:xfrm>
        </p:spPr>
        <p:txBody>
          <a:bodyPr anchor="b">
            <a:normAutofit/>
          </a:bodyPr>
          <a:lstStyle/>
          <a:p>
            <a:r>
              <a:rPr lang="en-US" sz="4000" dirty="0"/>
              <a:t>Abstract	</a:t>
            </a:r>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6900493" y="1732449"/>
            <a:ext cx="4403596" cy="4058751"/>
          </a:xfrm>
        </p:spPr>
        <p:txBody>
          <a:bodyPr anchor="t">
            <a:normAutofit/>
          </a:bodyPr>
          <a:lstStyle/>
          <a:p>
            <a:pPr marL="36900" lvl="0" indent="0">
              <a:buNone/>
            </a:pPr>
            <a:r>
              <a:rPr lang="en-US" sz="2400" dirty="0"/>
              <a:t> </a:t>
            </a:r>
          </a:p>
          <a:p>
            <a:endParaRPr lang="en-US" sz="2400" dirty="0"/>
          </a:p>
        </p:txBody>
      </p:sp>
      <p:sp>
        <p:nvSpPr>
          <p:cNvPr id="4" name="TextBox 3">
            <a:extLst>
              <a:ext uri="{FF2B5EF4-FFF2-40B4-BE49-F238E27FC236}">
                <a16:creationId xmlns:a16="http://schemas.microsoft.com/office/drawing/2014/main" id="{4B5EF657-BEE0-4ABD-B524-78CE95DDEA3A}"/>
              </a:ext>
            </a:extLst>
          </p:cNvPr>
          <p:cNvSpPr txBox="1"/>
          <p:nvPr/>
        </p:nvSpPr>
        <p:spPr>
          <a:xfrm>
            <a:off x="6700058" y="1230284"/>
            <a:ext cx="4738559" cy="4401205"/>
          </a:xfrm>
          <a:prstGeom prst="rect">
            <a:avLst/>
          </a:prstGeom>
          <a:noFill/>
        </p:spPr>
        <p:txBody>
          <a:bodyPr wrap="square" rtlCol="0">
            <a:spAutoFit/>
          </a:bodyPr>
          <a:lstStyle/>
          <a:p>
            <a:pPr algn="ctr"/>
            <a:r>
              <a:rPr lang="en-US" sz="2000" dirty="0">
                <a:effectLst/>
                <a:latin typeface="Times New Roman" panose="02020603050405020304" pitchFamily="18" charset="0"/>
                <a:ea typeface="Times New Roman" panose="02020603050405020304" pitchFamily="18" charset="0"/>
              </a:rPr>
              <a:t>Childhood mental health issues that are not being identified early, caused by a lack of knowledge and awareness in childhood mental health can lead to lifelong debilitating issues. Educating school nurses to screen for and notice the signs and symptoms of mental health disorders in the pediatric population would have a positive impact on mental health outcomes in the future. It is important for a school nurse to be educated on and screen for these issues because they are happening in every school and can easily be overlooked, underplayed, or ignored in a busy environment. </a:t>
            </a:r>
            <a:endParaRPr lang="en-US" sz="2000" dirty="0"/>
          </a:p>
        </p:txBody>
      </p:sp>
      <p:sp>
        <p:nvSpPr>
          <p:cNvPr id="5" name="TextBox 4">
            <a:extLst>
              <a:ext uri="{FF2B5EF4-FFF2-40B4-BE49-F238E27FC236}">
                <a16:creationId xmlns:a16="http://schemas.microsoft.com/office/drawing/2014/main" id="{F1F62932-A414-49BD-AC93-264B4EFFE2C0}"/>
              </a:ext>
            </a:extLst>
          </p:cNvPr>
          <p:cNvSpPr txBox="1"/>
          <p:nvPr/>
        </p:nvSpPr>
        <p:spPr>
          <a:xfrm>
            <a:off x="887911" y="947651"/>
            <a:ext cx="4166227" cy="3970318"/>
          </a:xfrm>
          <a:prstGeom prst="rect">
            <a:avLst/>
          </a:prstGeom>
          <a:noFill/>
        </p:spPr>
        <p:txBody>
          <a:bodyPr wrap="square" rtlCol="0">
            <a:spAutoFit/>
          </a:bodyPr>
          <a:lstStyle/>
          <a:p>
            <a:pPr algn="ctr"/>
            <a:r>
              <a:rPr lang="en-US" sz="3600" b="1" dirty="0">
                <a:solidFill>
                  <a:schemeClr val="bg1"/>
                </a:solidFill>
                <a:effectLst/>
                <a:latin typeface="Times New Roman" panose="02020603050405020304" pitchFamily="18" charset="0"/>
                <a:ea typeface="Times New Roman" panose="02020603050405020304" pitchFamily="18" charset="0"/>
              </a:rPr>
              <a:t>“Half of adults with mental health disorders report or have been shown to have experienced symptoms by age 14” (Bartlett, 2015). </a:t>
            </a:r>
            <a:endParaRPr lang="en-US" sz="3600" b="1" dirty="0">
              <a:solidFill>
                <a:schemeClr val="bg1"/>
              </a:solidFill>
            </a:endParaRPr>
          </a:p>
        </p:txBody>
      </p:sp>
    </p:spTree>
    <p:extLst>
      <p:ext uri="{BB962C8B-B14F-4D97-AF65-F5344CB8AC3E}">
        <p14:creationId xmlns:p14="http://schemas.microsoft.com/office/powerpoint/2010/main" val="3220235682"/>
      </p:ext>
    </p:extLst>
  </p:cSld>
  <p:clrMapOvr>
    <a:masterClrMapping/>
  </p:clrMapOvr>
  <p:transition>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6024F5E-8177-41EC-B59C-3988C8AD49C4}"/>
              </a:ext>
            </a:extLst>
          </p:cNvPr>
          <p:cNvPicPr>
            <a:picLocks noChangeAspect="1"/>
          </p:cNvPicPr>
          <p:nvPr/>
        </p:nvPicPr>
        <p:blipFill>
          <a:blip r:embed="rId2"/>
          <a:stretch>
            <a:fillRect/>
          </a:stretch>
        </p:blipFill>
        <p:spPr>
          <a:xfrm>
            <a:off x="1448758" y="119996"/>
            <a:ext cx="9294483" cy="6618007"/>
          </a:xfrm>
          <a:prstGeom prst="rect">
            <a:avLst/>
          </a:prstGeom>
        </p:spPr>
      </p:pic>
    </p:spTree>
    <p:extLst>
      <p:ext uri="{BB962C8B-B14F-4D97-AF65-F5344CB8AC3E}">
        <p14:creationId xmlns:p14="http://schemas.microsoft.com/office/powerpoint/2010/main" val="1510899980"/>
      </p:ext>
    </p:extLst>
  </p:cSld>
  <p:clrMapOvr>
    <a:masterClrMapping/>
  </p:clrMapOvr>
  <p:transition>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594834-6299-459D-B2F7-C2D205766DB5}"/>
              </a:ext>
            </a:extLst>
          </p:cNvPr>
          <p:cNvSpPr>
            <a:spLocks noGrp="1"/>
          </p:cNvSpPr>
          <p:nvPr>
            <p:ph type="title"/>
          </p:nvPr>
        </p:nvSpPr>
        <p:spPr>
          <a:xfrm>
            <a:off x="941504" y="2293492"/>
            <a:ext cx="3706889" cy="2271013"/>
          </a:xfrm>
        </p:spPr>
        <p:txBody>
          <a:bodyPr>
            <a:normAutofit fontScale="90000"/>
          </a:bodyPr>
          <a:lstStyle/>
          <a:p>
            <a:r>
              <a:rPr lang="en-US" dirty="0"/>
              <a:t>1 in 6 U.S. children aged 2–8 years (17.4%) had a diagnosed mental, behavioral, or developmental disorder (CDC, 2020)</a:t>
            </a:r>
          </a:p>
        </p:txBody>
      </p:sp>
      <p:pic>
        <p:nvPicPr>
          <p:cNvPr id="9" name="Picture 8">
            <a:extLst>
              <a:ext uri="{FF2B5EF4-FFF2-40B4-BE49-F238E27FC236}">
                <a16:creationId xmlns:a16="http://schemas.microsoft.com/office/drawing/2014/main" id="{68EE6D97-4FC0-4165-97D3-2EC9D99392FF}"/>
              </a:ext>
            </a:extLst>
          </p:cNvPr>
          <p:cNvPicPr>
            <a:picLocks noChangeAspect="1"/>
          </p:cNvPicPr>
          <p:nvPr/>
        </p:nvPicPr>
        <p:blipFill rotWithShape="1">
          <a:blip r:embed="rId2"/>
          <a:srcRect b="25595"/>
          <a:stretch/>
        </p:blipFill>
        <p:spPr>
          <a:xfrm>
            <a:off x="6096000" y="1535545"/>
            <a:ext cx="5089584" cy="3786909"/>
          </a:xfrm>
          <a:prstGeom prst="rect">
            <a:avLst/>
          </a:prstGeom>
        </p:spPr>
      </p:pic>
    </p:spTree>
    <p:extLst>
      <p:ext uri="{BB962C8B-B14F-4D97-AF65-F5344CB8AC3E}">
        <p14:creationId xmlns:p14="http://schemas.microsoft.com/office/powerpoint/2010/main" val="3020473802"/>
      </p:ext>
    </p:extLst>
  </p:cSld>
  <p:clrMapOvr>
    <a:masterClrMapping/>
  </p:clrMapOvr>
  <p:transition>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0EF2A0DA-AE81-4A45-972E-646AC287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pic>
        <p:nvPicPr>
          <p:cNvPr id="57" name="Picture 56">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6257026" y="1"/>
            <a:ext cx="5934973" cy="6858000"/>
          </a:xfrm>
          <a:prstGeom prst="rect">
            <a:avLst/>
          </a:prstGeom>
        </p:spPr>
      </p:pic>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6058603" y="0"/>
            <a:ext cx="6087375" cy="970450"/>
          </a:xfrm>
        </p:spPr>
        <p:txBody>
          <a:bodyPr anchor="b">
            <a:normAutofit/>
          </a:bodyPr>
          <a:lstStyle/>
          <a:p>
            <a:r>
              <a:rPr lang="en-US" sz="4000" dirty="0"/>
              <a:t>Theoretical Framework	</a:t>
            </a:r>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5753592" y="1463039"/>
            <a:ext cx="6392385" cy="5394959"/>
          </a:xfrm>
        </p:spPr>
        <p:txBody>
          <a:bodyPr anchor="t">
            <a:normAutofit lnSpcReduction="10000"/>
          </a:bodyPr>
          <a:lstStyle/>
          <a:p>
            <a:r>
              <a:rPr lang="en-US" sz="2400" dirty="0"/>
              <a:t>Person: A developing organism that tries to reduce anxiety caused by needs.</a:t>
            </a:r>
          </a:p>
          <a:p>
            <a:r>
              <a:rPr lang="en-US" sz="2400" dirty="0"/>
              <a:t>Environment: Existing forces outside the organism and in the context of culture</a:t>
            </a:r>
          </a:p>
          <a:p>
            <a:r>
              <a:rPr lang="en-US" sz="2400" dirty="0"/>
              <a:t>Health: A word symbol that implies forward movement of personality and other ongoing human processes in the direction of creative, constructive, productive, personal and community living.</a:t>
            </a:r>
          </a:p>
          <a:p>
            <a:r>
              <a:rPr lang="en-US" sz="2400" dirty="0"/>
              <a:t>Nursing: A significant therapeutic interpersonal process. It functions cooperatively with other human process that make health possible for individuals in communities.</a:t>
            </a:r>
          </a:p>
        </p:txBody>
      </p:sp>
      <p:pic>
        <p:nvPicPr>
          <p:cNvPr id="11" name="Picture 10">
            <a:extLst>
              <a:ext uri="{FF2B5EF4-FFF2-40B4-BE49-F238E27FC236}">
                <a16:creationId xmlns:a16="http://schemas.microsoft.com/office/drawing/2014/main" id="{6939F32A-0B6A-4D65-84AF-78571DCE7B1E}"/>
              </a:ext>
            </a:extLst>
          </p:cNvPr>
          <p:cNvPicPr>
            <a:picLocks noChangeAspect="1"/>
          </p:cNvPicPr>
          <p:nvPr/>
        </p:nvPicPr>
        <p:blipFill rotWithShape="1">
          <a:blip r:embed="rId5"/>
          <a:srcRect b="20391"/>
          <a:stretch/>
        </p:blipFill>
        <p:spPr>
          <a:xfrm>
            <a:off x="0" y="1"/>
            <a:ext cx="5753592" cy="6863706"/>
          </a:xfrm>
          <a:prstGeom prst="rect">
            <a:avLst/>
          </a:prstGeom>
        </p:spPr>
      </p:pic>
      <p:sp>
        <p:nvSpPr>
          <p:cNvPr id="12" name="TextBox 11">
            <a:extLst>
              <a:ext uri="{FF2B5EF4-FFF2-40B4-BE49-F238E27FC236}">
                <a16:creationId xmlns:a16="http://schemas.microsoft.com/office/drawing/2014/main" id="{3C762D53-395D-4C4E-9E1D-7FD92F759952}"/>
              </a:ext>
            </a:extLst>
          </p:cNvPr>
          <p:cNvSpPr txBox="1"/>
          <p:nvPr/>
        </p:nvSpPr>
        <p:spPr>
          <a:xfrm>
            <a:off x="0" y="6581001"/>
            <a:ext cx="5753592" cy="276999"/>
          </a:xfrm>
          <a:prstGeom prst="rect">
            <a:avLst/>
          </a:prstGeom>
          <a:noFill/>
        </p:spPr>
        <p:txBody>
          <a:bodyPr wrap="square" rtlCol="0">
            <a:spAutoFit/>
          </a:bodyPr>
          <a:lstStyle/>
          <a:p>
            <a:r>
              <a:rPr lang="en-US" sz="1200" dirty="0"/>
              <a:t>https://www.amazon.com/Hildegard-Peplau-Psychiatric-Nurse-Century/dp/0826138829</a:t>
            </a:r>
          </a:p>
        </p:txBody>
      </p:sp>
      <p:sp>
        <p:nvSpPr>
          <p:cNvPr id="14" name="TextBox 13">
            <a:extLst>
              <a:ext uri="{FF2B5EF4-FFF2-40B4-BE49-F238E27FC236}">
                <a16:creationId xmlns:a16="http://schemas.microsoft.com/office/drawing/2014/main" id="{E282B69C-99D4-4282-9B03-A88EEDBF8CC3}"/>
              </a:ext>
            </a:extLst>
          </p:cNvPr>
          <p:cNvSpPr txBox="1"/>
          <p:nvPr/>
        </p:nvSpPr>
        <p:spPr>
          <a:xfrm>
            <a:off x="6198241" y="970450"/>
            <a:ext cx="5503085" cy="461665"/>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Peplau’s Theory of Interpersonal Relations </a:t>
            </a:r>
          </a:p>
        </p:txBody>
      </p:sp>
    </p:spTree>
    <p:extLst>
      <p:ext uri="{BB962C8B-B14F-4D97-AF65-F5344CB8AC3E}">
        <p14:creationId xmlns:p14="http://schemas.microsoft.com/office/powerpoint/2010/main" val="1551437652"/>
      </p:ext>
    </p:extLst>
  </p:cSld>
  <p:clrMapOvr>
    <a:masterClrMapping/>
  </p:clrMapOvr>
  <p:transition>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F84FA5-9D02-4735-8B06-E6BC45313B5D}"/>
              </a:ext>
            </a:extLst>
          </p:cNvPr>
          <p:cNvSpPr>
            <a:spLocks noGrp="1"/>
          </p:cNvSpPr>
          <p:nvPr>
            <p:ph type="title"/>
          </p:nvPr>
        </p:nvSpPr>
        <p:spPr>
          <a:xfrm>
            <a:off x="919119" y="349135"/>
            <a:ext cx="10353762" cy="1158877"/>
          </a:xfrm>
        </p:spPr>
        <p:txBody>
          <a:bodyPr>
            <a:normAutofit fontScale="90000"/>
          </a:bodyPr>
          <a:lstStyle/>
          <a:p>
            <a:r>
              <a:rPr lang="en-US" sz="4800" dirty="0"/>
              <a:t>Peplau’s Theory of Interpersonal Relations believes the nurse has six primary roles:</a:t>
            </a:r>
            <a:br>
              <a:rPr lang="en-US" sz="4800" dirty="0"/>
            </a:br>
            <a:endParaRPr lang="en-US" dirty="0"/>
          </a:p>
        </p:txBody>
      </p:sp>
      <p:sp>
        <p:nvSpPr>
          <p:cNvPr id="5" name="Content Placeholder 4">
            <a:extLst>
              <a:ext uri="{FF2B5EF4-FFF2-40B4-BE49-F238E27FC236}">
                <a16:creationId xmlns:a16="http://schemas.microsoft.com/office/drawing/2014/main" id="{E5EF1F75-37BC-4A8D-AB30-109E251E5A5A}"/>
              </a:ext>
            </a:extLst>
          </p:cNvPr>
          <p:cNvSpPr>
            <a:spLocks noGrp="1"/>
          </p:cNvSpPr>
          <p:nvPr>
            <p:ph sz="half" idx="1"/>
          </p:nvPr>
        </p:nvSpPr>
        <p:spPr>
          <a:xfrm>
            <a:off x="913795" y="1508012"/>
            <a:ext cx="4856841" cy="5507930"/>
          </a:xfrm>
        </p:spPr>
        <p:txBody>
          <a:bodyPr>
            <a:normAutofit/>
          </a:bodyPr>
          <a:lstStyle/>
          <a:p>
            <a:pPr marL="342900" marR="0" lvl="0" indent="-306000" defTabSz="457200" rtl="0" eaLnBrk="1" fontAlgn="auto" latinLnBrk="0" hangingPunct="1">
              <a:lnSpc>
                <a:spcPct val="110000"/>
              </a:lnSpc>
              <a:spcBef>
                <a:spcPct val="20000"/>
              </a:spcBef>
              <a:spcAft>
                <a:spcPts val="600"/>
              </a:spcAft>
              <a:buClr>
                <a:srgbClr val="E3DED1"/>
              </a:buClr>
              <a:buSzPct val="70000"/>
              <a:buFont typeface="Wingdings 2" charset="2"/>
              <a:buChar char=""/>
              <a:tabLst/>
              <a:defRPr/>
            </a:pPr>
            <a:r>
              <a:rPr kumimoji="0" lang="en-US" sz="2000" b="0" i="0" u="none" strike="noStrike" kern="1200" cap="none" spc="0" normalizeH="0" baseline="0" noProof="0" dirty="0">
                <a:ln>
                  <a:solidFill>
                    <a:prstClr val="black">
                      <a:lumMod val="75000"/>
                      <a:lumOff val="25000"/>
                      <a:alpha val="10000"/>
                    </a:prstClr>
                  </a:solidFill>
                </a:ln>
                <a:solidFill>
                  <a:srgbClr val="E3DED1"/>
                </a:solidFill>
                <a:effectLst>
                  <a:outerShdw blurRad="9525" dist="25400" dir="14640000" algn="tl" rotWithShape="0">
                    <a:prstClr val="black">
                      <a:alpha val="30000"/>
                    </a:prstClr>
                  </a:outerShdw>
                </a:effectLst>
                <a:uLnTx/>
                <a:uFillTx/>
                <a:latin typeface="Goudy Old Style"/>
                <a:ea typeface="+mn-ea"/>
                <a:cs typeface="+mn-cs"/>
              </a:rPr>
              <a:t>Stranger</a:t>
            </a:r>
          </a:p>
          <a:p>
            <a:pPr marL="720000" marR="0" lvl="1" indent="-270000" defTabSz="457200" rtl="0" eaLnBrk="1" fontAlgn="auto" latinLnBrk="0" hangingPunct="1">
              <a:lnSpc>
                <a:spcPct val="100000"/>
              </a:lnSpc>
              <a:spcBef>
                <a:spcPct val="20000"/>
              </a:spcBef>
              <a:spcAft>
                <a:spcPts val="600"/>
              </a:spcAft>
              <a:buClr>
                <a:srgbClr val="E3DED1"/>
              </a:buClr>
              <a:buSzPct val="70000"/>
              <a:buFont typeface="Wingdings" panose="05000000000000000000" pitchFamily="2" charset="2"/>
              <a:buChar char="v"/>
              <a:tabLst/>
              <a:defRPr/>
            </a:pPr>
            <a:r>
              <a:rPr kumimoji="0" lang="en-US" sz="2000" b="0" i="0" u="none" strike="noStrike" kern="1200" cap="none" spc="0" normalizeH="0" baseline="0" noProof="0" dirty="0">
                <a:ln>
                  <a:solidFill>
                    <a:prstClr val="black">
                      <a:lumMod val="75000"/>
                      <a:lumOff val="25000"/>
                      <a:alpha val="10000"/>
                    </a:prstClr>
                  </a:solidFill>
                </a:ln>
                <a:solidFill>
                  <a:srgbClr val="E3DED1"/>
                </a:solidFill>
                <a:effectLst>
                  <a:outerShdw blurRad="9525" dist="25400" dir="14640000" algn="tl" rotWithShape="0">
                    <a:prstClr val="black">
                      <a:alpha val="30000"/>
                    </a:prstClr>
                  </a:outerShdw>
                </a:effectLst>
                <a:uLnTx/>
                <a:uFillTx/>
                <a:latin typeface="Goudy Old Style"/>
                <a:ea typeface="+mn-ea"/>
                <a:cs typeface="+mn-cs"/>
              </a:rPr>
              <a:t>The school nurse can help create an environment that will help build trust</a:t>
            </a:r>
          </a:p>
          <a:p>
            <a:pPr marL="342900" marR="0" lvl="0" indent="-306000" defTabSz="457200" rtl="0" eaLnBrk="1" fontAlgn="auto" latinLnBrk="0" hangingPunct="1">
              <a:lnSpc>
                <a:spcPct val="110000"/>
              </a:lnSpc>
              <a:spcBef>
                <a:spcPct val="20000"/>
              </a:spcBef>
              <a:spcAft>
                <a:spcPts val="600"/>
              </a:spcAft>
              <a:buClr>
                <a:srgbClr val="E3DED1"/>
              </a:buClr>
              <a:buSzPct val="70000"/>
              <a:buFont typeface="Wingdings 2" charset="2"/>
              <a:buChar char=""/>
              <a:tabLst/>
              <a:defRPr/>
            </a:pPr>
            <a:r>
              <a:rPr kumimoji="0" lang="en-US" sz="2000" b="0" i="0" u="none" strike="noStrike" kern="1200" cap="none" spc="0" normalizeH="0" baseline="0" noProof="0" dirty="0">
                <a:ln>
                  <a:solidFill>
                    <a:prstClr val="black">
                      <a:lumMod val="75000"/>
                      <a:lumOff val="25000"/>
                      <a:alpha val="10000"/>
                    </a:prstClr>
                  </a:solidFill>
                </a:ln>
                <a:solidFill>
                  <a:srgbClr val="E3DED1"/>
                </a:solidFill>
                <a:effectLst>
                  <a:outerShdw blurRad="9525" dist="25400" dir="14640000" algn="tl" rotWithShape="0">
                    <a:prstClr val="black">
                      <a:alpha val="30000"/>
                    </a:prstClr>
                  </a:outerShdw>
                </a:effectLst>
                <a:uLnTx/>
                <a:uFillTx/>
                <a:latin typeface="Goudy Old Style"/>
                <a:ea typeface="+mn-ea"/>
                <a:cs typeface="+mn-cs"/>
              </a:rPr>
              <a:t>Teacher</a:t>
            </a:r>
          </a:p>
          <a:p>
            <a:pPr marL="720000" marR="0" lvl="1" indent="-270000" defTabSz="457200" rtl="0" eaLnBrk="1" fontAlgn="auto" latinLnBrk="0" hangingPunct="1">
              <a:lnSpc>
                <a:spcPct val="100000"/>
              </a:lnSpc>
              <a:spcBef>
                <a:spcPct val="20000"/>
              </a:spcBef>
              <a:spcAft>
                <a:spcPts val="600"/>
              </a:spcAft>
              <a:buClr>
                <a:srgbClr val="E3DED1"/>
              </a:buClr>
              <a:buSzPct val="70000"/>
              <a:buFont typeface="Wingdings" panose="05000000000000000000" pitchFamily="2" charset="2"/>
              <a:buChar char="v"/>
              <a:tabLst/>
              <a:defRPr/>
            </a:pPr>
            <a:r>
              <a:rPr kumimoji="0" lang="en-US" sz="2000" b="0" i="0" u="none" strike="noStrike" kern="1200" cap="none" spc="0" normalizeH="0" baseline="0" noProof="0" dirty="0">
                <a:ln>
                  <a:solidFill>
                    <a:prstClr val="black">
                      <a:lumMod val="75000"/>
                      <a:lumOff val="25000"/>
                      <a:alpha val="10000"/>
                    </a:prstClr>
                  </a:solidFill>
                </a:ln>
                <a:solidFill>
                  <a:srgbClr val="E3DED1"/>
                </a:solidFill>
                <a:effectLst>
                  <a:outerShdw blurRad="9525" dist="25400" dir="14640000" algn="tl" rotWithShape="0">
                    <a:prstClr val="black">
                      <a:alpha val="30000"/>
                    </a:prstClr>
                  </a:outerShdw>
                </a:effectLst>
                <a:uLnTx/>
                <a:uFillTx/>
                <a:latin typeface="Goudy Old Style"/>
                <a:ea typeface="+mn-ea"/>
                <a:cs typeface="+mn-cs"/>
              </a:rPr>
              <a:t>Offering knowledge on current issues that can be going on in the school, such as stress relieving techniques.</a:t>
            </a:r>
          </a:p>
          <a:p>
            <a:pPr marL="342900" marR="0" lvl="0" indent="-306000" defTabSz="457200" rtl="0" eaLnBrk="1" fontAlgn="auto" latinLnBrk="0" hangingPunct="1">
              <a:lnSpc>
                <a:spcPct val="110000"/>
              </a:lnSpc>
              <a:spcBef>
                <a:spcPct val="20000"/>
              </a:spcBef>
              <a:spcAft>
                <a:spcPts val="600"/>
              </a:spcAft>
              <a:buClr>
                <a:srgbClr val="E3DED1"/>
              </a:buClr>
              <a:buSzPct val="70000"/>
              <a:buFont typeface="Wingdings 2" charset="2"/>
              <a:buChar char=""/>
              <a:tabLst/>
              <a:defRPr/>
            </a:pPr>
            <a:r>
              <a:rPr kumimoji="0" lang="en-US" sz="2000" b="0" i="0" u="none" strike="noStrike" kern="1200" cap="none" spc="0" normalizeH="0" baseline="0" noProof="0" dirty="0">
                <a:ln>
                  <a:solidFill>
                    <a:prstClr val="black">
                      <a:lumMod val="75000"/>
                      <a:lumOff val="25000"/>
                      <a:alpha val="10000"/>
                    </a:prstClr>
                  </a:solidFill>
                </a:ln>
                <a:solidFill>
                  <a:srgbClr val="E3DED1"/>
                </a:solidFill>
                <a:effectLst>
                  <a:outerShdw blurRad="9525" dist="25400" dir="14640000" algn="tl" rotWithShape="0">
                    <a:prstClr val="black">
                      <a:alpha val="30000"/>
                    </a:prstClr>
                  </a:outerShdw>
                </a:effectLst>
                <a:uLnTx/>
                <a:uFillTx/>
                <a:latin typeface="Goudy Old Style"/>
                <a:ea typeface="+mn-ea"/>
                <a:cs typeface="+mn-cs"/>
              </a:rPr>
              <a:t>Resource Person</a:t>
            </a:r>
          </a:p>
          <a:p>
            <a:pPr marL="720000" marR="0" lvl="1" indent="-270000" defTabSz="457200" rtl="0" eaLnBrk="1" fontAlgn="auto" latinLnBrk="0" hangingPunct="1">
              <a:lnSpc>
                <a:spcPct val="100000"/>
              </a:lnSpc>
              <a:spcBef>
                <a:spcPct val="20000"/>
              </a:spcBef>
              <a:spcAft>
                <a:spcPts val="600"/>
              </a:spcAft>
              <a:buClr>
                <a:srgbClr val="E3DED1"/>
              </a:buClr>
              <a:buSzPct val="70000"/>
              <a:buFont typeface="Wingdings" panose="05000000000000000000" pitchFamily="2" charset="2"/>
              <a:buChar char="v"/>
              <a:tabLst/>
              <a:defRPr/>
            </a:pPr>
            <a:r>
              <a:rPr kumimoji="0" lang="en-US" sz="2000" b="0" i="0" u="none" strike="noStrike" kern="1200" cap="none" spc="0" normalizeH="0" baseline="0" noProof="0" dirty="0">
                <a:ln>
                  <a:solidFill>
                    <a:prstClr val="black">
                      <a:lumMod val="75000"/>
                      <a:lumOff val="25000"/>
                      <a:alpha val="10000"/>
                    </a:prstClr>
                  </a:solidFill>
                </a:ln>
                <a:solidFill>
                  <a:srgbClr val="E3DED1"/>
                </a:solidFill>
                <a:effectLst>
                  <a:outerShdw blurRad="9525" dist="25400" dir="14640000" algn="tl" rotWithShape="0">
                    <a:prstClr val="black">
                      <a:alpha val="30000"/>
                    </a:prstClr>
                  </a:outerShdw>
                </a:effectLst>
                <a:uLnTx/>
                <a:uFillTx/>
                <a:latin typeface="Goudy Old Style"/>
                <a:ea typeface="+mn-ea"/>
                <a:cs typeface="+mn-cs"/>
              </a:rPr>
              <a:t>The school nurse can offer resources to students such as mental health tips, or referrals to a more specialized provider. </a:t>
            </a:r>
          </a:p>
          <a:p>
            <a:endParaRPr lang="en-US" dirty="0"/>
          </a:p>
        </p:txBody>
      </p:sp>
      <p:sp>
        <p:nvSpPr>
          <p:cNvPr id="6" name="Content Placeholder 5">
            <a:extLst>
              <a:ext uri="{FF2B5EF4-FFF2-40B4-BE49-F238E27FC236}">
                <a16:creationId xmlns:a16="http://schemas.microsoft.com/office/drawing/2014/main" id="{691F5B9D-1FDB-4F8B-AF4E-057703508748}"/>
              </a:ext>
            </a:extLst>
          </p:cNvPr>
          <p:cNvSpPr>
            <a:spLocks noGrp="1"/>
          </p:cNvSpPr>
          <p:nvPr>
            <p:ph sz="half" idx="2"/>
          </p:nvPr>
        </p:nvSpPr>
        <p:spPr>
          <a:xfrm>
            <a:off x="6096000" y="1508012"/>
            <a:ext cx="5171557" cy="5349988"/>
          </a:xfrm>
        </p:spPr>
        <p:txBody>
          <a:bodyPr>
            <a:normAutofit/>
          </a:bodyPr>
          <a:lstStyle/>
          <a:p>
            <a:r>
              <a:rPr lang="en-US" sz="2000" dirty="0"/>
              <a:t>Counselor</a:t>
            </a:r>
          </a:p>
          <a:p>
            <a:pPr lvl="1">
              <a:buFont typeface="Wingdings" panose="05000000000000000000" pitchFamily="2" charset="2"/>
              <a:buChar char="v"/>
            </a:pPr>
            <a:r>
              <a:rPr lang="en-US" sz="2000" dirty="0"/>
              <a:t>The school nurse can play the role as a counselor when the times comes, if the student has built a trusting relationship with them.</a:t>
            </a:r>
          </a:p>
          <a:p>
            <a:r>
              <a:rPr lang="en-US" sz="2000" dirty="0"/>
              <a:t>Surrogate</a:t>
            </a:r>
          </a:p>
          <a:p>
            <a:pPr lvl="1">
              <a:buFont typeface="Wingdings" panose="05000000000000000000" pitchFamily="2" charset="2"/>
              <a:buChar char="v"/>
            </a:pPr>
            <a:r>
              <a:rPr lang="en-US" sz="2000" dirty="0"/>
              <a:t>The nurse can help the student become aware of their dependence/independence and become an advocate for that student. </a:t>
            </a:r>
          </a:p>
          <a:p>
            <a:r>
              <a:rPr lang="en-US" sz="2000" dirty="0"/>
              <a:t>Leader</a:t>
            </a:r>
          </a:p>
          <a:p>
            <a:pPr lvl="1">
              <a:buFont typeface="Wingdings" panose="05000000000000000000" pitchFamily="2" charset="2"/>
              <a:buChar char="v"/>
            </a:pPr>
            <a:r>
              <a:rPr lang="en-US" sz="2000" dirty="0"/>
              <a:t>As the leader the nurse will help the student read their goals to obtain a more positive mental health outlook. </a:t>
            </a:r>
          </a:p>
        </p:txBody>
      </p:sp>
    </p:spTree>
    <p:extLst>
      <p:ext uri="{BB962C8B-B14F-4D97-AF65-F5344CB8AC3E}">
        <p14:creationId xmlns:p14="http://schemas.microsoft.com/office/powerpoint/2010/main" val="3665899883"/>
      </p:ext>
    </p:extLst>
  </p:cSld>
  <p:clrMapOvr>
    <a:masterClrMapping/>
  </p:clrMapOvr>
  <p:transition>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E672E-0441-4416-A96D-E9881EF5700A}"/>
              </a:ext>
            </a:extLst>
          </p:cNvPr>
          <p:cNvSpPr>
            <a:spLocks noGrp="1"/>
          </p:cNvSpPr>
          <p:nvPr>
            <p:ph type="title"/>
          </p:nvPr>
        </p:nvSpPr>
        <p:spPr/>
        <p:txBody>
          <a:bodyPr/>
          <a:lstStyle/>
          <a:p>
            <a:r>
              <a:rPr lang="en-US" dirty="0"/>
              <a:t>Research &amp; Evidence </a:t>
            </a:r>
          </a:p>
        </p:txBody>
      </p:sp>
      <p:sp>
        <p:nvSpPr>
          <p:cNvPr id="3" name="Content Placeholder 2">
            <a:extLst>
              <a:ext uri="{FF2B5EF4-FFF2-40B4-BE49-F238E27FC236}">
                <a16:creationId xmlns:a16="http://schemas.microsoft.com/office/drawing/2014/main" id="{B1D407F6-FBBE-4FC5-8094-8BB8256151A9}"/>
              </a:ext>
            </a:extLst>
          </p:cNvPr>
          <p:cNvSpPr>
            <a:spLocks noGrp="1"/>
          </p:cNvSpPr>
          <p:nvPr>
            <p:ph idx="1"/>
          </p:nvPr>
        </p:nvSpPr>
        <p:spPr/>
        <p:txBody>
          <a:bodyPr>
            <a:normAutofit/>
          </a:bodyPr>
          <a:lstStyle/>
          <a:p>
            <a:pPr marL="36900" indent="0" algn="just">
              <a:buNone/>
            </a:pPr>
            <a:r>
              <a:rPr lang="en-US" sz="2400" dirty="0"/>
              <a:t>A study titled </a:t>
            </a:r>
            <a:r>
              <a:rPr lang="en-US" sz="2400" i="1" dirty="0"/>
              <a:t>Mental Health Matters in Elementary School: First-Grade Screening Predicts Fourth Grade Achievement Test Scores </a:t>
            </a:r>
            <a:r>
              <a:rPr lang="en-US" sz="2400" dirty="0"/>
              <a:t>by Maria Guzman found that psychosocial risks identified through screening and poor achievement scores were strongly associated, providing clear evidence that mental health matters for children. Screening tools would benefit the outcomes of the child and the school for testing and achievements, and help implement supplemental educational opportunities to students who need extra help. </a:t>
            </a:r>
          </a:p>
        </p:txBody>
      </p:sp>
    </p:spTree>
    <p:extLst>
      <p:ext uri="{BB962C8B-B14F-4D97-AF65-F5344CB8AC3E}">
        <p14:creationId xmlns:p14="http://schemas.microsoft.com/office/powerpoint/2010/main" val="139168991"/>
      </p:ext>
    </p:extLst>
  </p:cSld>
  <p:clrMapOvr>
    <a:masterClrMapping/>
  </p:clrMapOvr>
  <p:transition>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9C9384F-B65B-48DF-9EC6-B8DF6BAADC73}"/>
              </a:ext>
            </a:extLst>
          </p:cNvPr>
          <p:cNvSpPr>
            <a:spLocks noGrp="1"/>
          </p:cNvSpPr>
          <p:nvPr>
            <p:ph type="body" idx="1"/>
          </p:nvPr>
        </p:nvSpPr>
        <p:spPr>
          <a:xfrm>
            <a:off x="919119" y="252153"/>
            <a:ext cx="10353761" cy="1077884"/>
          </a:xfrm>
        </p:spPr>
        <p:txBody>
          <a:bodyPr/>
          <a:lstStyle/>
          <a:p>
            <a:r>
              <a:rPr lang="en-US" sz="2800" dirty="0"/>
              <a:t>The World Health Organization states that 10-20% of children and adolescents have experience with some type of mental disorder. </a:t>
            </a:r>
          </a:p>
        </p:txBody>
      </p:sp>
      <p:sp>
        <p:nvSpPr>
          <p:cNvPr id="8" name="Text Placeholder 7">
            <a:extLst>
              <a:ext uri="{FF2B5EF4-FFF2-40B4-BE49-F238E27FC236}">
                <a16:creationId xmlns:a16="http://schemas.microsoft.com/office/drawing/2014/main" id="{4766C117-EA93-468F-B09C-23D3D2820241}"/>
              </a:ext>
            </a:extLst>
          </p:cNvPr>
          <p:cNvSpPr>
            <a:spLocks noGrp="1"/>
          </p:cNvSpPr>
          <p:nvPr>
            <p:ph type="body" sz="half" idx="15"/>
          </p:nvPr>
        </p:nvSpPr>
        <p:spPr>
          <a:xfrm>
            <a:off x="-182880" y="1681915"/>
            <a:ext cx="4214779" cy="3023088"/>
          </a:xfrm>
        </p:spPr>
        <p:txBody>
          <a:bodyPr>
            <a:normAutofit/>
          </a:bodyPr>
          <a:lstStyle/>
          <a:p>
            <a:r>
              <a:rPr lang="en-US" sz="2400" dirty="0"/>
              <a:t>“of 1 in 10 children with a functionally impairing mental disorder, as few as one- fifth receive services…. Untreated mental disorders persist into adulthood” (Walter, 2019). </a:t>
            </a:r>
          </a:p>
        </p:txBody>
      </p:sp>
      <p:sp>
        <p:nvSpPr>
          <p:cNvPr id="9" name="Text Placeholder 8">
            <a:extLst>
              <a:ext uri="{FF2B5EF4-FFF2-40B4-BE49-F238E27FC236}">
                <a16:creationId xmlns:a16="http://schemas.microsoft.com/office/drawing/2014/main" id="{F7DA56D4-BFC7-4AB6-9D34-AB79E13660EB}"/>
              </a:ext>
            </a:extLst>
          </p:cNvPr>
          <p:cNvSpPr>
            <a:spLocks noGrp="1"/>
          </p:cNvSpPr>
          <p:nvPr>
            <p:ph type="body" sz="half" idx="16"/>
          </p:nvPr>
        </p:nvSpPr>
        <p:spPr>
          <a:xfrm>
            <a:off x="8891016" y="1681914"/>
            <a:ext cx="3300984" cy="3023088"/>
          </a:xfrm>
        </p:spPr>
        <p:txBody>
          <a:bodyPr>
            <a:normAutofit/>
          </a:bodyPr>
          <a:lstStyle/>
          <a:p>
            <a:r>
              <a:rPr lang="en-US" sz="2400" dirty="0"/>
              <a:t>Young Minds estimated that 100,000+ young people would need hospitalization due to self-harm in 2020 (</a:t>
            </a:r>
            <a:r>
              <a:rPr lang="en-US" sz="2400" dirty="0" err="1"/>
              <a:t>Membride</a:t>
            </a:r>
            <a:r>
              <a:rPr lang="en-US" sz="2400" dirty="0"/>
              <a:t>, 2015). </a:t>
            </a:r>
          </a:p>
        </p:txBody>
      </p:sp>
      <p:sp>
        <p:nvSpPr>
          <p:cNvPr id="10" name="Text Placeholder 9">
            <a:extLst>
              <a:ext uri="{FF2B5EF4-FFF2-40B4-BE49-F238E27FC236}">
                <a16:creationId xmlns:a16="http://schemas.microsoft.com/office/drawing/2014/main" id="{CDC77385-E969-4334-B0BC-599413B42CED}"/>
              </a:ext>
            </a:extLst>
          </p:cNvPr>
          <p:cNvSpPr>
            <a:spLocks noGrp="1"/>
          </p:cNvSpPr>
          <p:nvPr>
            <p:ph type="body" sz="half" idx="17"/>
          </p:nvPr>
        </p:nvSpPr>
        <p:spPr>
          <a:xfrm>
            <a:off x="4031899" y="2610195"/>
            <a:ext cx="4895970" cy="4189615"/>
          </a:xfrm>
        </p:spPr>
        <p:txBody>
          <a:bodyPr>
            <a:noAutofit/>
          </a:bodyPr>
          <a:lstStyle/>
          <a:p>
            <a:r>
              <a:rPr lang="en-US" sz="2400" dirty="0"/>
              <a:t>“It is estimated that school nurses spend approximately 33% of their time addressing student mental health…. School nurses provide an important interface between health and education and the promotion of good mental health has been shown to have a positive impact on educational, social and physical outcomes” (</a:t>
            </a:r>
            <a:r>
              <a:rPr lang="en-US" sz="2400" dirty="0" err="1"/>
              <a:t>Bohnenkamp</a:t>
            </a:r>
            <a:r>
              <a:rPr lang="en-US" sz="2400" dirty="0"/>
              <a:t>, 2019). </a:t>
            </a:r>
          </a:p>
        </p:txBody>
      </p:sp>
    </p:spTree>
    <p:extLst>
      <p:ext uri="{BB962C8B-B14F-4D97-AF65-F5344CB8AC3E}">
        <p14:creationId xmlns:p14="http://schemas.microsoft.com/office/powerpoint/2010/main" val="3362381863"/>
      </p:ext>
    </p:extLst>
  </p:cSld>
  <p:clrMapOvr>
    <a:masterClrMapping/>
  </p:clrMapOvr>
  <p:transition>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AE01866-A9E8-4E1D-BA59-F8D86B4FAEED}"/>
              </a:ext>
            </a:extLst>
          </p:cNvPr>
          <p:cNvSpPr>
            <a:spLocks noGrp="1"/>
          </p:cNvSpPr>
          <p:nvPr>
            <p:ph type="title"/>
          </p:nvPr>
        </p:nvSpPr>
        <p:spPr>
          <a:xfrm>
            <a:off x="924443" y="378691"/>
            <a:ext cx="3706889" cy="997527"/>
          </a:xfrm>
        </p:spPr>
        <p:txBody>
          <a:bodyPr>
            <a:normAutofit/>
          </a:bodyPr>
          <a:lstStyle/>
          <a:p>
            <a:r>
              <a:rPr lang="en-US" sz="3200" dirty="0"/>
              <a:t>Proposed Procedure </a:t>
            </a:r>
          </a:p>
        </p:txBody>
      </p:sp>
      <p:sp>
        <p:nvSpPr>
          <p:cNvPr id="7" name="Content Placeholder 6">
            <a:extLst>
              <a:ext uri="{FF2B5EF4-FFF2-40B4-BE49-F238E27FC236}">
                <a16:creationId xmlns:a16="http://schemas.microsoft.com/office/drawing/2014/main" id="{2F475F90-3FB7-44EF-A7AE-EB6E1CDE8607}"/>
              </a:ext>
            </a:extLst>
          </p:cNvPr>
          <p:cNvSpPr>
            <a:spLocks noGrp="1"/>
          </p:cNvSpPr>
          <p:nvPr>
            <p:ph idx="1"/>
          </p:nvPr>
        </p:nvSpPr>
        <p:spPr>
          <a:xfrm>
            <a:off x="1394692" y="1639453"/>
            <a:ext cx="9872866" cy="2872510"/>
          </a:xfrm>
        </p:spPr>
        <p:txBody>
          <a:bodyPr/>
          <a:lstStyle/>
          <a:p>
            <a:pPr marL="36900" indent="0">
              <a:buNone/>
            </a:pPr>
            <a:r>
              <a:rPr lang="en-US" dirty="0"/>
              <a:t>Beginning their 5</a:t>
            </a:r>
            <a:r>
              <a:rPr lang="en-US" baseline="30000" dirty="0"/>
              <a:t>th</a:t>
            </a:r>
            <a:r>
              <a:rPr lang="en-US" dirty="0"/>
              <a:t> grade year mental health screenings should be offered for at-risk students. Such as students with adverse childhood events (neglect, broken households, divorce, death or a loss, abuse, parental mental illness and violence).  Students could voluntarily come in, or if a parent or teacher has a concern about a child's behavioral or mental state could refer them to see the nurse for screening and assistance. </a:t>
            </a:r>
          </a:p>
        </p:txBody>
      </p:sp>
      <p:sp>
        <p:nvSpPr>
          <p:cNvPr id="8" name="Text Placeholder 7">
            <a:extLst>
              <a:ext uri="{FF2B5EF4-FFF2-40B4-BE49-F238E27FC236}">
                <a16:creationId xmlns:a16="http://schemas.microsoft.com/office/drawing/2014/main" id="{7B943533-08A7-4E0E-99E4-D96A61AB8DB3}"/>
              </a:ext>
            </a:extLst>
          </p:cNvPr>
          <p:cNvSpPr>
            <a:spLocks noGrp="1"/>
          </p:cNvSpPr>
          <p:nvPr>
            <p:ph type="body" sz="half" idx="2"/>
          </p:nvPr>
        </p:nvSpPr>
        <p:spPr>
          <a:xfrm>
            <a:off x="2511988" y="4812145"/>
            <a:ext cx="7168024" cy="1902693"/>
          </a:xfrm>
        </p:spPr>
        <p:txBody>
          <a:bodyPr>
            <a:normAutofit/>
          </a:bodyPr>
          <a:lstStyle/>
          <a:p>
            <a:r>
              <a:rPr lang="en-US" sz="2000" dirty="0"/>
              <a:t>“School nurses may offer open seminars, classroom seminars, and smaller group discussions with adolescents focusing on… stress management, relaxation techniques, normal emotional variants, body image, self-esteem and autonomy” (Bjørnsen, 2019). </a:t>
            </a:r>
          </a:p>
        </p:txBody>
      </p:sp>
    </p:spTree>
    <p:extLst>
      <p:ext uri="{BB962C8B-B14F-4D97-AF65-F5344CB8AC3E}">
        <p14:creationId xmlns:p14="http://schemas.microsoft.com/office/powerpoint/2010/main" val="1080950574"/>
      </p:ext>
    </p:extLst>
  </p:cSld>
  <p:clrMapOvr>
    <a:masterClrMapping/>
  </p:clrMapOvr>
  <p:transition>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2.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3.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4.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5.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B270AB-C138-415C-897E-3C24487DECF1}">
  <ds:schemaRefs>
    <ds:schemaRef ds:uri="http://schemas.microsoft.com/sharepoint/v3/contenttype/forms"/>
  </ds:schemaRefs>
</ds:datastoreItem>
</file>

<file path=customXml/itemProps2.xml><?xml version="1.0" encoding="utf-8"?>
<ds:datastoreItem xmlns:ds="http://schemas.openxmlformats.org/officeDocument/2006/customXml" ds:itemID="{2C4C00F4-06E9-43E3-AD97-88A857CEFA82}">
  <ds:schemaRefs>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71af3243-3dd4-4a8d-8c0d-dd76da1f02a5"/>
    <ds:schemaRef ds:uri="http://www.w3.org/XML/1998/namespace"/>
  </ds:schemaRefs>
</ds:datastoreItem>
</file>

<file path=customXml/itemProps3.xml><?xml version="1.0" encoding="utf-8"?>
<ds:datastoreItem xmlns:ds="http://schemas.openxmlformats.org/officeDocument/2006/customXml" ds:itemID="{0585E981-8C91-4205-A0C3-C991F42B4C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349</TotalTime>
  <Words>1928</Words>
  <Application>Microsoft Office PowerPoint</Application>
  <PresentationFormat>Widescreen</PresentationFormat>
  <Paragraphs>85</Paragraphs>
  <Slides>15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Calibri</vt:lpstr>
      <vt:lpstr>Goudy Old Style</vt:lpstr>
      <vt:lpstr>Times New Roman</vt:lpstr>
      <vt:lpstr>Wingdings</vt:lpstr>
      <vt:lpstr>Wingdings 2</vt:lpstr>
      <vt:lpstr>SlateVTI</vt:lpstr>
      <vt:lpstr>Recommending School Nurses Provide Mental Health Screenings to Students</vt:lpstr>
      <vt:lpstr>Abstract </vt:lpstr>
      <vt:lpstr>PowerPoint Presentation</vt:lpstr>
      <vt:lpstr>1 in 6 U.S. children aged 2–8 years (17.4%) had a diagnosed mental, behavioral, or developmental disorder (CDC, 2020)</vt:lpstr>
      <vt:lpstr>Theoretical Framework </vt:lpstr>
      <vt:lpstr>Peplau’s Theory of Interpersonal Relations believes the nurse has six primary roles: </vt:lpstr>
      <vt:lpstr>Research &amp; Evidence </vt:lpstr>
      <vt:lpstr>PowerPoint Presentation</vt:lpstr>
      <vt:lpstr>Proposed Procedure </vt:lpstr>
      <vt:lpstr>PowerPoint Presentation</vt:lpstr>
      <vt:lpstr>Implementing into Practice </vt:lpstr>
      <vt:lpstr>PowerPoint Presentation</vt:lpstr>
      <vt:lpstr>PowerPoint Presentation</vt:lpstr>
      <vt:lpstr>References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Recommending School Nurses Provide Mental Health Screenings to Students</dc:title>
  <dc:creator>Mariah Dufault</dc:creator>
  <cp:lastModifiedBy>Mariah Dufault</cp:lastModifiedBy>
  <cp:revision>28</cp:revision>
  <dcterms:created xsi:type="dcterms:W3CDTF">2020-10-06T22:04:47Z</dcterms:created>
  <dcterms:modified xsi:type="dcterms:W3CDTF">2020-10-09T21:02:34Z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