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2" r:id="rId14"/>
    <p:sldId id="267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14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55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75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9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3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C7BD-C280-4935-A8B3-6B2FD622C73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C4CF0-361C-470A-BE44-2B6BD6CD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medical-devices/general-hospital-devices-and-supplies/personal-protective-equipment-infection-control" TargetMode="External"/><Relationship Id="rId3" Type="http://schemas.openxmlformats.org/officeDocument/2006/relationships/hyperlink" Target="https://www.cdc.gov/infectioncontrol/guidelines/isolation/prevention.html" TargetMode="External"/><Relationship Id="rId7" Type="http://schemas.openxmlformats.org/officeDocument/2006/relationships/hyperlink" Target="https://www.ebscohost.com/assets-sample-content/SWRC-Visitors-to-Clients-in-Isolation-Managing-Practice-Skill.pdf" TargetMode="External"/><Relationship Id="rId2" Type="http://schemas.openxmlformats.org/officeDocument/2006/relationships/hyperlink" Target="https://doi.org/10.1016/j.jiph.2015.04.0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ajic.2017.05.011" TargetMode="External"/><Relationship Id="rId5" Type="http://schemas.openxmlformats.org/officeDocument/2006/relationships/hyperlink" Target="https://nursing-theory.org/theories-and-models/nightingale-environment-theory.php" TargetMode="External"/><Relationship Id="rId4" Type="http://schemas.openxmlformats.org/officeDocument/2006/relationships/hyperlink" Target="https://doi.org/10.12799/jkachn.2019.30.1.99" TargetMode="External"/><Relationship Id="rId9" Type="http://schemas.openxmlformats.org/officeDocument/2006/relationships/hyperlink" Target="https://www.who.int/gpsc/5may/Hand_Hygiene_Why_How_and_When_Brochur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Implementing PPE and Precaution Use Among Patient Families and Visitors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Ashley Dunn, SN</a:t>
            </a:r>
          </a:p>
          <a:p>
            <a:r>
              <a:rPr lang="en-US" dirty="0" smtClean="0"/>
              <a:t>School Of Nursing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5" y="279854"/>
            <a:ext cx="7423515" cy="1372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55" y="5340520"/>
            <a:ext cx="23812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8" y="624110"/>
            <a:ext cx="4940970" cy="640445"/>
          </a:xfrm>
        </p:spPr>
        <p:txBody>
          <a:bodyPr/>
          <a:lstStyle/>
          <a:p>
            <a:r>
              <a:rPr lang="en-US" dirty="0" smtClean="0"/>
              <a:t>Hand Hygiene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89" y="1392892"/>
            <a:ext cx="5069127" cy="5157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32" y="650975"/>
            <a:ext cx="4441415" cy="58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/>
          <a:lstStyle/>
          <a:p>
            <a:r>
              <a:rPr lang="en-US" dirty="0" smtClean="0"/>
              <a:t>Moments to Perform Hand Hygiene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009" y="1491915"/>
            <a:ext cx="6954139" cy="51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9675813" cy="1280890"/>
          </a:xfrm>
        </p:spPr>
        <p:txBody>
          <a:bodyPr/>
          <a:lstStyle/>
          <a:p>
            <a:r>
              <a:rPr lang="en-US" dirty="0" smtClean="0"/>
              <a:t>How Could We Increase PPE Compliance?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427747"/>
            <a:ext cx="9675812" cy="448347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Log sheet kept at the desk or on patient doors with time of entry and exit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Visitor sheet that should be signed stating they understand PPE must be worn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Laminated fact sheets to provide to family and visitors based on specific isolation precaution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- airborne, droplet, contact, contact-spore, neutropenic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-all depends on visitor policy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Examples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837" y="573802"/>
            <a:ext cx="4632742" cy="613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60" y="1905000"/>
            <a:ext cx="5899887" cy="27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24109"/>
            <a:ext cx="9675812" cy="707385"/>
          </a:xfrm>
        </p:spPr>
        <p:txBody>
          <a:bodyPr>
            <a:noAutofit/>
          </a:bodyPr>
          <a:lstStyle/>
          <a:p>
            <a:r>
              <a:rPr lang="en-US" dirty="0" smtClean="0"/>
              <a:t>How Could We Increase PPE Compliance?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331494"/>
            <a:ext cx="9675811" cy="45797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Educate about the importance of PPE as a barrier against transmission of infectious agents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	- agents unseen to the eye, blood, body fluids, respiratory </a:t>
            </a:r>
            <a:r>
              <a:rPr lang="en-US" sz="2400" dirty="0" smtClean="0"/>
              <a:t>		  	   secretions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Educate about how to don and doff (put on/take off) PPE </a:t>
            </a:r>
            <a:r>
              <a:rPr lang="en-US" sz="2400" dirty="0" smtClean="0"/>
              <a:t>properly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	- Ex) not touching gloves or outside of gown with hands, pull away 		  from body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Where PPE should be worn – Rooms </a:t>
            </a:r>
            <a:r>
              <a:rPr lang="en-US" sz="2400" b="1" dirty="0"/>
              <a:t>ONLY!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Visitors demonstrate how to don PPE before entry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3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85" y="624110"/>
            <a:ext cx="9948528" cy="1280890"/>
          </a:xfrm>
        </p:spPr>
        <p:txBody>
          <a:bodyPr/>
          <a:lstStyle/>
          <a:p>
            <a:r>
              <a:rPr lang="en-US" dirty="0"/>
              <a:t>How Could We Increase PPE Compliance?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1916"/>
            <a:ext cx="8915400" cy="44193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Not complying? Visitor Restrictions.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Hard to Manage Visitors? May limit amount per day.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Check in occasionally to ensure compliance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NURSES ROLE MODEL!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Make sure PPE is always stocked and made available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Hang signs on patients doors showing reminders of how to don/doff, what to wear</a:t>
            </a:r>
          </a:p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3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7385"/>
          </a:xfrm>
        </p:spPr>
        <p:txBody>
          <a:bodyPr/>
          <a:lstStyle/>
          <a:p>
            <a:r>
              <a:rPr lang="en-US" dirty="0" smtClean="0"/>
              <a:t>Why Implement These Into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1916"/>
            <a:ext cx="8915400" cy="44193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Prevent HAIs, infection transmission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Promote health, keep visitors and family safe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Promote patient outcomes</a:t>
            </a:r>
          </a:p>
          <a:p>
            <a:r>
              <a:rPr lang="en-US" sz="2400" dirty="0" smtClean="0"/>
              <a:t>Increase knowledge and compliance with nurses, visitors and families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8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595"/>
          </a:xfrm>
        </p:spPr>
        <p:txBody>
          <a:bodyPr/>
          <a:lstStyle/>
          <a:p>
            <a:r>
              <a:rPr lang="en-US" dirty="0"/>
              <a:t>Why Implement These Into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2126"/>
            <a:ext cx="8915400" cy="4339096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Clr>
                <a:srgbClr val="353535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Thorough education means less error</a:t>
            </a:r>
          </a:p>
          <a:p>
            <a:pPr lvl="0">
              <a:buClr>
                <a:srgbClr val="353535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If visitor restrictions are needed, looks for other ways to stay connected</a:t>
            </a:r>
          </a:p>
          <a:p>
            <a:pPr lvl="0">
              <a:buClr>
                <a:srgbClr val="353535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Ensure proper mask wearing due to current COVID-19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pandemic to help prevent transmission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/>
              <a:t>Goal is to obtain 100% compliance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5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363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7747"/>
            <a:ext cx="8915400" cy="44834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Let’s increase awareness of family and visitor noncompliance!</a:t>
            </a:r>
          </a:p>
          <a:p>
            <a:r>
              <a:rPr lang="en-US" sz="2400" dirty="0" smtClean="0"/>
              <a:t>Let’s improve PPE and precaution compliance!</a:t>
            </a:r>
          </a:p>
          <a:p>
            <a:r>
              <a:rPr lang="en-US" sz="2400" dirty="0" smtClean="0"/>
              <a:t>Remember to </a:t>
            </a:r>
            <a:r>
              <a:rPr lang="en-US" sz="2400" b="1" dirty="0" smtClean="0"/>
              <a:t>ALWAYS</a:t>
            </a:r>
            <a:r>
              <a:rPr lang="en-US" sz="2400" dirty="0" smtClean="0"/>
              <a:t> wear PPE and perform hand hygiene, especially </a:t>
            </a:r>
            <a:r>
              <a:rPr lang="en-US" sz="2400" dirty="0"/>
              <a:t>n</a:t>
            </a:r>
            <a:r>
              <a:rPr lang="en-US" sz="2400" dirty="0" smtClean="0"/>
              <a:t>urses</a:t>
            </a:r>
          </a:p>
          <a:p>
            <a:r>
              <a:rPr lang="en-US" sz="2400" dirty="0" smtClean="0"/>
              <a:t>Role modeling is key for visitor and family compliance</a:t>
            </a:r>
          </a:p>
          <a:p>
            <a:r>
              <a:rPr lang="en-US" sz="2400" dirty="0" smtClean="0"/>
              <a:t>Educate and correct error</a:t>
            </a:r>
          </a:p>
          <a:p>
            <a:r>
              <a:rPr lang="en-US" sz="2400" dirty="0" smtClean="0"/>
              <a:t>Together we can decrease infection transmission and risk to keep patients, families, visitors, and nurses safe!</a:t>
            </a:r>
          </a:p>
        </p:txBody>
      </p:sp>
    </p:spTree>
    <p:extLst>
      <p:ext uri="{BB962C8B-B14F-4D97-AF65-F5344CB8AC3E}">
        <p14:creationId xmlns:p14="http://schemas.microsoft.com/office/powerpoint/2010/main" val="18863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435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563" y="1457865"/>
            <a:ext cx="8915400" cy="4522369"/>
          </a:xfrm>
        </p:spPr>
        <p:txBody>
          <a:bodyPr>
            <a:normAutofit fontScale="47500" lnSpcReduction="20000"/>
          </a:bodyPr>
          <a:lstStyle/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Birnbach D.J., Rosen L.F., Fitzpatrick M., Arheart K. L., Munoz-Price, L.S. (2015). An evaluation of hand hygiene in an intensive care unit: Are visitors a potential vector for pathogens?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Infection and Public Health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8(6), 570-574.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https://doi.org/10.1016/j.jiph.2015.04.027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Prevention. (2019, July 22). Fundamental elements needed to prevent transmission of infectious agents in healthcare settings. Retrieved from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https://www.cdc.gov/infectioncontrol/guidelines/isolation/prevention.html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Jung M.Y., Kang J.  (2019). Hand hygiene compliance among visitors at a long-term care hospital in Korea: A covert observation study.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 Korean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Health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30(1), 99-107.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https://doi.org/10.12799/jkachn.2019.30.1.99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Petiprin, A. (2016). Nightingale’s environment theory. Retrieved from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https://nursing-theory.org/theories-and-models/nightingale-environment-theory.php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Seibert, G., Ewers, T., Barker A.K., Slavick A., Wright M.O., Stevens L., Safdar, N. (2018). What do visitors know and how do they feel about contact precautions?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Infection Control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46(1), 115-117.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https://doi.org/10.1016/j.ajic.2017.05.011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Teska, J. (2020, June 12). Visitors to clients in isolation: Managing. Retrieved from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https://www.ebscohost.com/assets-sample-content/SWRC-Visitors-to-Clients-in-Isolation-Managing-Practice-Skill.pdf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Food and Drug Administration. (2020, February 10).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protective equipment for infection control. Retrieved from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www.fda.gov/medical-devices/general-hospital-devices-and-supplies/personal-protective-equipment-infection-control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World Health Organization. (2009, August). Hand hygiene: Why, how, and when? Retrieved from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https://www.who.int/gpsc/5may/Hand_Hygiene_Why_How_and_When_Brochure.pdf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1553"/>
          </a:xfrm>
        </p:spPr>
        <p:txBody>
          <a:bodyPr/>
          <a:lstStyle/>
          <a:p>
            <a:r>
              <a:rPr lang="en-US" dirty="0" smtClean="0"/>
              <a:t>Current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5663"/>
            <a:ext cx="8915400" cy="45155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Research on compliance and knowledge among visitors and families is little at this time. </a:t>
            </a:r>
          </a:p>
          <a:p>
            <a:endParaRPr lang="en-US" sz="2400" dirty="0" smtClean="0"/>
          </a:p>
          <a:p>
            <a:r>
              <a:rPr lang="en-US" sz="2400" dirty="0" smtClean="0"/>
              <a:t>Increased need for education involving this topic and acknowledging the importance of personal protective equipment (PPE)</a:t>
            </a:r>
          </a:p>
          <a:p>
            <a:endParaRPr lang="en-US" sz="2400" dirty="0" smtClean="0"/>
          </a:p>
          <a:p>
            <a:r>
              <a:rPr lang="en-US" sz="2400" dirty="0" smtClean="0"/>
              <a:t>CDC currently recognizes the need for education to prevent transmission of infectious agents </a:t>
            </a:r>
            <a:r>
              <a:rPr lang="en-US" sz="2400" dirty="0"/>
              <a:t>(Centers for Disease Control and Prevention, 2019).</a:t>
            </a:r>
            <a:endParaRPr lang="en-US" sz="2400" dirty="0" smtClean="0"/>
          </a:p>
          <a:p>
            <a:pPr>
              <a:buAutoNum type="alphaUcParenR"/>
            </a:pPr>
            <a:r>
              <a:rPr lang="en-US" sz="2400" dirty="0" smtClean="0"/>
              <a:t>PPE used for all who enter isolation room</a:t>
            </a:r>
          </a:p>
          <a:p>
            <a:pPr>
              <a:buAutoNum type="alphaUcParenR"/>
            </a:pPr>
            <a:r>
              <a:rPr lang="en-US" sz="2400" dirty="0" smtClean="0"/>
              <a:t>Visitors and families are sources of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7174"/>
          </a:xfrm>
        </p:spPr>
        <p:txBody>
          <a:bodyPr>
            <a:noAutofit/>
          </a:bodyPr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5662"/>
            <a:ext cx="8915400" cy="4515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Communication with health care workers in the Paducah and Murray, KY areas</a:t>
            </a:r>
            <a:r>
              <a:rPr lang="en-US" sz="2400" dirty="0"/>
              <a:t> </a:t>
            </a:r>
            <a:r>
              <a:rPr lang="en-US" sz="2400" dirty="0" smtClean="0"/>
              <a:t>and their policies.</a:t>
            </a:r>
          </a:p>
          <a:p>
            <a:pPr marL="0" indent="0">
              <a:buNone/>
            </a:pPr>
            <a:r>
              <a:rPr lang="en-US" sz="2400" dirty="0" smtClean="0"/>
              <a:t>A) Low hand hygiene compliance</a:t>
            </a:r>
          </a:p>
          <a:p>
            <a:pPr marL="0" indent="0">
              <a:buNone/>
            </a:pPr>
            <a:r>
              <a:rPr lang="en-US" sz="2400" dirty="0" smtClean="0"/>
              <a:t>B) Improper PPE wearing</a:t>
            </a:r>
          </a:p>
          <a:p>
            <a:pPr marL="0" indent="0">
              <a:buNone/>
            </a:pPr>
            <a:r>
              <a:rPr lang="en-US" sz="2400" dirty="0" smtClean="0"/>
              <a:t>C) Inappropriate wearing of PPE in locations other than 	room</a:t>
            </a:r>
          </a:p>
          <a:p>
            <a:pPr marL="0" indent="0">
              <a:buNone/>
            </a:pPr>
            <a:r>
              <a:rPr lang="en-US" sz="2400" dirty="0" smtClean="0"/>
              <a:t>D) Noncompliance entirely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0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595"/>
          </a:xfrm>
        </p:spPr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1705"/>
            <a:ext cx="8915400" cy="4499517"/>
          </a:xfrm>
        </p:spPr>
        <p:txBody>
          <a:bodyPr>
            <a:noAutofit/>
          </a:bodyPr>
          <a:lstStyle/>
          <a:p>
            <a:r>
              <a:rPr lang="en-US" sz="2400" dirty="0" smtClean="0"/>
              <a:t>Florence Nightingale’s Environment Theory</a:t>
            </a:r>
          </a:p>
          <a:p>
            <a:r>
              <a:rPr lang="en-US" sz="2400" dirty="0" smtClean="0"/>
              <a:t>Helped shape patient environment cleanliness and focuses on environmental factors that affect health. </a:t>
            </a:r>
          </a:p>
          <a:p>
            <a:r>
              <a:rPr lang="en-US" sz="2400" dirty="0" smtClean="0"/>
              <a:t>Nightingale’s contribution modernized nursing practice. </a:t>
            </a:r>
          </a:p>
          <a:p>
            <a:r>
              <a:rPr lang="en-US" sz="2400" dirty="0" smtClean="0"/>
              <a:t>Application to this research project:</a:t>
            </a:r>
          </a:p>
          <a:p>
            <a:pPr>
              <a:buAutoNum type="alphaUcParenR"/>
            </a:pPr>
            <a:r>
              <a:rPr lang="en-US" sz="2400" dirty="0" smtClean="0"/>
              <a:t>Isolation equipment protection</a:t>
            </a:r>
          </a:p>
          <a:p>
            <a:pPr>
              <a:buAutoNum type="alphaUcParenR"/>
            </a:pPr>
            <a:r>
              <a:rPr lang="en-US" sz="2400" dirty="0" smtClean="0"/>
              <a:t>Maintaining cleanliness</a:t>
            </a:r>
          </a:p>
          <a:p>
            <a:pPr>
              <a:buAutoNum type="alphaUcParenR"/>
            </a:pPr>
            <a:r>
              <a:rPr lang="en-US" sz="2400" dirty="0" smtClean="0"/>
              <a:t>Low hand hygiene compliance</a:t>
            </a:r>
          </a:p>
          <a:p>
            <a:pPr marL="0" indent="0">
              <a:buNone/>
            </a:pPr>
            <a:r>
              <a:rPr lang="en-US" sz="2400" dirty="0"/>
              <a:t>(Petiprin, 2016).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7" y="3635222"/>
            <a:ext cx="1833544" cy="25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/>
          <a:lstStyle/>
          <a:p>
            <a:r>
              <a:rPr lang="en-US" dirty="0" smtClean="0"/>
              <a:t>Research and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99411"/>
            <a:ext cx="8915400" cy="46118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Noncompliance was reported by health care workers in both Paducah and Murray</a:t>
            </a:r>
          </a:p>
          <a:p>
            <a:r>
              <a:rPr lang="en-US" sz="2000" dirty="0" smtClean="0"/>
              <a:t>Noncompliance with precaution use is seen worldwide</a:t>
            </a:r>
          </a:p>
          <a:p>
            <a:pPr>
              <a:buAutoNum type="alphaUcParenR"/>
            </a:pPr>
            <a:r>
              <a:rPr lang="en-US" sz="2000" dirty="0" smtClean="0"/>
              <a:t>Korean study of hand hygiene – overall compliance rate among visitors was 20.3%; before touching the patient 16.1%, and after touching the patient only 14%</a:t>
            </a:r>
          </a:p>
          <a:p>
            <a:pPr>
              <a:buAutoNum type="alphaUcParenR"/>
            </a:pPr>
            <a:r>
              <a:rPr lang="en-US" sz="2000" dirty="0" smtClean="0"/>
              <a:t>Study in Miami, FL showed that of 55 visitors entering a unit, 35 did NOT perform hand hygiene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performed hand hygiene = no unhealthy bacterial growth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NO hand hygiene = 8 grew gram negative bacilli, 1 			  	  	   staphylococcus aureus </a:t>
            </a:r>
          </a:p>
          <a:p>
            <a:pPr marL="0" indent="0">
              <a:buNone/>
            </a:pPr>
            <a:r>
              <a:rPr lang="en-US" sz="2000" dirty="0"/>
              <a:t>(Birnbach et al., 2015 and Jung et al., 2019). </a:t>
            </a:r>
          </a:p>
        </p:txBody>
      </p:sp>
    </p:spTree>
    <p:extLst>
      <p:ext uri="{BB962C8B-B14F-4D97-AF65-F5344CB8AC3E}">
        <p14:creationId xmlns:p14="http://schemas.microsoft.com/office/powerpoint/2010/main" val="11809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3216"/>
          </a:xfrm>
        </p:spPr>
        <p:txBody>
          <a:bodyPr/>
          <a:lstStyle/>
          <a:p>
            <a:r>
              <a:rPr lang="en-US" dirty="0" smtClean="0"/>
              <a:t>Research and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9621"/>
            <a:ext cx="8915400" cy="4531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Visitors and families are vectors for infectious agents</a:t>
            </a:r>
          </a:p>
          <a:p>
            <a:endParaRPr lang="en-US" sz="2400" dirty="0" smtClean="0"/>
          </a:p>
          <a:p>
            <a:r>
              <a:rPr lang="en-US" sz="2400" dirty="0" smtClean="0"/>
              <a:t>Could lead to potential infections or contribute to HAIs (healthcare associated infections)</a:t>
            </a:r>
          </a:p>
          <a:p>
            <a:endParaRPr lang="en-US" sz="2400" dirty="0" smtClean="0"/>
          </a:p>
          <a:p>
            <a:r>
              <a:rPr lang="en-US" sz="2400" dirty="0" smtClean="0"/>
              <a:t>Places patients, visitors, families, and others at risk</a:t>
            </a:r>
          </a:p>
          <a:p>
            <a:endParaRPr lang="en-US" sz="2400" dirty="0" smtClean="0"/>
          </a:p>
          <a:p>
            <a:r>
              <a:rPr lang="en-US" sz="2400" dirty="0" smtClean="0"/>
              <a:t>Studies call for an increase in awareness of the risk for infection and further recognition by health care workers and researchers.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31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5301"/>
          </a:xfrm>
        </p:spPr>
        <p:txBody>
          <a:bodyPr/>
          <a:lstStyle/>
          <a:p>
            <a:r>
              <a:rPr lang="en-US" dirty="0" smtClean="0"/>
              <a:t>Research and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91916"/>
            <a:ext cx="8915400" cy="4419306"/>
          </a:xfrm>
        </p:spPr>
        <p:txBody>
          <a:bodyPr>
            <a:noAutofit/>
          </a:bodyPr>
          <a:lstStyle/>
          <a:p>
            <a:r>
              <a:rPr lang="en-US" sz="2400" dirty="0" smtClean="0"/>
              <a:t>A Study in a Midwestern tertiary hospital discussed what visitors know about PPE and how they feel about wearing it. </a:t>
            </a:r>
          </a:p>
          <a:p>
            <a:r>
              <a:rPr lang="en-US" sz="2400" dirty="0" smtClean="0"/>
              <a:t>Findings:</a:t>
            </a:r>
          </a:p>
          <a:p>
            <a:pPr marL="0" indent="0">
              <a:buNone/>
            </a:pPr>
            <a:r>
              <a:rPr lang="en-US" sz="2400" dirty="0" smtClean="0"/>
              <a:t>	- Despite available PPE, only 42% were compliant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Staff use and reminders affected visitor use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If they are family, do not feel need to wear it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- 42% were compliant because of sign use on doors</a:t>
            </a:r>
          </a:p>
          <a:p>
            <a:r>
              <a:rPr lang="en-US" sz="2400" dirty="0" smtClean="0"/>
              <a:t>Calls for increased education and compliance by nurses for higher visitor and family compliance</a:t>
            </a:r>
          </a:p>
          <a:p>
            <a:pPr marL="0" indent="0">
              <a:buNone/>
            </a:pPr>
            <a:r>
              <a:rPr lang="en-US" sz="2400" dirty="0"/>
              <a:t>(Seibert et al., 2018)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68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3427"/>
          </a:xfrm>
        </p:spPr>
        <p:txBody>
          <a:bodyPr/>
          <a:lstStyle/>
          <a:p>
            <a:r>
              <a:rPr lang="en-US" dirty="0" smtClean="0"/>
              <a:t>How Do We Bring About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24001"/>
            <a:ext cx="7991391" cy="44353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/>
              <a:t>Upon Visitor Arrival Nurses Should:</a:t>
            </a:r>
          </a:p>
          <a:p>
            <a:pPr>
              <a:lnSpc>
                <a:spcPct val="120000"/>
              </a:lnSpc>
              <a:buAutoNum type="alphaUcParenR"/>
            </a:pPr>
            <a:r>
              <a:rPr lang="en-US" sz="2400" dirty="0" smtClean="0"/>
              <a:t>Educate about the importance of hand hygiene to prevent infection transmission</a:t>
            </a:r>
          </a:p>
          <a:p>
            <a:pPr>
              <a:lnSpc>
                <a:spcPct val="120000"/>
              </a:lnSpc>
              <a:buAutoNum type="alphaUcParenR"/>
            </a:pPr>
            <a:r>
              <a:rPr lang="en-US" sz="2400" dirty="0" smtClean="0"/>
              <a:t>Educate about the moments hand hygiene should be performed</a:t>
            </a:r>
          </a:p>
          <a:p>
            <a:pPr>
              <a:lnSpc>
                <a:spcPct val="120000"/>
              </a:lnSpc>
              <a:buAutoNum type="alphaUcParenR"/>
            </a:pPr>
            <a:r>
              <a:rPr lang="en-US" sz="2400" dirty="0" smtClean="0"/>
              <a:t>Include laminated sheets with visuals on how to properly perform hand hygiene for 20-30 secs; soap and water for 40-60secs.</a:t>
            </a:r>
          </a:p>
          <a:p>
            <a:pPr>
              <a:lnSpc>
                <a:spcPct val="120000"/>
              </a:lnSpc>
              <a:buAutoNum type="alphaUcParenR"/>
            </a:pPr>
            <a:r>
              <a:rPr lang="en-US" sz="2400" dirty="0" smtClean="0"/>
              <a:t>When to use hand sanitizer versus when to use soap and water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(World Health Organization, 2009)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12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9679"/>
          </a:xfrm>
        </p:spPr>
        <p:txBody>
          <a:bodyPr/>
          <a:lstStyle/>
          <a:p>
            <a:r>
              <a:rPr lang="en-US" dirty="0" smtClean="0"/>
              <a:t>How Do We Bring About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E) Point </a:t>
            </a:r>
            <a:r>
              <a:rPr lang="en-US" sz="2400" dirty="0"/>
              <a:t>out hygiene stations so they are aware of locations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F) Make </a:t>
            </a:r>
            <a:r>
              <a:rPr lang="en-US" sz="2400" dirty="0"/>
              <a:t>the hygiene stations available in convenient </a:t>
            </a:r>
            <a:r>
              <a:rPr lang="en-US" sz="2400" dirty="0" smtClean="0"/>
              <a:t>locations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G) Place </a:t>
            </a:r>
            <a:r>
              <a:rPr lang="en-US" sz="2400" dirty="0"/>
              <a:t>signs next to stations with “Required by all who enter </a:t>
            </a:r>
            <a:r>
              <a:rPr lang="en-US" sz="2400" dirty="0" smtClean="0"/>
              <a:t>	room</a:t>
            </a:r>
            <a:r>
              <a:rPr lang="en-US" sz="2400" dirty="0"/>
              <a:t>” at eye level in visible font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H) Have </a:t>
            </a:r>
            <a:r>
              <a:rPr lang="en-US" sz="2400" dirty="0"/>
              <a:t>the visitor </a:t>
            </a:r>
            <a:r>
              <a:rPr lang="en-US" sz="2400" dirty="0" smtClean="0"/>
              <a:t>demonstrate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I) NURSES </a:t>
            </a:r>
            <a:r>
              <a:rPr lang="en-US" sz="2400" dirty="0"/>
              <a:t>ROLE MODEL!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6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10581</TotalTime>
  <Words>814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Wisp</vt:lpstr>
      <vt:lpstr>Implementing PPE and Precaution Use Among Patient Families and Visitors </vt:lpstr>
      <vt:lpstr>Current Policy</vt:lpstr>
      <vt:lpstr>Investigation</vt:lpstr>
      <vt:lpstr>Theoretical Framework</vt:lpstr>
      <vt:lpstr>Research and Evidence</vt:lpstr>
      <vt:lpstr>Research and Evidence</vt:lpstr>
      <vt:lpstr>Research and Evidence</vt:lpstr>
      <vt:lpstr>How Do We Bring About Change?</vt:lpstr>
      <vt:lpstr>How Do We Bring About Change?</vt:lpstr>
      <vt:lpstr>Hand Hygiene</vt:lpstr>
      <vt:lpstr>Moments to Perform Hand Hygiene</vt:lpstr>
      <vt:lpstr>How Could We Increase PPE Compliance?</vt:lpstr>
      <vt:lpstr>Examples</vt:lpstr>
      <vt:lpstr>How Could We Increase PPE Compliance?</vt:lpstr>
      <vt:lpstr>How Could We Increase PPE Compliance?</vt:lpstr>
      <vt:lpstr>Why Implement These Into Practice?</vt:lpstr>
      <vt:lpstr>Why Implement These Into Practice?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cx</dc:title>
  <dc:creator>Ashley Dunn</dc:creator>
  <cp:lastModifiedBy>Ashley Dunn</cp:lastModifiedBy>
  <cp:revision>42</cp:revision>
  <dcterms:created xsi:type="dcterms:W3CDTF">2020-10-01T16:20:57Z</dcterms:created>
  <dcterms:modified xsi:type="dcterms:W3CDTF">2020-10-13T01:15:54Z</dcterms:modified>
</cp:coreProperties>
</file>