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3" r:id="rId7"/>
    <p:sldId id="261" r:id="rId8"/>
    <p:sldId id="265" r:id="rId9"/>
    <p:sldId id="262"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53"/>
    <p:restoredTop sz="94649"/>
  </p:normalViewPr>
  <p:slideViewPr>
    <p:cSldViewPr snapToGrid="0" snapToObjects="1">
      <p:cViewPr varScale="1">
        <p:scale>
          <a:sx n="97" d="100"/>
          <a:sy n="97" d="100"/>
        </p:scale>
        <p:origin x="35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10/11/20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37513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4779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10/11/20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81083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10/11/20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5347630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10/11/20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083581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10/11/20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00043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10/11/20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634563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138702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10/11/20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81821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5930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10/11/20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96077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10/11/20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27328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10/11/20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82278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10/11/20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54935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10/11/20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7193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22527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26266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10/11/20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750627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i-org.ezproxy.waterfield.murraystate.edu/10.1001/jama.2013.5670" TargetMode="External"/><Relationship Id="rId2" Type="http://schemas.openxmlformats.org/officeDocument/2006/relationships/hyperlink" Target="https://doi.org/10.1097/CCM.000000000000319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AAE62-8CD9-E24B-AF80-D4142B0847B0}"/>
              </a:ext>
            </a:extLst>
          </p:cNvPr>
          <p:cNvSpPr>
            <a:spLocks noGrp="1"/>
          </p:cNvSpPr>
          <p:nvPr>
            <p:ph type="ctrTitle"/>
          </p:nvPr>
        </p:nvSpPr>
        <p:spPr>
          <a:xfrm>
            <a:off x="1371600" y="1106129"/>
            <a:ext cx="9448800" cy="2522372"/>
          </a:xfrm>
        </p:spPr>
        <p:txBody>
          <a:bodyPr>
            <a:normAutofit fontScale="90000"/>
          </a:bodyPr>
          <a:lstStyle/>
          <a:p>
            <a:r>
              <a:rPr lang="en-US" dirty="0"/>
              <a:t>Implementation of music therapy to reduce anxiety in </a:t>
            </a:r>
            <a:r>
              <a:rPr lang="en-US" dirty="0" err="1"/>
              <a:t>icu</a:t>
            </a:r>
            <a:r>
              <a:rPr lang="en-US" dirty="0"/>
              <a:t> patients</a:t>
            </a:r>
          </a:p>
        </p:txBody>
      </p:sp>
      <p:sp>
        <p:nvSpPr>
          <p:cNvPr id="3" name="Subtitle 2">
            <a:extLst>
              <a:ext uri="{FF2B5EF4-FFF2-40B4-BE49-F238E27FC236}">
                <a16:creationId xmlns:a16="http://schemas.microsoft.com/office/drawing/2014/main" id="{7E08B826-60BB-C94F-9977-C245115C1613}"/>
              </a:ext>
            </a:extLst>
          </p:cNvPr>
          <p:cNvSpPr>
            <a:spLocks noGrp="1"/>
          </p:cNvSpPr>
          <p:nvPr>
            <p:ph type="subTitle" idx="1"/>
          </p:nvPr>
        </p:nvSpPr>
        <p:spPr>
          <a:xfrm>
            <a:off x="1371600" y="3632200"/>
            <a:ext cx="9448800" cy="1411747"/>
          </a:xfrm>
        </p:spPr>
        <p:txBody>
          <a:bodyPr>
            <a:noAutofit/>
          </a:bodyPr>
          <a:lstStyle/>
          <a:p>
            <a:r>
              <a:rPr lang="en-US" sz="3200" dirty="0"/>
              <a:t>Calley Womack</a:t>
            </a:r>
          </a:p>
          <a:p>
            <a:r>
              <a:rPr lang="en-US" sz="3200" dirty="0"/>
              <a:t>Murray State University School of Nursing</a:t>
            </a:r>
          </a:p>
        </p:txBody>
      </p:sp>
    </p:spTree>
    <p:extLst>
      <p:ext uri="{BB962C8B-B14F-4D97-AF65-F5344CB8AC3E}">
        <p14:creationId xmlns:p14="http://schemas.microsoft.com/office/powerpoint/2010/main" val="2999552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CEBE4-EEA1-1E43-86CF-3483E5ACA835}"/>
              </a:ext>
            </a:extLst>
          </p:cNvPr>
          <p:cNvSpPr>
            <a:spLocks noGrp="1"/>
          </p:cNvSpPr>
          <p:nvPr>
            <p:ph type="title"/>
          </p:nvPr>
        </p:nvSpPr>
        <p:spPr>
          <a:xfrm>
            <a:off x="3001618" y="154773"/>
            <a:ext cx="8610600" cy="1293028"/>
          </a:xfrm>
        </p:spPr>
        <p:txBody>
          <a:bodyPr/>
          <a:lstStyle/>
          <a:p>
            <a:r>
              <a:rPr lang="en-US" dirty="0"/>
              <a:t>References</a:t>
            </a:r>
          </a:p>
        </p:txBody>
      </p:sp>
      <p:sp>
        <p:nvSpPr>
          <p:cNvPr id="3" name="Content Placeholder 2">
            <a:extLst>
              <a:ext uri="{FF2B5EF4-FFF2-40B4-BE49-F238E27FC236}">
                <a16:creationId xmlns:a16="http://schemas.microsoft.com/office/drawing/2014/main" id="{F1438D01-7156-E247-9BA1-542E8293D2B8}"/>
              </a:ext>
            </a:extLst>
          </p:cNvPr>
          <p:cNvSpPr>
            <a:spLocks noGrp="1"/>
          </p:cNvSpPr>
          <p:nvPr>
            <p:ph idx="1"/>
          </p:nvPr>
        </p:nvSpPr>
        <p:spPr>
          <a:xfrm>
            <a:off x="0" y="1311967"/>
            <a:ext cx="12192000" cy="5638800"/>
          </a:xfrm>
        </p:spPr>
        <p:txBody>
          <a:bodyPr>
            <a:normAutofit fontScale="85000" lnSpcReduction="20000"/>
          </a:bodyPr>
          <a:lstStyle/>
          <a:p>
            <a:pPr marL="0" indent="0">
              <a:lnSpc>
                <a:spcPct val="200000"/>
              </a:lnSpc>
              <a:buNone/>
            </a:pPr>
            <a:r>
              <a:rPr lang="en-US" sz="1800" dirty="0" err="1"/>
              <a:t>Bradt</a:t>
            </a:r>
            <a:r>
              <a:rPr lang="en-US" sz="1800" dirty="0"/>
              <a:t>, J. &amp; </a:t>
            </a:r>
            <a:r>
              <a:rPr lang="en-US" sz="1800" dirty="0" err="1"/>
              <a:t>Dileo</a:t>
            </a:r>
            <a:r>
              <a:rPr lang="en-US" sz="1800" dirty="0"/>
              <a:t>, C. (2018). Music interventions for mechanically ventilated patients. </a:t>
            </a:r>
            <a:r>
              <a:rPr lang="en-US" sz="1800" i="1" dirty="0"/>
              <a:t>Cochrane Database of Systematic Reviews, 12.</a:t>
            </a:r>
            <a:endParaRPr lang="en-US" sz="1800" dirty="0"/>
          </a:p>
          <a:p>
            <a:pPr marL="0" indent="0">
              <a:lnSpc>
                <a:spcPct val="200000"/>
              </a:lnSpc>
              <a:buNone/>
            </a:pPr>
            <a:r>
              <a:rPr lang="en-US" sz="1800" dirty="0" err="1"/>
              <a:t>Chlan</a:t>
            </a:r>
            <a:r>
              <a:rPr lang="en-US" sz="1800" dirty="0"/>
              <a:t>, L. L., </a:t>
            </a:r>
            <a:r>
              <a:rPr lang="en-US" sz="1800" dirty="0" err="1"/>
              <a:t>Heiderscheit</a:t>
            </a:r>
            <a:r>
              <a:rPr lang="en-US" sz="1800" dirty="0"/>
              <a:t>, A., </a:t>
            </a:r>
            <a:r>
              <a:rPr lang="en-US" sz="1800" dirty="0" err="1"/>
              <a:t>Skaar</a:t>
            </a:r>
            <a:r>
              <a:rPr lang="en-US" sz="1800" dirty="0"/>
              <a:t>, D. J., &amp; </a:t>
            </a:r>
            <a:r>
              <a:rPr lang="en-US" sz="1800" dirty="0" err="1"/>
              <a:t>Neidecker</a:t>
            </a:r>
            <a:r>
              <a:rPr lang="en-US" sz="1800" dirty="0"/>
              <a:t>, M. V. (2018). Economic evaluation of a</a:t>
            </a:r>
          </a:p>
          <a:p>
            <a:pPr marL="0" indent="0">
              <a:lnSpc>
                <a:spcPct val="200000"/>
              </a:lnSpc>
              <a:buNone/>
            </a:pPr>
            <a:r>
              <a:rPr lang="en-US" sz="1800" dirty="0"/>
              <a:t>	patient-directed music intervention for ICU patients receiving mechanical ventilatory support. </a:t>
            </a:r>
            <a:r>
              <a:rPr lang="en-US" sz="1800" i="1" dirty="0"/>
              <a:t>Critical</a:t>
            </a:r>
          </a:p>
          <a:p>
            <a:pPr marL="0" indent="0">
              <a:lnSpc>
                <a:spcPct val="200000"/>
              </a:lnSpc>
              <a:buNone/>
            </a:pPr>
            <a:r>
              <a:rPr lang="en-US" sz="1800" i="1" dirty="0"/>
              <a:t>	Care Medicine,</a:t>
            </a:r>
            <a:r>
              <a:rPr lang="en-US" sz="1800" dirty="0"/>
              <a:t> 46(9), 1430–1435. </a:t>
            </a:r>
            <a:r>
              <a:rPr lang="en-US" sz="1800" u="sng" dirty="0">
                <a:hlinkClick r:id="rId2"/>
              </a:rPr>
              <a:t>https://doi.org/10.1097/CCM.0000000000003199</a:t>
            </a:r>
            <a:endParaRPr lang="en-US" sz="1800" dirty="0"/>
          </a:p>
          <a:p>
            <a:pPr marL="0" indent="0">
              <a:lnSpc>
                <a:spcPct val="200000"/>
              </a:lnSpc>
              <a:buNone/>
            </a:pPr>
            <a:r>
              <a:rPr lang="en-US" sz="1800" dirty="0" err="1"/>
              <a:t>Chlan</a:t>
            </a:r>
            <a:r>
              <a:rPr lang="en-US" sz="1800" dirty="0"/>
              <a:t>, L. L., Weinert, C. R., </a:t>
            </a:r>
            <a:r>
              <a:rPr lang="en-US" sz="1800" dirty="0" err="1"/>
              <a:t>Heiderscheit</a:t>
            </a:r>
            <a:r>
              <a:rPr lang="en-US" sz="1800" dirty="0"/>
              <a:t>, A., Tracy, M. F., </a:t>
            </a:r>
            <a:r>
              <a:rPr lang="en-US" sz="1800" dirty="0" err="1"/>
              <a:t>Skaar</a:t>
            </a:r>
            <a:r>
              <a:rPr lang="en-US" sz="1800" dirty="0"/>
              <a:t>, D. J., </a:t>
            </a:r>
            <a:r>
              <a:rPr lang="en-US" sz="1800" dirty="0" err="1"/>
              <a:t>Guttormson</a:t>
            </a:r>
            <a:r>
              <a:rPr lang="en-US" sz="1800" dirty="0"/>
              <a:t>, J. L., &amp; </a:t>
            </a:r>
            <a:r>
              <a:rPr lang="en-US" sz="1800" dirty="0" err="1"/>
              <a:t>Savik</a:t>
            </a:r>
            <a:r>
              <a:rPr lang="en-US" sz="1800" dirty="0"/>
              <a:t>, K. (2013). Effects of</a:t>
            </a:r>
          </a:p>
          <a:p>
            <a:pPr marL="0" indent="0">
              <a:lnSpc>
                <a:spcPct val="200000"/>
              </a:lnSpc>
              <a:buNone/>
            </a:pPr>
            <a:r>
              <a:rPr lang="en-US" sz="1800" dirty="0"/>
              <a:t>	patient-directed music intervention on anxiety and sedative exposure in critically ill patients receiving</a:t>
            </a:r>
          </a:p>
          <a:p>
            <a:pPr marL="0" indent="0">
              <a:lnSpc>
                <a:spcPct val="200000"/>
              </a:lnSpc>
              <a:buNone/>
            </a:pPr>
            <a:r>
              <a:rPr lang="en-US" sz="1800" dirty="0"/>
              <a:t>	mechanical ventilatory support: a randomized clinical trial. </a:t>
            </a:r>
            <a:r>
              <a:rPr lang="en-US" sz="1800" i="1" dirty="0"/>
              <a:t>JAMA,</a:t>
            </a:r>
            <a:r>
              <a:rPr lang="en-US" sz="1800" dirty="0"/>
              <a:t> 309(22), 2335–2344. </a:t>
            </a:r>
            <a:r>
              <a:rPr lang="en-US" sz="1800" u="sng" dirty="0">
                <a:hlinkClick r:id="rId3"/>
              </a:rPr>
              <a:t>https://doi</a:t>
            </a:r>
          </a:p>
          <a:p>
            <a:pPr marL="0" indent="0">
              <a:lnSpc>
                <a:spcPct val="200000"/>
              </a:lnSpc>
              <a:buNone/>
            </a:pPr>
            <a:r>
              <a:rPr lang="en-US" sz="1800" dirty="0">
                <a:hlinkClick r:id="rId3"/>
              </a:rPr>
              <a:t>	</a:t>
            </a:r>
            <a:r>
              <a:rPr lang="en-US" sz="1800" u="sng" dirty="0">
                <a:hlinkClick r:id="rId3"/>
              </a:rPr>
              <a:t>-org.ezproxy.waterfield.murraystate.edu/10.1001/jama.2013.5670</a:t>
            </a:r>
            <a:endParaRPr lang="en-US" sz="1800" u="sng" dirty="0"/>
          </a:p>
          <a:p>
            <a:pPr marL="0" indent="0">
              <a:lnSpc>
                <a:spcPct val="200000"/>
              </a:lnSpc>
              <a:buNone/>
            </a:pPr>
            <a:r>
              <a:rPr lang="en-US" sz="1800" dirty="0" err="1"/>
              <a:t>Stegemann</a:t>
            </a:r>
            <a:r>
              <a:rPr lang="en-US" sz="1800" dirty="0"/>
              <a:t>, T., </a:t>
            </a:r>
            <a:r>
              <a:rPr lang="en-US" sz="1800" dirty="0" err="1"/>
              <a:t>Geretsegger</a:t>
            </a:r>
            <a:r>
              <a:rPr lang="en-US" sz="1800" dirty="0"/>
              <a:t>, M., Phan Quoc, E., </a:t>
            </a:r>
            <a:r>
              <a:rPr lang="en-US" sz="1800" dirty="0" err="1"/>
              <a:t>Riedl</a:t>
            </a:r>
            <a:r>
              <a:rPr lang="en-US" sz="1800" dirty="0"/>
              <a:t>, &amp; H., Smetana, M. (2019). Music therapy and other music-based interventions in pediatric health care: an overview. </a:t>
            </a:r>
            <a:r>
              <a:rPr lang="en-US" sz="1800" i="1" dirty="0"/>
              <a:t>Medicines</a:t>
            </a:r>
            <a:r>
              <a:rPr lang="en-US" sz="1800" dirty="0"/>
              <a:t>, </a:t>
            </a:r>
            <a:r>
              <a:rPr lang="en-US" sz="1800" i="1" dirty="0"/>
              <a:t>6</a:t>
            </a:r>
            <a:r>
              <a:rPr lang="en-US" sz="1800" dirty="0"/>
              <a:t>, 25.</a:t>
            </a:r>
          </a:p>
        </p:txBody>
      </p:sp>
    </p:spTree>
    <p:extLst>
      <p:ext uri="{BB962C8B-B14F-4D97-AF65-F5344CB8AC3E}">
        <p14:creationId xmlns:p14="http://schemas.microsoft.com/office/powerpoint/2010/main" val="4285497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A9298-11E1-6A4B-97D8-ED0AF83DC152}"/>
              </a:ext>
            </a:extLst>
          </p:cNvPr>
          <p:cNvSpPr>
            <a:spLocks noGrp="1"/>
          </p:cNvSpPr>
          <p:nvPr>
            <p:ph type="title"/>
          </p:nvPr>
        </p:nvSpPr>
        <p:spPr>
          <a:xfrm>
            <a:off x="3175819" y="183415"/>
            <a:ext cx="8610600" cy="1293028"/>
          </a:xfrm>
        </p:spPr>
        <p:txBody>
          <a:bodyPr/>
          <a:lstStyle/>
          <a:p>
            <a:r>
              <a:rPr lang="en-US" dirty="0"/>
              <a:t>Abstract</a:t>
            </a:r>
          </a:p>
        </p:txBody>
      </p:sp>
      <p:sp>
        <p:nvSpPr>
          <p:cNvPr id="3" name="Content Placeholder 2">
            <a:extLst>
              <a:ext uri="{FF2B5EF4-FFF2-40B4-BE49-F238E27FC236}">
                <a16:creationId xmlns:a16="http://schemas.microsoft.com/office/drawing/2014/main" id="{A91ADB2C-145E-9348-8D2A-BF1E1FA04F26}"/>
              </a:ext>
            </a:extLst>
          </p:cNvPr>
          <p:cNvSpPr>
            <a:spLocks noGrp="1"/>
          </p:cNvSpPr>
          <p:nvPr>
            <p:ph idx="1"/>
          </p:nvPr>
        </p:nvSpPr>
        <p:spPr>
          <a:xfrm>
            <a:off x="204019" y="1596034"/>
            <a:ext cx="11783961" cy="5381557"/>
          </a:xfrm>
        </p:spPr>
        <p:txBody>
          <a:bodyPr>
            <a:noAutofit/>
          </a:bodyPr>
          <a:lstStyle/>
          <a:p>
            <a:pPr marL="0" indent="0">
              <a:buNone/>
            </a:pPr>
            <a:r>
              <a:rPr lang="en-US" sz="3200" dirty="0"/>
              <a:t>Current practice in intensive care units regarding anxiety commonly results in administration of an anxiolytic, which can potentially increase patient’s time admitted and costs due to adverse effects. Studies have been conducted on implementing music therapy to reduce levels of anxiety in patients on ICU floors. However, these studies have shown that music therapy implemented in ICU patients have reduced levels of anxiety, as well as sedation frequency and costs. These results indicate there is significant benefits to use music therapy as a non-pharmacologic intervention to reduce anxiety in ICU units.</a:t>
            </a:r>
          </a:p>
        </p:txBody>
      </p:sp>
    </p:spTree>
    <p:extLst>
      <p:ext uri="{BB962C8B-B14F-4D97-AF65-F5344CB8AC3E}">
        <p14:creationId xmlns:p14="http://schemas.microsoft.com/office/powerpoint/2010/main" val="3164482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55955-CAF0-B149-BEF9-3CE61E9FF6D0}"/>
              </a:ext>
            </a:extLst>
          </p:cNvPr>
          <p:cNvSpPr>
            <a:spLocks noGrp="1"/>
          </p:cNvSpPr>
          <p:nvPr>
            <p:ph type="title"/>
          </p:nvPr>
        </p:nvSpPr>
        <p:spPr>
          <a:xfrm>
            <a:off x="3234812" y="262928"/>
            <a:ext cx="8610600" cy="1293028"/>
          </a:xfrm>
        </p:spPr>
        <p:txBody>
          <a:bodyPr/>
          <a:lstStyle/>
          <a:p>
            <a:r>
              <a:rPr lang="en-US" dirty="0"/>
              <a:t>introduction</a:t>
            </a:r>
          </a:p>
        </p:txBody>
      </p:sp>
      <p:sp>
        <p:nvSpPr>
          <p:cNvPr id="3" name="Content Placeholder 2">
            <a:extLst>
              <a:ext uri="{FF2B5EF4-FFF2-40B4-BE49-F238E27FC236}">
                <a16:creationId xmlns:a16="http://schemas.microsoft.com/office/drawing/2014/main" id="{54B11600-F077-FD42-90ED-EEDD50C158CE}"/>
              </a:ext>
            </a:extLst>
          </p:cNvPr>
          <p:cNvSpPr>
            <a:spLocks noGrp="1"/>
          </p:cNvSpPr>
          <p:nvPr>
            <p:ph idx="1"/>
          </p:nvPr>
        </p:nvSpPr>
        <p:spPr>
          <a:xfrm>
            <a:off x="250723" y="1766857"/>
            <a:ext cx="11798709" cy="4973156"/>
          </a:xfrm>
        </p:spPr>
        <p:txBody>
          <a:bodyPr>
            <a:noAutofit/>
          </a:bodyPr>
          <a:lstStyle/>
          <a:p>
            <a:pPr marL="0" indent="0">
              <a:buNone/>
            </a:pPr>
            <a:r>
              <a:rPr lang="en-US" sz="3200" dirty="0"/>
              <a:t>Anxiety upon admission into intensive care units is a common occurrence in patients. When looking at current policies to reduce anxiety in the ICU in patients who screened positive with an anxiety scale, a common intervention is to administer an anxiolytic medication such as Ativan. Using this class of medications can lead to adverse effects such as hypotension, immobility, bradycardia, and intestinal dysmotility that can produce further harm to the patient. To avoid these adverse effects, it is important to look to non-pharmacologic interventions such as music therapy. </a:t>
            </a:r>
          </a:p>
        </p:txBody>
      </p:sp>
    </p:spTree>
    <p:extLst>
      <p:ext uri="{BB962C8B-B14F-4D97-AF65-F5344CB8AC3E}">
        <p14:creationId xmlns:p14="http://schemas.microsoft.com/office/powerpoint/2010/main" val="2487383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1C825-4672-2D4C-A70A-3635A737DA16}"/>
              </a:ext>
            </a:extLst>
          </p:cNvPr>
          <p:cNvSpPr>
            <a:spLocks noGrp="1"/>
          </p:cNvSpPr>
          <p:nvPr>
            <p:ph type="title"/>
          </p:nvPr>
        </p:nvSpPr>
        <p:spPr>
          <a:xfrm>
            <a:off x="3279057" y="351418"/>
            <a:ext cx="8610600" cy="1293028"/>
          </a:xfrm>
        </p:spPr>
        <p:txBody>
          <a:bodyPr/>
          <a:lstStyle/>
          <a:p>
            <a:r>
              <a:rPr lang="en-US" dirty="0"/>
              <a:t>Theoretical framework</a:t>
            </a:r>
          </a:p>
        </p:txBody>
      </p:sp>
      <p:sp>
        <p:nvSpPr>
          <p:cNvPr id="3" name="Content Placeholder 2">
            <a:extLst>
              <a:ext uri="{FF2B5EF4-FFF2-40B4-BE49-F238E27FC236}">
                <a16:creationId xmlns:a16="http://schemas.microsoft.com/office/drawing/2014/main" id="{F7D74C8B-45A7-A847-A8F8-0E98E5015AD0}"/>
              </a:ext>
            </a:extLst>
          </p:cNvPr>
          <p:cNvSpPr>
            <a:spLocks noGrp="1"/>
          </p:cNvSpPr>
          <p:nvPr>
            <p:ph idx="1"/>
          </p:nvPr>
        </p:nvSpPr>
        <p:spPr>
          <a:xfrm>
            <a:off x="383458" y="1836175"/>
            <a:ext cx="11683180" cy="4670407"/>
          </a:xfrm>
        </p:spPr>
        <p:txBody>
          <a:bodyPr>
            <a:normAutofit/>
          </a:bodyPr>
          <a:lstStyle/>
          <a:p>
            <a:pPr marL="0" indent="0">
              <a:buNone/>
            </a:pPr>
            <a:r>
              <a:rPr lang="en-US" sz="3200" dirty="0"/>
              <a:t>Florence Nightingale’s Environmental Theory emphasized that the aspects of the patient’s environment have a significant impact on the outcomes of healthcare. This theory has aligned with my research by manipulating the patient’s environment in order to create optimal conditions to provide a more positive outcome through adjusting noise with the implementation of music therapy to reduce patient’s anxiety in the ICU.</a:t>
            </a:r>
          </a:p>
        </p:txBody>
      </p:sp>
    </p:spTree>
    <p:extLst>
      <p:ext uri="{BB962C8B-B14F-4D97-AF65-F5344CB8AC3E}">
        <p14:creationId xmlns:p14="http://schemas.microsoft.com/office/powerpoint/2010/main" val="824553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B0425-78FF-DB44-A896-0E2D6B7FA494}"/>
              </a:ext>
            </a:extLst>
          </p:cNvPr>
          <p:cNvSpPr>
            <a:spLocks noGrp="1"/>
          </p:cNvSpPr>
          <p:nvPr>
            <p:ph type="title"/>
          </p:nvPr>
        </p:nvSpPr>
        <p:spPr>
          <a:xfrm>
            <a:off x="3175820" y="218683"/>
            <a:ext cx="8610600" cy="1293028"/>
          </a:xfrm>
        </p:spPr>
        <p:txBody>
          <a:bodyPr/>
          <a:lstStyle/>
          <a:p>
            <a:r>
              <a:rPr lang="en-US" dirty="0"/>
              <a:t>Evidence-based practice</a:t>
            </a:r>
          </a:p>
        </p:txBody>
      </p:sp>
      <p:sp>
        <p:nvSpPr>
          <p:cNvPr id="3" name="Content Placeholder 2">
            <a:extLst>
              <a:ext uri="{FF2B5EF4-FFF2-40B4-BE49-F238E27FC236}">
                <a16:creationId xmlns:a16="http://schemas.microsoft.com/office/drawing/2014/main" id="{CAB6C182-7DF3-FF4A-90BF-55912DB9EF3A}"/>
              </a:ext>
            </a:extLst>
          </p:cNvPr>
          <p:cNvSpPr>
            <a:spLocks noGrp="1"/>
          </p:cNvSpPr>
          <p:nvPr>
            <p:ph idx="1"/>
          </p:nvPr>
        </p:nvSpPr>
        <p:spPr>
          <a:xfrm>
            <a:off x="265471" y="1511711"/>
            <a:ext cx="11710219" cy="5127605"/>
          </a:xfrm>
        </p:spPr>
        <p:txBody>
          <a:bodyPr>
            <a:normAutofit lnSpcReduction="10000"/>
          </a:bodyPr>
          <a:lstStyle/>
          <a:p>
            <a:pPr marL="0" indent="0">
              <a:buNone/>
            </a:pPr>
            <a:r>
              <a:rPr lang="en-US" sz="2800" dirty="0"/>
              <a:t>In </a:t>
            </a:r>
            <a:r>
              <a:rPr lang="en-US" sz="2800" dirty="0" err="1"/>
              <a:t>Chlan</a:t>
            </a:r>
            <a:r>
              <a:rPr lang="en-US" sz="2800" dirty="0"/>
              <a:t>, </a:t>
            </a:r>
            <a:r>
              <a:rPr lang="en-US" sz="2800" dirty="0" err="1"/>
              <a:t>Heiderscheit</a:t>
            </a:r>
            <a:r>
              <a:rPr lang="en-US" sz="2800" dirty="0"/>
              <a:t>, </a:t>
            </a:r>
            <a:r>
              <a:rPr lang="en-US" sz="2800" dirty="0" err="1"/>
              <a:t>Skaar</a:t>
            </a:r>
            <a:r>
              <a:rPr lang="en-US" sz="2800" dirty="0"/>
              <a:t>, and </a:t>
            </a:r>
            <a:r>
              <a:rPr lang="en-US" sz="2800" dirty="0" err="1"/>
              <a:t>Neidecker’s</a:t>
            </a:r>
            <a:r>
              <a:rPr lang="en-US" sz="2800" dirty="0"/>
              <a:t> study, they used music therapy tailored to the individual's preferences with an MP3 player and compared costs to usual ICU care. “Our results demonstrate that the experimental patient-directed music intervention can save about $2,000/patient and concurrently better manage anxiety with less sedative medication than usual care” (</a:t>
            </a:r>
            <a:r>
              <a:rPr lang="en-US" sz="2800" dirty="0" err="1"/>
              <a:t>Chlan</a:t>
            </a:r>
            <a:r>
              <a:rPr lang="en-US" sz="2800" dirty="0"/>
              <a:t>, </a:t>
            </a:r>
            <a:r>
              <a:rPr lang="en-US" sz="2800" i="1" dirty="0"/>
              <a:t>et al., </a:t>
            </a:r>
            <a:r>
              <a:rPr lang="en-US" sz="2800" dirty="0"/>
              <a:t>2018). </a:t>
            </a:r>
          </a:p>
          <a:p>
            <a:pPr marL="0" indent="0">
              <a:buNone/>
            </a:pPr>
            <a:r>
              <a:rPr lang="en-US" sz="2800" dirty="0"/>
              <a:t>However, </a:t>
            </a:r>
            <a:r>
              <a:rPr lang="en-US" sz="2800" dirty="0" err="1"/>
              <a:t>Bradt</a:t>
            </a:r>
            <a:r>
              <a:rPr lang="en-US" sz="2800" dirty="0"/>
              <a:t> and </a:t>
            </a:r>
            <a:r>
              <a:rPr lang="en-US" sz="2800" dirty="0" err="1"/>
              <a:t>Dileo’s</a:t>
            </a:r>
            <a:r>
              <a:rPr lang="en-US" sz="2800" dirty="0"/>
              <a:t> study found that listening to music has shown beneficial cognitive effects on anxiety as well as physiological effects. “The findings of this meta-analysis further indicate that music listening may reduce physiological responses including the respiratory rate and systolic blood pressure” (</a:t>
            </a:r>
            <a:r>
              <a:rPr lang="en-US" sz="2800" dirty="0" err="1"/>
              <a:t>Bradt</a:t>
            </a:r>
            <a:r>
              <a:rPr lang="en-US" sz="2800" dirty="0"/>
              <a:t> &amp; </a:t>
            </a:r>
            <a:r>
              <a:rPr lang="en-US" sz="2800" dirty="0" err="1"/>
              <a:t>Dileo</a:t>
            </a:r>
            <a:r>
              <a:rPr lang="en-US" sz="2800" dirty="0"/>
              <a:t>, 2018).</a:t>
            </a:r>
          </a:p>
        </p:txBody>
      </p:sp>
    </p:spTree>
    <p:extLst>
      <p:ext uri="{BB962C8B-B14F-4D97-AF65-F5344CB8AC3E}">
        <p14:creationId xmlns:p14="http://schemas.microsoft.com/office/powerpoint/2010/main" val="1815915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D45AB-A9F0-8445-8917-77C1017C38E6}"/>
              </a:ext>
            </a:extLst>
          </p:cNvPr>
          <p:cNvSpPr>
            <a:spLocks noGrp="1"/>
          </p:cNvSpPr>
          <p:nvPr>
            <p:ph type="title"/>
          </p:nvPr>
        </p:nvSpPr>
        <p:spPr>
          <a:xfrm>
            <a:off x="3213653" y="207782"/>
            <a:ext cx="8610600" cy="1293028"/>
          </a:xfrm>
        </p:spPr>
        <p:txBody>
          <a:bodyPr/>
          <a:lstStyle/>
          <a:p>
            <a:r>
              <a:rPr lang="en-US" dirty="0"/>
              <a:t>Evidence-Based practice</a:t>
            </a:r>
          </a:p>
        </p:txBody>
      </p:sp>
      <p:sp>
        <p:nvSpPr>
          <p:cNvPr id="3" name="Content Placeholder 2">
            <a:extLst>
              <a:ext uri="{FF2B5EF4-FFF2-40B4-BE49-F238E27FC236}">
                <a16:creationId xmlns:a16="http://schemas.microsoft.com/office/drawing/2014/main" id="{3686A42C-2F7F-E847-ADC1-474102EE9356}"/>
              </a:ext>
            </a:extLst>
          </p:cNvPr>
          <p:cNvSpPr>
            <a:spLocks noGrp="1"/>
          </p:cNvSpPr>
          <p:nvPr>
            <p:ph idx="1"/>
          </p:nvPr>
        </p:nvSpPr>
        <p:spPr>
          <a:xfrm>
            <a:off x="159027" y="1603514"/>
            <a:ext cx="11820938" cy="4615172"/>
          </a:xfrm>
        </p:spPr>
        <p:txBody>
          <a:bodyPr>
            <a:normAutofit/>
          </a:bodyPr>
          <a:lstStyle/>
          <a:p>
            <a:pPr marL="0" indent="0">
              <a:buNone/>
            </a:pPr>
            <a:r>
              <a:rPr lang="en-US" sz="2800" dirty="0"/>
              <a:t>In a study conducted by </a:t>
            </a:r>
            <a:r>
              <a:rPr lang="en-US" sz="2800" dirty="0" err="1"/>
              <a:t>Chlan</a:t>
            </a:r>
            <a:r>
              <a:rPr lang="en-US" sz="2800" dirty="0"/>
              <a:t>, Weinert, </a:t>
            </a:r>
            <a:r>
              <a:rPr lang="en-US" sz="2800" dirty="0" err="1"/>
              <a:t>Heiderscheit</a:t>
            </a:r>
            <a:r>
              <a:rPr lang="en-US" sz="2800" dirty="0"/>
              <a:t>, Tracy, </a:t>
            </a:r>
            <a:r>
              <a:rPr lang="en-US" sz="2800" dirty="0" err="1"/>
              <a:t>Skaar</a:t>
            </a:r>
            <a:r>
              <a:rPr lang="en-US" sz="2800" dirty="0"/>
              <a:t>, </a:t>
            </a:r>
            <a:r>
              <a:rPr lang="en-US" sz="2800" dirty="0" err="1"/>
              <a:t>Guttormson</a:t>
            </a:r>
            <a:r>
              <a:rPr lang="en-US" sz="2800" dirty="0"/>
              <a:t>, &amp; </a:t>
            </a:r>
            <a:r>
              <a:rPr lang="en-US" sz="2800" dirty="0" err="1"/>
              <a:t>Savik</a:t>
            </a:r>
            <a:r>
              <a:rPr lang="en-US" sz="2800" dirty="0"/>
              <a:t>, the results of patient-directed music (PDM), noise cancelling headphones (NCH), and usual care were compared. “Among ICU patients receiving acute ventilatory support for respiratory failure, PDM resulted in greater reduction in anxiety compared with usual care, but not compared with NCH. Concurrently, PDM resulted in greater reduction in sedation frequency compared with usual care or NCH”(</a:t>
            </a:r>
            <a:r>
              <a:rPr lang="en-US" sz="2800" dirty="0" err="1"/>
              <a:t>Chlan</a:t>
            </a:r>
            <a:r>
              <a:rPr lang="en-US" sz="2800" dirty="0"/>
              <a:t>, </a:t>
            </a:r>
            <a:r>
              <a:rPr lang="en-US" sz="2800" i="1" dirty="0"/>
              <a:t>et al., </a:t>
            </a:r>
            <a:r>
              <a:rPr lang="en-US" sz="2800" dirty="0"/>
              <a:t>2013). Patient-directed music had the better results when reducing both anxiety and sedation frequency compared to usual care.</a:t>
            </a:r>
          </a:p>
        </p:txBody>
      </p:sp>
    </p:spTree>
    <p:extLst>
      <p:ext uri="{BB962C8B-B14F-4D97-AF65-F5344CB8AC3E}">
        <p14:creationId xmlns:p14="http://schemas.microsoft.com/office/powerpoint/2010/main" val="2714930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43D6-5528-554C-925F-C5E58376BD67}"/>
              </a:ext>
            </a:extLst>
          </p:cNvPr>
          <p:cNvSpPr>
            <a:spLocks noGrp="1"/>
          </p:cNvSpPr>
          <p:nvPr>
            <p:ph type="title"/>
          </p:nvPr>
        </p:nvSpPr>
        <p:spPr>
          <a:xfrm>
            <a:off x="3146323" y="233431"/>
            <a:ext cx="8610600" cy="1293028"/>
          </a:xfrm>
        </p:spPr>
        <p:txBody>
          <a:bodyPr/>
          <a:lstStyle/>
          <a:p>
            <a:r>
              <a:rPr lang="en-US" dirty="0"/>
              <a:t>Recommendations for practice</a:t>
            </a:r>
          </a:p>
        </p:txBody>
      </p:sp>
      <p:sp>
        <p:nvSpPr>
          <p:cNvPr id="3" name="Content Placeholder 2">
            <a:extLst>
              <a:ext uri="{FF2B5EF4-FFF2-40B4-BE49-F238E27FC236}">
                <a16:creationId xmlns:a16="http://schemas.microsoft.com/office/drawing/2014/main" id="{0BDBC9D7-D24A-2447-A932-C5FA7C55CEA8}"/>
              </a:ext>
            </a:extLst>
          </p:cNvPr>
          <p:cNvSpPr>
            <a:spLocks noGrp="1"/>
          </p:cNvSpPr>
          <p:nvPr>
            <p:ph idx="1"/>
          </p:nvPr>
        </p:nvSpPr>
        <p:spPr>
          <a:xfrm>
            <a:off x="435077" y="1526459"/>
            <a:ext cx="11570110" cy="5098110"/>
          </a:xfrm>
        </p:spPr>
        <p:txBody>
          <a:bodyPr>
            <a:noAutofit/>
          </a:bodyPr>
          <a:lstStyle/>
          <a:p>
            <a:pPr marL="0" indent="0">
              <a:buNone/>
            </a:pPr>
            <a:r>
              <a:rPr lang="en-US" sz="2800" dirty="0"/>
              <a:t>Based on these 3 articles, I am recommending to introduce this policy into practice starting by coordinating a staff meeting that provides an overview of the research and results found when implementing music therapy. Identifying the staff’s feelings directed towards implementing this intervention into practice and explaining how the staff will be involved is crucial for compliance. The staff will start by assessing a patient’s anxiety level and receiving the tools needed to direct music to the patient, such as an MP3 player, from a music therapist. After intervention, evaluating the results with a follow up is important in order for individuals to receive feedback to recognize that their efforts have made a difference in patient care.</a:t>
            </a:r>
          </a:p>
        </p:txBody>
      </p:sp>
    </p:spTree>
    <p:extLst>
      <p:ext uri="{BB962C8B-B14F-4D97-AF65-F5344CB8AC3E}">
        <p14:creationId xmlns:p14="http://schemas.microsoft.com/office/powerpoint/2010/main" val="2492720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Diagram&#10;&#10;Description automatically generated">
            <a:extLst>
              <a:ext uri="{FF2B5EF4-FFF2-40B4-BE49-F238E27FC236}">
                <a16:creationId xmlns:a16="http://schemas.microsoft.com/office/drawing/2014/main" id="{8905FE72-4C80-8945-A8EC-8ADB0449FE1E}"/>
              </a:ext>
            </a:extLst>
          </p:cNvPr>
          <p:cNvPicPr>
            <a:picLocks noChangeAspect="1"/>
          </p:cNvPicPr>
          <p:nvPr/>
        </p:nvPicPr>
        <p:blipFill>
          <a:blip r:embed="rId2"/>
          <a:stretch>
            <a:fillRect/>
          </a:stretch>
        </p:blipFill>
        <p:spPr>
          <a:xfrm>
            <a:off x="-1" y="1675457"/>
            <a:ext cx="7845285" cy="5062330"/>
          </a:xfrm>
          <a:prstGeom prst="rect">
            <a:avLst/>
          </a:prstGeom>
        </p:spPr>
      </p:pic>
      <p:sp>
        <p:nvSpPr>
          <p:cNvPr id="9" name="Content Placeholder 8">
            <a:extLst>
              <a:ext uri="{FF2B5EF4-FFF2-40B4-BE49-F238E27FC236}">
                <a16:creationId xmlns:a16="http://schemas.microsoft.com/office/drawing/2014/main" id="{720D791B-0FBD-4E86-A867-60996198515D}"/>
              </a:ext>
            </a:extLst>
          </p:cNvPr>
          <p:cNvSpPr>
            <a:spLocks noGrp="1"/>
          </p:cNvSpPr>
          <p:nvPr>
            <p:ph idx="1"/>
          </p:nvPr>
        </p:nvSpPr>
        <p:spPr>
          <a:xfrm>
            <a:off x="7845285" y="2614653"/>
            <a:ext cx="4230757" cy="3183937"/>
          </a:xfrm>
        </p:spPr>
        <p:txBody>
          <a:bodyPr>
            <a:normAutofit/>
          </a:bodyPr>
          <a:lstStyle/>
          <a:p>
            <a:pPr marL="0" indent="0">
              <a:buNone/>
            </a:pPr>
            <a:r>
              <a:rPr lang="en-US" sz="2800" dirty="0"/>
              <a:t>Examples of music-based interventions derived from </a:t>
            </a:r>
            <a:r>
              <a:rPr lang="en-US" sz="2800" dirty="0" err="1"/>
              <a:t>Stegemann</a:t>
            </a:r>
            <a:r>
              <a:rPr lang="en-US" sz="2800" dirty="0"/>
              <a:t>, </a:t>
            </a:r>
            <a:r>
              <a:rPr lang="en-US" sz="2800" dirty="0" err="1"/>
              <a:t>Geretsegger</a:t>
            </a:r>
            <a:r>
              <a:rPr lang="en-US" sz="2800" dirty="0"/>
              <a:t>, Phan Quoc, </a:t>
            </a:r>
            <a:r>
              <a:rPr lang="en-US" sz="2800" dirty="0" err="1"/>
              <a:t>Riedl</a:t>
            </a:r>
            <a:r>
              <a:rPr lang="en-US" sz="2800" dirty="0"/>
              <a:t>, and Smetana.</a:t>
            </a:r>
          </a:p>
        </p:txBody>
      </p:sp>
    </p:spTree>
    <p:extLst>
      <p:ext uri="{BB962C8B-B14F-4D97-AF65-F5344CB8AC3E}">
        <p14:creationId xmlns:p14="http://schemas.microsoft.com/office/powerpoint/2010/main" val="2465934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3A67B-3887-D442-9FBC-3548512BEE9E}"/>
              </a:ext>
            </a:extLst>
          </p:cNvPr>
          <p:cNvSpPr>
            <a:spLocks noGrp="1"/>
          </p:cNvSpPr>
          <p:nvPr>
            <p:ph type="title"/>
          </p:nvPr>
        </p:nvSpPr>
        <p:spPr>
          <a:xfrm>
            <a:off x="3131574" y="203935"/>
            <a:ext cx="8610600" cy="1293028"/>
          </a:xfrm>
        </p:spPr>
        <p:txBody>
          <a:bodyPr/>
          <a:lstStyle/>
          <a:p>
            <a:r>
              <a:rPr lang="en-US" dirty="0"/>
              <a:t>conclusion</a:t>
            </a:r>
          </a:p>
        </p:txBody>
      </p:sp>
      <p:sp>
        <p:nvSpPr>
          <p:cNvPr id="3" name="Content Placeholder 2">
            <a:extLst>
              <a:ext uri="{FF2B5EF4-FFF2-40B4-BE49-F238E27FC236}">
                <a16:creationId xmlns:a16="http://schemas.microsoft.com/office/drawing/2014/main" id="{86188D6D-CE12-5E42-8162-C1188F4B103E}"/>
              </a:ext>
            </a:extLst>
          </p:cNvPr>
          <p:cNvSpPr>
            <a:spLocks noGrp="1"/>
          </p:cNvSpPr>
          <p:nvPr>
            <p:ph idx="1"/>
          </p:nvPr>
        </p:nvSpPr>
        <p:spPr>
          <a:xfrm>
            <a:off x="103239" y="1693526"/>
            <a:ext cx="12192000" cy="4960539"/>
          </a:xfrm>
        </p:spPr>
        <p:txBody>
          <a:bodyPr>
            <a:normAutofit/>
          </a:bodyPr>
          <a:lstStyle/>
          <a:p>
            <a:pPr marL="0" indent="0">
              <a:buNone/>
            </a:pPr>
            <a:r>
              <a:rPr lang="en-US" sz="3200" dirty="0"/>
              <a:t>Through current research, the implementation of music therapy has a very high potential to decrease the need for anxiolytics, reduce costs associated with the administration of anxiolytics, eliminate the risks of adverse effects, and create shorter lengths of admission in the ICU. Studies suggest that patients were less anxious and more comfortable with music therapy than patients receiving usual care. Music is a non-pharmacologic intervention that is inexpensive, easy to provide, and has no adverse effects.</a:t>
            </a:r>
          </a:p>
        </p:txBody>
      </p:sp>
    </p:spTree>
    <p:extLst>
      <p:ext uri="{BB962C8B-B14F-4D97-AF65-F5344CB8AC3E}">
        <p14:creationId xmlns:p14="http://schemas.microsoft.com/office/powerpoint/2010/main" val="599558255"/>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otalTime>26</TotalTime>
  <Words>982</Words>
  <Application>Microsoft Macintosh PowerPoint</Application>
  <PresentationFormat>Widescreen</PresentationFormat>
  <Paragraphs>29</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Century Gothic</vt:lpstr>
      <vt:lpstr>Vapor Trail</vt:lpstr>
      <vt:lpstr>Implementation of music therapy to reduce anxiety in icu patients</vt:lpstr>
      <vt:lpstr>Abstract</vt:lpstr>
      <vt:lpstr>introduction</vt:lpstr>
      <vt:lpstr>Theoretical framework</vt:lpstr>
      <vt:lpstr>Evidence-based practice</vt:lpstr>
      <vt:lpstr>Evidence-Based practice</vt:lpstr>
      <vt:lpstr>Recommendations for practice</vt:lpstr>
      <vt:lpstr>PowerPoint Presentation</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Implementation of music therapy to reduce anxiety in icu patients</dc:title>
  <dc:creator>Calley Womack</dc:creator>
  <cp:lastModifiedBy>Calley Womack</cp:lastModifiedBy>
  <cp:revision>5</cp:revision>
  <dcterms:created xsi:type="dcterms:W3CDTF">2020-10-14T19:46:24Z</dcterms:created>
  <dcterms:modified xsi:type="dcterms:W3CDTF">2020-10-14T20:12:36Z</dcterms:modified>
</cp:coreProperties>
</file>