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08"/>
    <p:restoredTop sz="94624"/>
  </p:normalViewPr>
  <p:slideViewPr>
    <p:cSldViewPr snapToGrid="0">
      <p:cViewPr varScale="1">
        <p:scale>
          <a:sx n="120" d="100"/>
          <a:sy n="120" d="100"/>
        </p:scale>
        <p:origin x="864"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9d557c9740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9d557c9740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9d44919228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9d44919228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9d44919228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9d44919228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9d557c9740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9d557c9740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9d44919228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9d44919228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9d44919228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9d4491922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9d44919228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9d44919228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9d557c9740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9d557c9740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9d44919228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9d44919228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9d557c9740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9d557c9740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9d44919228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9d44919228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9d44919228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9d44919228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stti.confex.com/stti/congrs18/webprogram/Paper92187.html" TargetMode="External"/><Relationship Id="rId4" Type="http://schemas.openxmlformats.org/officeDocument/2006/relationships/hyperlink" Target="https://cpr.heart.org/en/resources/what-is-cpr" TargetMode="External"/><Relationship Id="rId5" Type="http://schemas.openxmlformats.org/officeDocument/2006/relationships/hyperlink" Target="https://doi.org/10.1371/journal.pone.0156100" TargetMode="External"/><Relationship Id="rId6" Type="http://schemas.openxmlformats.org/officeDocument/2006/relationships/hyperlink" Target="https://doi-org.ezproxy.waterfield.murraystate.edu/10.1111/j.1745-7599.2010.00569.x" TargetMode="External"/><Relationship Id="rId7" Type="http://schemas.openxmlformats.org/officeDocument/2006/relationships/image" Target="../media/image13.png"/><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s://doi-org.ezproxy.waterfield.murraystate.edu/10.4037/ajcc2017503" TargetMode="External"/><Relationship Id="rId4" Type="http://schemas.openxmlformats.org/officeDocument/2006/relationships/hyperlink" Target="https://nursing-theory.org/theories-and-models/energy-theory-and-nursing.php" TargetMode="External"/><Relationship Id="rId5" Type="http://schemas.openxmlformats.org/officeDocument/2006/relationships/image" Target="../media/image14.png"/><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p:nvPr/>
        </p:nvSpPr>
        <p:spPr>
          <a:xfrm>
            <a:off x="34225" y="3819301"/>
            <a:ext cx="2616300" cy="11523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3"/>
          <p:cNvSpPr txBox="1">
            <a:spLocks noGrp="1"/>
          </p:cNvSpPr>
          <p:nvPr>
            <p:ph type="ctrTitle"/>
          </p:nvPr>
        </p:nvSpPr>
        <p:spPr>
          <a:xfrm>
            <a:off x="671258" y="725975"/>
            <a:ext cx="7801500" cy="173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Family Presence During Resuscitation</a:t>
            </a:r>
            <a:endParaRPr/>
          </a:p>
        </p:txBody>
      </p:sp>
      <p:sp>
        <p:nvSpPr>
          <p:cNvPr id="61" name="Google Shape;61;p13"/>
          <p:cNvSpPr txBox="1">
            <a:spLocks noGrp="1"/>
          </p:cNvSpPr>
          <p:nvPr>
            <p:ph type="subTitle" idx="1"/>
          </p:nvPr>
        </p:nvSpPr>
        <p:spPr>
          <a:xfrm>
            <a:off x="2357925" y="3328225"/>
            <a:ext cx="4362900" cy="1341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Brittany Whistle</a:t>
            </a:r>
            <a:endParaRPr/>
          </a:p>
          <a:p>
            <a:pPr marL="0" lvl="0" indent="0" algn="ctr" rtl="0">
              <a:spcBef>
                <a:spcPts val="0"/>
              </a:spcBef>
              <a:spcAft>
                <a:spcPts val="0"/>
              </a:spcAft>
              <a:buNone/>
            </a:pPr>
            <a:r>
              <a:rPr lang="en"/>
              <a:t>Murray State University </a:t>
            </a:r>
            <a:endParaRPr/>
          </a:p>
          <a:p>
            <a:pPr marL="0" lvl="0" indent="0" algn="ctr" rtl="0">
              <a:spcBef>
                <a:spcPts val="0"/>
              </a:spcBef>
              <a:spcAft>
                <a:spcPts val="0"/>
              </a:spcAft>
              <a:buNone/>
            </a:pPr>
            <a:r>
              <a:rPr lang="en"/>
              <a:t>Sigma Theta Tau</a:t>
            </a:r>
            <a:endParaRPr/>
          </a:p>
        </p:txBody>
      </p:sp>
      <p:pic>
        <p:nvPicPr>
          <p:cNvPr id="62" name="Google Shape;62;p13"/>
          <p:cNvPicPr preferRelativeResize="0"/>
          <p:nvPr/>
        </p:nvPicPr>
        <p:blipFill>
          <a:blip r:embed="rId3">
            <a:alphaModFix/>
          </a:blip>
          <a:stretch>
            <a:fillRect/>
          </a:stretch>
        </p:blipFill>
        <p:spPr>
          <a:xfrm>
            <a:off x="6720823" y="3713948"/>
            <a:ext cx="2300275" cy="1276225"/>
          </a:xfrm>
          <a:prstGeom prst="rect">
            <a:avLst/>
          </a:prstGeom>
          <a:noFill/>
          <a:ln>
            <a:noFill/>
          </a:ln>
        </p:spPr>
      </p:pic>
      <p:pic>
        <p:nvPicPr>
          <p:cNvPr id="63" name="Google Shape;63;p13"/>
          <p:cNvPicPr preferRelativeResize="0"/>
          <p:nvPr/>
        </p:nvPicPr>
        <p:blipFill>
          <a:blip r:embed="rId4">
            <a:alphaModFix/>
          </a:blip>
          <a:stretch>
            <a:fillRect/>
          </a:stretch>
        </p:blipFill>
        <p:spPr>
          <a:xfrm>
            <a:off x="124050" y="3879535"/>
            <a:ext cx="2436650" cy="9450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2"/>
          <p:cNvSpPr txBox="1">
            <a:spLocks noGrp="1"/>
          </p:cNvSpPr>
          <p:nvPr>
            <p:ph type="title"/>
          </p:nvPr>
        </p:nvSpPr>
        <p:spPr>
          <a:xfrm>
            <a:off x="3289250" y="99600"/>
            <a:ext cx="3643178"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Proposed Policy</a:t>
            </a:r>
            <a:endParaRPr dirty="0"/>
          </a:p>
        </p:txBody>
      </p:sp>
      <p:sp>
        <p:nvSpPr>
          <p:cNvPr id="170" name="Google Shape;170;p22"/>
          <p:cNvSpPr txBox="1">
            <a:spLocks noGrp="1"/>
          </p:cNvSpPr>
          <p:nvPr>
            <p:ph type="body" idx="1"/>
          </p:nvPr>
        </p:nvSpPr>
        <p:spPr>
          <a:xfrm>
            <a:off x="146300" y="336500"/>
            <a:ext cx="8685900" cy="4685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u="sng">
                <a:solidFill>
                  <a:schemeClr val="accent4"/>
                </a:solidFill>
              </a:rPr>
              <a:t>Procedures:</a:t>
            </a:r>
            <a:endParaRPr sz="1500" u="sng">
              <a:solidFill>
                <a:schemeClr val="accent4"/>
              </a:solidFill>
            </a:endParaRPr>
          </a:p>
          <a:p>
            <a:pPr marL="0" lvl="0" indent="457200" algn="l" rtl="0">
              <a:lnSpc>
                <a:spcPct val="100000"/>
              </a:lnSpc>
              <a:spcBef>
                <a:spcPts val="0"/>
              </a:spcBef>
              <a:spcAft>
                <a:spcPts val="0"/>
              </a:spcAft>
              <a:buNone/>
            </a:pPr>
            <a:r>
              <a:rPr lang="en" sz="1200"/>
              <a:t>1.</a:t>
            </a:r>
            <a:r>
              <a:rPr lang="en" sz="800"/>
              <a:t>    </a:t>
            </a:r>
            <a:r>
              <a:rPr lang="en" sz="1200"/>
              <a:t>Once a patient arrives in the hospital, the patient or family is given paperwork, consent forms, and a FPDR form.</a:t>
            </a:r>
            <a:endParaRPr sz="1200"/>
          </a:p>
          <a:p>
            <a:pPr marL="457200" lvl="0" indent="457200" algn="l" rtl="0">
              <a:lnSpc>
                <a:spcPct val="100000"/>
              </a:lnSpc>
              <a:spcBef>
                <a:spcPts val="0"/>
              </a:spcBef>
              <a:spcAft>
                <a:spcPts val="0"/>
              </a:spcAft>
              <a:buNone/>
            </a:pPr>
            <a:r>
              <a:rPr lang="en" sz="1200"/>
              <a:t>a.</a:t>
            </a:r>
            <a:r>
              <a:rPr lang="en" sz="800"/>
              <a:t>    </a:t>
            </a:r>
            <a:r>
              <a:rPr lang="en" sz="1200"/>
              <a:t>If the patient arrives to the hospital receiving CPR, the healthcare team (two RN’s/two MD’s) can verbally assume consent from family members whether they are willing to be present during the effort. </a:t>
            </a:r>
            <a:endParaRPr sz="1200"/>
          </a:p>
          <a:p>
            <a:pPr marL="457200" lvl="0" indent="457200" algn="l" rtl="0">
              <a:lnSpc>
                <a:spcPct val="100000"/>
              </a:lnSpc>
              <a:spcBef>
                <a:spcPts val="0"/>
              </a:spcBef>
              <a:spcAft>
                <a:spcPts val="0"/>
              </a:spcAft>
              <a:buNone/>
            </a:pPr>
            <a:r>
              <a:rPr lang="en" sz="1200"/>
              <a:t>b.</a:t>
            </a:r>
            <a:r>
              <a:rPr lang="en" sz="800"/>
              <a:t>    </a:t>
            </a:r>
            <a:r>
              <a:rPr lang="en" sz="1200"/>
              <a:t>The FPDR form can be legally filled out by the patient or power of attorney if the patient is unable to sign themselves. </a:t>
            </a:r>
            <a:endParaRPr sz="1200"/>
          </a:p>
          <a:p>
            <a:pPr marL="457200" lvl="0" indent="457200" algn="l" rtl="0">
              <a:lnSpc>
                <a:spcPct val="100000"/>
              </a:lnSpc>
              <a:spcBef>
                <a:spcPts val="0"/>
              </a:spcBef>
              <a:spcAft>
                <a:spcPts val="0"/>
              </a:spcAft>
              <a:buNone/>
            </a:pPr>
            <a:r>
              <a:rPr lang="en" sz="1200"/>
              <a:t>c.</a:t>
            </a:r>
            <a:r>
              <a:rPr lang="en" sz="800"/>
              <a:t>    </a:t>
            </a:r>
            <a:r>
              <a:rPr lang="en" sz="1200"/>
              <a:t>If the form is signed permitting access to the room during CPR, the family member has the option to leave freely; however, if the consent form indicates the absence during resuscitation, the family member may not gain entry to the room while efforts are taking place. </a:t>
            </a:r>
            <a:endParaRPr sz="1200"/>
          </a:p>
          <a:p>
            <a:pPr marL="457200" lvl="0" indent="457200" algn="l" rtl="0">
              <a:lnSpc>
                <a:spcPct val="100000"/>
              </a:lnSpc>
              <a:spcBef>
                <a:spcPts val="0"/>
              </a:spcBef>
              <a:spcAft>
                <a:spcPts val="0"/>
              </a:spcAft>
              <a:buNone/>
            </a:pPr>
            <a:endParaRPr sz="1200"/>
          </a:p>
          <a:p>
            <a:pPr marL="0" lvl="0" indent="457200" algn="l" rtl="0">
              <a:lnSpc>
                <a:spcPct val="100000"/>
              </a:lnSpc>
              <a:spcBef>
                <a:spcPts val="0"/>
              </a:spcBef>
              <a:spcAft>
                <a:spcPts val="0"/>
              </a:spcAft>
              <a:buNone/>
            </a:pPr>
            <a:r>
              <a:rPr lang="en" sz="1200"/>
              <a:t>2.</a:t>
            </a:r>
            <a:r>
              <a:rPr lang="en" sz="800"/>
              <a:t>    </a:t>
            </a:r>
            <a:r>
              <a:rPr lang="en" sz="1200"/>
              <a:t>The consent forms are reviewed by case management and placed in the patient’s chart.</a:t>
            </a:r>
            <a:endParaRPr sz="1200"/>
          </a:p>
          <a:p>
            <a:pPr marL="457200" lvl="0" indent="457200" algn="l" rtl="0">
              <a:lnSpc>
                <a:spcPct val="100000"/>
              </a:lnSpc>
              <a:spcBef>
                <a:spcPts val="0"/>
              </a:spcBef>
              <a:spcAft>
                <a:spcPts val="0"/>
              </a:spcAft>
              <a:buNone/>
            </a:pPr>
            <a:r>
              <a:rPr lang="en" sz="1200"/>
              <a:t>a.</a:t>
            </a:r>
            <a:r>
              <a:rPr lang="en" sz="800"/>
              <a:t>    </a:t>
            </a:r>
            <a:r>
              <a:rPr lang="en" sz="1200"/>
              <a:t>The consent forms stay in effect until changed and do not expire, just as a living will. </a:t>
            </a:r>
            <a:endParaRPr sz="1200"/>
          </a:p>
          <a:p>
            <a:pPr marL="457200" lvl="0" indent="457200" algn="l" rtl="0">
              <a:lnSpc>
                <a:spcPct val="100000"/>
              </a:lnSpc>
              <a:spcBef>
                <a:spcPts val="0"/>
              </a:spcBef>
              <a:spcAft>
                <a:spcPts val="0"/>
              </a:spcAft>
              <a:buNone/>
            </a:pPr>
            <a:endParaRPr sz="1200"/>
          </a:p>
          <a:p>
            <a:pPr marL="0" lvl="0" indent="457200" algn="l" rtl="0">
              <a:lnSpc>
                <a:spcPct val="100000"/>
              </a:lnSpc>
              <a:spcBef>
                <a:spcPts val="0"/>
              </a:spcBef>
              <a:spcAft>
                <a:spcPts val="0"/>
              </a:spcAft>
              <a:buNone/>
            </a:pPr>
            <a:r>
              <a:rPr lang="en" sz="1200"/>
              <a:t>3.</a:t>
            </a:r>
            <a:r>
              <a:rPr lang="en" sz="800"/>
              <a:t>    </a:t>
            </a:r>
            <a:r>
              <a:rPr lang="en" sz="1200"/>
              <a:t>Once the code blue is called, a medical professional is in charge of gathering the family members and guiding them to the bedside. </a:t>
            </a:r>
            <a:endParaRPr sz="1200"/>
          </a:p>
          <a:p>
            <a:pPr marL="457200" lvl="0" indent="457200" algn="l" rtl="0">
              <a:lnSpc>
                <a:spcPct val="100000"/>
              </a:lnSpc>
              <a:spcBef>
                <a:spcPts val="0"/>
              </a:spcBef>
              <a:spcAft>
                <a:spcPts val="0"/>
              </a:spcAft>
              <a:buNone/>
            </a:pPr>
            <a:r>
              <a:rPr lang="en" sz="1200"/>
              <a:t>a.</a:t>
            </a:r>
            <a:r>
              <a:rPr lang="en" sz="800"/>
              <a:t>    </a:t>
            </a:r>
            <a:r>
              <a:rPr lang="en" sz="1200"/>
              <a:t>The medical professional could be the UAP, LPN, or a RN not involved in the code. </a:t>
            </a:r>
            <a:endParaRPr sz="1200"/>
          </a:p>
          <a:p>
            <a:pPr marL="457200" lvl="0" indent="457200" algn="l" rtl="0">
              <a:lnSpc>
                <a:spcPct val="100000"/>
              </a:lnSpc>
              <a:spcBef>
                <a:spcPts val="0"/>
              </a:spcBef>
              <a:spcAft>
                <a:spcPts val="0"/>
              </a:spcAft>
              <a:buNone/>
            </a:pPr>
            <a:r>
              <a:rPr lang="en" sz="1200"/>
              <a:t>b.</a:t>
            </a:r>
            <a:r>
              <a:rPr lang="en" sz="800"/>
              <a:t>    </a:t>
            </a:r>
            <a:r>
              <a:rPr lang="en" sz="1200"/>
              <a:t>If the family members are in the room when the code is called, direct them to the specified part of the room and stay with them to detour them from intervening with the medical team working. </a:t>
            </a:r>
            <a:endParaRPr sz="1200"/>
          </a:p>
          <a:p>
            <a:pPr marL="457200" lvl="0" indent="457200" algn="l" rtl="0">
              <a:lnSpc>
                <a:spcPct val="100000"/>
              </a:lnSpc>
              <a:spcBef>
                <a:spcPts val="0"/>
              </a:spcBef>
              <a:spcAft>
                <a:spcPts val="0"/>
              </a:spcAft>
              <a:buNone/>
            </a:pPr>
            <a:endParaRPr sz="1200"/>
          </a:p>
          <a:p>
            <a:pPr marL="0" lvl="0" indent="457200" algn="l" rtl="0">
              <a:lnSpc>
                <a:spcPct val="100000"/>
              </a:lnSpc>
              <a:spcBef>
                <a:spcPts val="0"/>
              </a:spcBef>
              <a:spcAft>
                <a:spcPts val="0"/>
              </a:spcAft>
              <a:buNone/>
            </a:pPr>
            <a:r>
              <a:rPr lang="en" sz="1200"/>
              <a:t>4.</a:t>
            </a:r>
            <a:r>
              <a:rPr lang="en" sz="800"/>
              <a:t>    </a:t>
            </a:r>
            <a:r>
              <a:rPr lang="en" sz="1200"/>
              <a:t>After the code is finished the family members are allowed to resume visiting with the patient unless otherwise specified by the health care provider.</a:t>
            </a:r>
            <a:endParaRPr sz="1200"/>
          </a:p>
          <a:p>
            <a:pPr marL="457200" lvl="0" indent="457200" algn="l" rtl="0">
              <a:lnSpc>
                <a:spcPct val="100000"/>
              </a:lnSpc>
              <a:spcBef>
                <a:spcPts val="0"/>
              </a:spcBef>
              <a:spcAft>
                <a:spcPts val="0"/>
              </a:spcAft>
              <a:buNone/>
            </a:pPr>
            <a:r>
              <a:rPr lang="en" sz="1200"/>
              <a:t>a.</a:t>
            </a:r>
            <a:r>
              <a:rPr lang="en" sz="800"/>
              <a:t>    </a:t>
            </a:r>
            <a:r>
              <a:rPr lang="en" sz="1200"/>
              <a:t>If the outcome results in death, the family members will be allowed to say their goodbyes to the patient. </a:t>
            </a:r>
            <a:endParaRPr sz="1200"/>
          </a:p>
          <a:p>
            <a:pPr marL="457200" lvl="0" indent="457200" algn="l" rtl="0">
              <a:lnSpc>
                <a:spcPct val="100000"/>
              </a:lnSpc>
              <a:spcBef>
                <a:spcPts val="0"/>
              </a:spcBef>
              <a:spcAft>
                <a:spcPts val="0"/>
              </a:spcAft>
              <a:buNone/>
            </a:pPr>
            <a:r>
              <a:rPr lang="en" sz="1200"/>
              <a:t>b.</a:t>
            </a:r>
            <a:r>
              <a:rPr lang="en" sz="800"/>
              <a:t>    </a:t>
            </a:r>
            <a:r>
              <a:rPr lang="en" sz="1200"/>
              <a:t>If the healthcare provider deems it necessary to give the patient rest and restrict visitors, the family members will be able to go to a debriefing room where they can speak their feelings freely with a healthcare provider. </a:t>
            </a:r>
            <a:endParaRPr sz="1200"/>
          </a:p>
          <a:p>
            <a:pPr marL="0" lvl="0" indent="0" algn="l" rtl="0">
              <a:lnSpc>
                <a:spcPct val="100000"/>
              </a:lnSpc>
              <a:spcBef>
                <a:spcPts val="0"/>
              </a:spcBef>
              <a:spcAft>
                <a:spcPts val="1600"/>
              </a:spcAft>
              <a:buNone/>
            </a:pPr>
            <a:endParaRPr sz="19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3"/>
          <p:cNvSpPr txBox="1">
            <a:spLocks noGrp="1"/>
          </p:cNvSpPr>
          <p:nvPr>
            <p:ph type="title"/>
          </p:nvPr>
        </p:nvSpPr>
        <p:spPr>
          <a:xfrm>
            <a:off x="697149" y="152400"/>
            <a:ext cx="2884475" cy="87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800"/>
              <a:t>Conclusion</a:t>
            </a:r>
            <a:endParaRPr sz="3800" dirty="0"/>
          </a:p>
        </p:txBody>
      </p:sp>
      <p:sp>
        <p:nvSpPr>
          <p:cNvPr id="176" name="Google Shape;176;p23"/>
          <p:cNvSpPr txBox="1">
            <a:spLocks noGrp="1"/>
          </p:cNvSpPr>
          <p:nvPr>
            <p:ph type="body" idx="1"/>
          </p:nvPr>
        </p:nvSpPr>
        <p:spPr>
          <a:xfrm>
            <a:off x="238525" y="950050"/>
            <a:ext cx="2980200" cy="2574900"/>
          </a:xfrm>
          <a:prstGeom prst="rect">
            <a:avLst/>
          </a:prstGeom>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2100"/>
              <a:t>All realms of medicine will </a:t>
            </a:r>
            <a:r>
              <a:rPr lang="en" sz="3000">
                <a:solidFill>
                  <a:srgbClr val="CFE2F3"/>
                </a:solidFill>
              </a:rPr>
              <a:t>benefit</a:t>
            </a:r>
            <a:r>
              <a:rPr lang="en" sz="2100"/>
              <a:t> from implementing a policy regarding allowing family presence during resuscitation. </a:t>
            </a:r>
            <a:endParaRPr sz="2100"/>
          </a:p>
          <a:p>
            <a:pPr marL="0" lvl="0" indent="0" algn="l" rtl="0">
              <a:spcBef>
                <a:spcPts val="0"/>
              </a:spcBef>
              <a:spcAft>
                <a:spcPts val="1600"/>
              </a:spcAft>
              <a:buNone/>
            </a:pPr>
            <a:endParaRPr/>
          </a:p>
        </p:txBody>
      </p:sp>
      <p:sp>
        <p:nvSpPr>
          <p:cNvPr id="177" name="Google Shape;177;p23"/>
          <p:cNvSpPr txBox="1"/>
          <p:nvPr/>
        </p:nvSpPr>
        <p:spPr>
          <a:xfrm>
            <a:off x="5208425" y="307250"/>
            <a:ext cx="3752700" cy="44769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2000">
                <a:solidFill>
                  <a:schemeClr val="accent3"/>
                </a:solidFill>
                <a:latin typeface="Average"/>
                <a:ea typeface="Average"/>
                <a:cs typeface="Average"/>
                <a:sym typeface="Average"/>
              </a:rPr>
              <a:t>Through the theories by Kolcaba and Helvie, evidence from multiple sources, and healthcare professional opinions, a </a:t>
            </a:r>
            <a:endParaRPr sz="2000">
              <a:solidFill>
                <a:schemeClr val="accent3"/>
              </a:solidFill>
              <a:latin typeface="Average"/>
              <a:ea typeface="Average"/>
              <a:cs typeface="Average"/>
              <a:sym typeface="Average"/>
            </a:endParaRPr>
          </a:p>
          <a:p>
            <a:pPr marL="0" lvl="0" indent="0" algn="ctr" rtl="0">
              <a:lnSpc>
                <a:spcPct val="100000"/>
              </a:lnSpc>
              <a:spcBef>
                <a:spcPts val="0"/>
              </a:spcBef>
              <a:spcAft>
                <a:spcPts val="0"/>
              </a:spcAft>
              <a:buNone/>
            </a:pPr>
            <a:r>
              <a:rPr lang="en" sz="3100">
                <a:solidFill>
                  <a:srgbClr val="CFE2F3"/>
                </a:solidFill>
                <a:latin typeface="Average"/>
                <a:ea typeface="Average"/>
                <a:cs typeface="Average"/>
                <a:sym typeface="Average"/>
              </a:rPr>
              <a:t>policy needs to be </a:t>
            </a:r>
            <a:endParaRPr sz="3100">
              <a:solidFill>
                <a:srgbClr val="CFE2F3"/>
              </a:solidFill>
              <a:latin typeface="Average"/>
              <a:ea typeface="Average"/>
              <a:cs typeface="Average"/>
              <a:sym typeface="Average"/>
            </a:endParaRPr>
          </a:p>
          <a:p>
            <a:pPr marL="0" lvl="0" indent="0" algn="ctr" rtl="0">
              <a:lnSpc>
                <a:spcPct val="100000"/>
              </a:lnSpc>
              <a:spcBef>
                <a:spcPts val="0"/>
              </a:spcBef>
              <a:spcAft>
                <a:spcPts val="0"/>
              </a:spcAft>
              <a:buNone/>
            </a:pPr>
            <a:r>
              <a:rPr lang="en" sz="3100">
                <a:solidFill>
                  <a:srgbClr val="CFE2F3"/>
                </a:solidFill>
                <a:latin typeface="Average"/>
                <a:ea typeface="Average"/>
                <a:cs typeface="Average"/>
                <a:sym typeface="Average"/>
              </a:rPr>
              <a:t>put in place</a:t>
            </a:r>
            <a:r>
              <a:rPr lang="en" sz="2000">
                <a:solidFill>
                  <a:srgbClr val="CFE2F3"/>
                </a:solidFill>
                <a:latin typeface="Average"/>
                <a:ea typeface="Average"/>
                <a:cs typeface="Average"/>
                <a:sym typeface="Average"/>
              </a:rPr>
              <a:t> </a:t>
            </a:r>
            <a:endParaRPr sz="2000">
              <a:solidFill>
                <a:srgbClr val="CFE2F3"/>
              </a:solidFill>
              <a:latin typeface="Average"/>
              <a:ea typeface="Average"/>
              <a:cs typeface="Average"/>
              <a:sym typeface="Average"/>
            </a:endParaRPr>
          </a:p>
          <a:p>
            <a:pPr marL="0" lvl="0" indent="0" algn="ctr" rtl="0">
              <a:lnSpc>
                <a:spcPct val="100000"/>
              </a:lnSpc>
              <a:spcBef>
                <a:spcPts val="0"/>
              </a:spcBef>
              <a:spcAft>
                <a:spcPts val="0"/>
              </a:spcAft>
              <a:buNone/>
            </a:pPr>
            <a:r>
              <a:rPr lang="en" sz="2000">
                <a:solidFill>
                  <a:schemeClr val="accent3"/>
                </a:solidFill>
                <a:latin typeface="Average"/>
                <a:ea typeface="Average"/>
                <a:cs typeface="Average"/>
                <a:sym typeface="Average"/>
              </a:rPr>
              <a:t>to create a consistent plan of care regarding when family stays and what the health care team does before, during, and after the resuscitation efforts.</a:t>
            </a:r>
            <a:endParaRPr sz="2200">
              <a:solidFill>
                <a:schemeClr val="accent3"/>
              </a:solidFill>
              <a:latin typeface="Average"/>
              <a:ea typeface="Average"/>
              <a:cs typeface="Average"/>
              <a:sym typeface="Average"/>
            </a:endParaRPr>
          </a:p>
        </p:txBody>
      </p:sp>
      <p:pic>
        <p:nvPicPr>
          <p:cNvPr id="178" name="Google Shape;178;p23"/>
          <p:cNvPicPr preferRelativeResize="0"/>
          <p:nvPr/>
        </p:nvPicPr>
        <p:blipFill>
          <a:blip r:embed="rId3">
            <a:alphaModFix/>
          </a:blip>
          <a:stretch>
            <a:fillRect/>
          </a:stretch>
        </p:blipFill>
        <p:spPr>
          <a:xfrm>
            <a:off x="960498" y="3803925"/>
            <a:ext cx="1068101" cy="1068100"/>
          </a:xfrm>
          <a:prstGeom prst="rect">
            <a:avLst/>
          </a:prstGeom>
          <a:noFill/>
          <a:ln>
            <a:noFill/>
          </a:ln>
        </p:spPr>
      </p:pic>
      <p:pic>
        <p:nvPicPr>
          <p:cNvPr id="179" name="Google Shape;179;p23"/>
          <p:cNvPicPr preferRelativeResize="0"/>
          <p:nvPr/>
        </p:nvPicPr>
        <p:blipFill>
          <a:blip r:embed="rId4">
            <a:alphaModFix/>
          </a:blip>
          <a:stretch>
            <a:fillRect/>
          </a:stretch>
        </p:blipFill>
        <p:spPr>
          <a:xfrm>
            <a:off x="3581625" y="702275"/>
            <a:ext cx="1263875" cy="1263875"/>
          </a:xfrm>
          <a:prstGeom prst="rect">
            <a:avLst/>
          </a:prstGeom>
          <a:noFill/>
          <a:ln>
            <a:noFill/>
          </a:ln>
        </p:spPr>
      </p:pic>
      <p:pic>
        <p:nvPicPr>
          <p:cNvPr id="180" name="Google Shape;180;p23"/>
          <p:cNvPicPr preferRelativeResize="0"/>
          <p:nvPr/>
        </p:nvPicPr>
        <p:blipFill>
          <a:blip r:embed="rId5">
            <a:alphaModFix/>
          </a:blip>
          <a:stretch>
            <a:fillRect/>
          </a:stretch>
        </p:blipFill>
        <p:spPr>
          <a:xfrm>
            <a:off x="3371113" y="2996825"/>
            <a:ext cx="1684901" cy="168490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4"/>
          <p:cNvSpPr txBox="1">
            <a:spLocks noGrp="1"/>
          </p:cNvSpPr>
          <p:nvPr>
            <p:ph type="title"/>
          </p:nvPr>
        </p:nvSpPr>
        <p:spPr>
          <a:xfrm>
            <a:off x="3705599" y="514725"/>
            <a:ext cx="2365591"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References</a:t>
            </a:r>
            <a:endParaRPr dirty="0"/>
          </a:p>
        </p:txBody>
      </p:sp>
      <p:sp>
        <p:nvSpPr>
          <p:cNvPr id="186" name="Google Shape;186;p24"/>
          <p:cNvSpPr txBox="1"/>
          <p:nvPr/>
        </p:nvSpPr>
        <p:spPr>
          <a:xfrm>
            <a:off x="67125" y="1254625"/>
            <a:ext cx="8842500" cy="38193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Clr>
                <a:schemeClr val="accent3"/>
              </a:buClr>
              <a:buSzPts val="1100"/>
              <a:buFont typeface="Average"/>
              <a:buChar char="●"/>
            </a:pPr>
            <a:r>
              <a:rPr lang="en" sz="1100">
                <a:solidFill>
                  <a:schemeClr val="accent3"/>
                </a:solidFill>
                <a:latin typeface="Average"/>
                <a:ea typeface="Average"/>
                <a:cs typeface="Average"/>
                <a:sym typeface="Average"/>
              </a:rPr>
              <a:t>Agtarap, Rodenick Navalta, MAN, RN. (July, 2018). Family-Centered Care Theory. </a:t>
            </a:r>
            <a:r>
              <a:rPr lang="en" sz="1100" i="1">
                <a:solidFill>
                  <a:schemeClr val="accent3"/>
                </a:solidFill>
                <a:latin typeface="Average"/>
                <a:ea typeface="Average"/>
                <a:cs typeface="Average"/>
                <a:sym typeface="Average"/>
              </a:rPr>
              <a:t>Sigma Theta Tau.</a:t>
            </a:r>
            <a:r>
              <a:rPr lang="en" sz="1100" u="sng">
                <a:solidFill>
                  <a:schemeClr val="accent3"/>
                </a:solidFill>
                <a:latin typeface="Average"/>
                <a:ea typeface="Average"/>
                <a:cs typeface="Average"/>
                <a:sym typeface="Average"/>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https://stti.confex.com/stti/congrs18/webprogram/Paper92187.html</a:t>
            </a:r>
            <a:endParaRPr sz="1100" u="sng">
              <a:solidFill>
                <a:schemeClr val="accent3"/>
              </a:solidFill>
              <a:latin typeface="Average"/>
              <a:ea typeface="Average"/>
              <a:cs typeface="Average"/>
              <a:sym typeface="Average"/>
            </a:endParaRPr>
          </a:p>
          <a:p>
            <a:pPr marL="457200" lvl="0" indent="0" algn="l" rtl="0">
              <a:lnSpc>
                <a:spcPct val="100000"/>
              </a:lnSpc>
              <a:spcBef>
                <a:spcPts val="0"/>
              </a:spcBef>
              <a:spcAft>
                <a:spcPts val="0"/>
              </a:spcAft>
              <a:buNone/>
            </a:pPr>
            <a:endParaRPr sz="1100">
              <a:solidFill>
                <a:schemeClr val="accent3"/>
              </a:solidFill>
              <a:latin typeface="Average"/>
              <a:ea typeface="Average"/>
              <a:cs typeface="Average"/>
              <a:sym typeface="Average"/>
            </a:endParaRPr>
          </a:p>
          <a:p>
            <a:pPr marL="457200" lvl="0" indent="-298450" algn="l" rtl="0">
              <a:lnSpc>
                <a:spcPct val="100000"/>
              </a:lnSpc>
              <a:spcBef>
                <a:spcPts val="0"/>
              </a:spcBef>
              <a:spcAft>
                <a:spcPts val="0"/>
              </a:spcAft>
              <a:buClr>
                <a:schemeClr val="accent3"/>
              </a:buClr>
              <a:buSzPts val="1100"/>
              <a:buFont typeface="Average"/>
              <a:buChar char="●"/>
            </a:pPr>
            <a:r>
              <a:rPr lang="en" sz="1100">
                <a:solidFill>
                  <a:schemeClr val="accent3"/>
                </a:solidFill>
                <a:latin typeface="Average"/>
                <a:ea typeface="Average"/>
                <a:cs typeface="Average"/>
                <a:sym typeface="Average"/>
              </a:rPr>
              <a:t>Al-Daken, Laila, et al. (June 15, 2017). Policy Development: Family Presence during Resuscitation Procedure. </a:t>
            </a:r>
            <a:r>
              <a:rPr lang="en" sz="1100" i="1">
                <a:solidFill>
                  <a:schemeClr val="accent3"/>
                </a:solidFill>
                <a:latin typeface="Average"/>
                <a:ea typeface="Average"/>
                <a:cs typeface="Average"/>
                <a:sym typeface="Average"/>
              </a:rPr>
              <a:t>International Journal of Nursing and Health Science, </a:t>
            </a:r>
            <a:r>
              <a:rPr lang="en" sz="1100">
                <a:solidFill>
                  <a:schemeClr val="accent3"/>
                </a:solidFill>
                <a:latin typeface="Average"/>
                <a:ea typeface="Average"/>
                <a:cs typeface="Average"/>
                <a:sym typeface="Average"/>
              </a:rPr>
              <a:t>4(3). https://www.researchgate.net/publication/317618021_Policy_Development_Family_Presence_during_Resuscitation_FPDR_Procedure</a:t>
            </a:r>
            <a:endParaRPr sz="1100">
              <a:solidFill>
                <a:schemeClr val="accent3"/>
              </a:solidFill>
              <a:latin typeface="Average"/>
              <a:ea typeface="Average"/>
              <a:cs typeface="Average"/>
              <a:sym typeface="Average"/>
            </a:endParaRPr>
          </a:p>
          <a:p>
            <a:pPr marL="457200" lvl="0" indent="0" algn="l" rtl="0">
              <a:lnSpc>
                <a:spcPct val="100000"/>
              </a:lnSpc>
              <a:spcBef>
                <a:spcPts val="0"/>
              </a:spcBef>
              <a:spcAft>
                <a:spcPts val="0"/>
              </a:spcAft>
              <a:buNone/>
            </a:pPr>
            <a:endParaRPr sz="1100">
              <a:solidFill>
                <a:schemeClr val="accent3"/>
              </a:solidFill>
              <a:latin typeface="Average"/>
              <a:ea typeface="Average"/>
              <a:cs typeface="Average"/>
              <a:sym typeface="Average"/>
            </a:endParaRPr>
          </a:p>
          <a:p>
            <a:pPr marL="457200" lvl="0" indent="-298450" algn="l" rtl="0">
              <a:lnSpc>
                <a:spcPct val="100000"/>
              </a:lnSpc>
              <a:spcBef>
                <a:spcPts val="0"/>
              </a:spcBef>
              <a:spcAft>
                <a:spcPts val="0"/>
              </a:spcAft>
              <a:buClr>
                <a:schemeClr val="accent3"/>
              </a:buClr>
              <a:buSzPts val="1100"/>
              <a:buFont typeface="Average"/>
              <a:buChar char="●"/>
            </a:pPr>
            <a:r>
              <a:rPr lang="en" sz="1100">
                <a:solidFill>
                  <a:schemeClr val="accent3"/>
                </a:solidFill>
                <a:latin typeface="Average"/>
                <a:ea typeface="Average"/>
                <a:cs typeface="Average"/>
                <a:sym typeface="Average"/>
              </a:rPr>
              <a:t>American Heart Association. (2020). </a:t>
            </a:r>
            <a:r>
              <a:rPr lang="en" sz="1100" i="1">
                <a:solidFill>
                  <a:schemeClr val="accent3"/>
                </a:solidFill>
                <a:latin typeface="Average"/>
                <a:ea typeface="Average"/>
                <a:cs typeface="Average"/>
                <a:sym typeface="Average"/>
              </a:rPr>
              <a:t>What is CPR?</a:t>
            </a:r>
            <a:r>
              <a:rPr lang="en" sz="1100">
                <a:solidFill>
                  <a:schemeClr val="accent3"/>
                </a:solidFill>
                <a:latin typeface="Average"/>
                <a:ea typeface="Average"/>
                <a:cs typeface="Average"/>
                <a:sym typeface="Average"/>
              </a:rPr>
              <a:t>American Heart Association.</a:t>
            </a:r>
            <a:r>
              <a:rPr lang="en" sz="1100" u="sng">
                <a:solidFill>
                  <a:schemeClr val="accent3"/>
                </a:solidFill>
                <a:latin typeface="Average"/>
                <a:ea typeface="Average"/>
                <a:cs typeface="Average"/>
                <a:sym typeface="Average"/>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https://cpr.heart.org/en/resources/what-is-cpr</a:t>
            </a:r>
            <a:endParaRPr sz="1100" u="sng">
              <a:solidFill>
                <a:schemeClr val="accent3"/>
              </a:solidFill>
              <a:latin typeface="Average"/>
              <a:ea typeface="Average"/>
              <a:cs typeface="Average"/>
              <a:sym typeface="Average"/>
            </a:endParaRPr>
          </a:p>
          <a:p>
            <a:pPr marL="457200" lvl="0" indent="0" algn="l" rtl="0">
              <a:lnSpc>
                <a:spcPct val="100000"/>
              </a:lnSpc>
              <a:spcBef>
                <a:spcPts val="0"/>
              </a:spcBef>
              <a:spcAft>
                <a:spcPts val="0"/>
              </a:spcAft>
              <a:buNone/>
            </a:pPr>
            <a:endParaRPr sz="1100">
              <a:solidFill>
                <a:schemeClr val="accent3"/>
              </a:solidFill>
              <a:latin typeface="Average"/>
              <a:ea typeface="Average"/>
              <a:cs typeface="Average"/>
              <a:sym typeface="Average"/>
            </a:endParaRPr>
          </a:p>
          <a:p>
            <a:pPr marL="457200" lvl="0" indent="-298450" algn="l" rtl="0">
              <a:lnSpc>
                <a:spcPct val="100000"/>
              </a:lnSpc>
              <a:spcBef>
                <a:spcPts val="0"/>
              </a:spcBef>
              <a:spcAft>
                <a:spcPts val="0"/>
              </a:spcAft>
              <a:buClr>
                <a:schemeClr val="accent3"/>
              </a:buClr>
              <a:buSzPts val="1100"/>
              <a:buFont typeface="Average"/>
              <a:buChar char="●"/>
            </a:pPr>
            <a:r>
              <a:rPr lang="en" sz="1100">
                <a:solidFill>
                  <a:schemeClr val="accent3"/>
                </a:solidFill>
                <a:latin typeface="Average"/>
                <a:ea typeface="Average"/>
                <a:cs typeface="Average"/>
                <a:sym typeface="Average"/>
              </a:rPr>
              <a:t>De Stefano C, Normand D, Jabre P, Azoulay E, Kentish-Barnes N, Lapostolle F, et al. (2016) Family Presence during Resuscitation: A Qualitative Analysis from a National Multicenter Randomized Clinical Trial. </a:t>
            </a:r>
            <a:r>
              <a:rPr lang="en" sz="1100" i="1">
                <a:solidFill>
                  <a:schemeClr val="accent3"/>
                </a:solidFill>
                <a:latin typeface="Average"/>
                <a:ea typeface="Average"/>
                <a:cs typeface="Average"/>
                <a:sym typeface="Average"/>
              </a:rPr>
              <a:t>PLoS ONE</a:t>
            </a:r>
            <a:r>
              <a:rPr lang="en" sz="1100">
                <a:solidFill>
                  <a:schemeClr val="accent3"/>
                </a:solidFill>
                <a:latin typeface="Average"/>
                <a:ea typeface="Average"/>
                <a:cs typeface="Average"/>
                <a:sym typeface="Average"/>
              </a:rPr>
              <a:t>11(6): e0156100. </a:t>
            </a:r>
            <a:r>
              <a:rPr lang="en" sz="1100" u="sng">
                <a:solidFill>
                  <a:schemeClr val="accent3"/>
                </a:solidFill>
                <a:latin typeface="Average"/>
                <a:ea typeface="Average"/>
                <a:cs typeface="Average"/>
                <a:sym typeface="Average"/>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https://doi.org/10.1371/journal.pone.0156100</a:t>
            </a:r>
            <a:endParaRPr sz="1100">
              <a:solidFill>
                <a:srgbClr val="202020"/>
              </a:solidFill>
              <a:highlight>
                <a:srgbClr val="FFFFFF"/>
              </a:highlight>
              <a:latin typeface="Average"/>
              <a:ea typeface="Average"/>
              <a:cs typeface="Average"/>
              <a:sym typeface="Average"/>
            </a:endParaRPr>
          </a:p>
          <a:p>
            <a:pPr marL="457200" lvl="0" indent="0" algn="l" rtl="0">
              <a:lnSpc>
                <a:spcPct val="100000"/>
              </a:lnSpc>
              <a:spcBef>
                <a:spcPts val="0"/>
              </a:spcBef>
              <a:spcAft>
                <a:spcPts val="0"/>
              </a:spcAft>
              <a:buNone/>
            </a:pPr>
            <a:endParaRPr sz="1100">
              <a:solidFill>
                <a:srgbClr val="202020"/>
              </a:solidFill>
              <a:highlight>
                <a:srgbClr val="FFFFFF"/>
              </a:highlight>
              <a:latin typeface="Average"/>
              <a:ea typeface="Average"/>
              <a:cs typeface="Average"/>
              <a:sym typeface="Average"/>
            </a:endParaRPr>
          </a:p>
          <a:p>
            <a:pPr marL="457200" lvl="0" indent="-298450" algn="l" rtl="0">
              <a:lnSpc>
                <a:spcPct val="100000"/>
              </a:lnSpc>
              <a:spcBef>
                <a:spcPts val="0"/>
              </a:spcBef>
              <a:spcAft>
                <a:spcPts val="0"/>
              </a:spcAft>
              <a:buClr>
                <a:schemeClr val="accent3"/>
              </a:buClr>
              <a:buSzPts val="1100"/>
              <a:buFont typeface="Average"/>
              <a:buChar char="●"/>
            </a:pPr>
            <a:r>
              <a:rPr lang="en" sz="1100">
                <a:solidFill>
                  <a:schemeClr val="accent3"/>
                </a:solidFill>
                <a:latin typeface="Average"/>
                <a:ea typeface="Average"/>
                <a:cs typeface="Average"/>
                <a:sym typeface="Average"/>
              </a:rPr>
              <a:t>Doolin, C.T., Quinn, L.D., Bryant, L.G., Lyons, A.A. and Kleinpell, R.M. (2011), Family presence during cardiopulmonary resuscitation: Using evidence‐based knowledge to guide the advanced practice nurse in developing formal policy and practice guidelines. </a:t>
            </a:r>
            <a:r>
              <a:rPr lang="en" sz="1100" i="1">
                <a:solidFill>
                  <a:schemeClr val="accent3"/>
                </a:solidFill>
                <a:latin typeface="Average"/>
                <a:ea typeface="Average"/>
                <a:cs typeface="Average"/>
                <a:sym typeface="Average"/>
              </a:rPr>
              <a:t>Journal of the American Academy of Nurse Practitioners</a:t>
            </a:r>
            <a:r>
              <a:rPr lang="en" sz="1100">
                <a:solidFill>
                  <a:schemeClr val="accent3"/>
                </a:solidFill>
                <a:latin typeface="Average"/>
                <a:ea typeface="Average"/>
                <a:cs typeface="Average"/>
                <a:sym typeface="Average"/>
              </a:rPr>
              <a:t>, 23: 8-14. doi:</a:t>
            </a:r>
            <a:r>
              <a:rPr lang="en" sz="1100" u="sng">
                <a:solidFill>
                  <a:schemeClr val="accent3"/>
                </a:solidFill>
                <a:latin typeface="Average"/>
                <a:ea typeface="Average"/>
                <a:cs typeface="Average"/>
                <a:sym typeface="Average"/>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10.1111/j.1745-7599.2010.00569.x</a:t>
            </a:r>
            <a:endParaRPr sz="1100" u="sng">
              <a:solidFill>
                <a:schemeClr val="accent3"/>
              </a:solidFill>
              <a:latin typeface="Average"/>
              <a:ea typeface="Average"/>
              <a:cs typeface="Average"/>
              <a:sym typeface="Average"/>
            </a:endParaRPr>
          </a:p>
          <a:p>
            <a:pPr marL="457200" lvl="0" indent="0" algn="l" rtl="0">
              <a:lnSpc>
                <a:spcPct val="100000"/>
              </a:lnSpc>
              <a:spcBef>
                <a:spcPts val="0"/>
              </a:spcBef>
              <a:spcAft>
                <a:spcPts val="0"/>
              </a:spcAft>
              <a:buNone/>
            </a:pPr>
            <a:endParaRPr sz="1100" u="sng">
              <a:solidFill>
                <a:schemeClr val="accent3"/>
              </a:solidFill>
              <a:latin typeface="Average"/>
              <a:ea typeface="Average"/>
              <a:cs typeface="Average"/>
              <a:sym typeface="Average"/>
            </a:endParaRPr>
          </a:p>
          <a:p>
            <a:pPr marL="457200" lvl="0" indent="-298450" algn="l" rtl="0">
              <a:spcBef>
                <a:spcPts val="0"/>
              </a:spcBef>
              <a:spcAft>
                <a:spcPts val="0"/>
              </a:spcAft>
              <a:buClr>
                <a:schemeClr val="accent3"/>
              </a:buClr>
              <a:buSzPts val="1100"/>
              <a:buFont typeface="Average"/>
              <a:buChar char="●"/>
            </a:pPr>
            <a:r>
              <a:rPr lang="en" sz="1100">
                <a:solidFill>
                  <a:schemeClr val="accent3"/>
                </a:solidFill>
                <a:latin typeface="Average"/>
                <a:ea typeface="Average"/>
                <a:cs typeface="Average"/>
                <a:sym typeface="Average"/>
              </a:rPr>
              <a:t>Goldberger, Z. D., Nallamothu, B. K., Nichol, G., Chan, P. S., Curtis, J. R., Cooke, C. R., &amp; American Heart Association’s Get With the Guidelines–Resuscitation Investigators (May 2015). Policies allowing family presence during resuscitation and patterns of care during in-hospital cardiac arrest. </a:t>
            </a:r>
            <a:r>
              <a:rPr lang="en" sz="1100" i="1">
                <a:solidFill>
                  <a:schemeClr val="accent3"/>
                </a:solidFill>
                <a:latin typeface="Average"/>
                <a:ea typeface="Average"/>
                <a:cs typeface="Average"/>
                <a:sym typeface="Average"/>
              </a:rPr>
              <a:t>Circulation. Cardiovascular quality and outcomes</a:t>
            </a:r>
            <a:r>
              <a:rPr lang="en" sz="1100">
                <a:solidFill>
                  <a:schemeClr val="accent3"/>
                </a:solidFill>
                <a:latin typeface="Average"/>
                <a:ea typeface="Average"/>
                <a:cs typeface="Average"/>
                <a:sym typeface="Average"/>
              </a:rPr>
              <a:t>, </a:t>
            </a:r>
            <a:r>
              <a:rPr lang="en" sz="1100" i="1">
                <a:solidFill>
                  <a:schemeClr val="accent3"/>
                </a:solidFill>
                <a:latin typeface="Average"/>
                <a:ea typeface="Average"/>
                <a:cs typeface="Average"/>
                <a:sym typeface="Average"/>
              </a:rPr>
              <a:t>8</a:t>
            </a:r>
            <a:r>
              <a:rPr lang="en" sz="1100">
                <a:solidFill>
                  <a:schemeClr val="accent3"/>
                </a:solidFill>
                <a:latin typeface="Average"/>
                <a:ea typeface="Average"/>
                <a:cs typeface="Average"/>
                <a:sym typeface="Average"/>
              </a:rPr>
              <a:t>(3), 226–234. https://doi.org/10.1161/CIRCOUTCOMES.114.001272</a:t>
            </a:r>
            <a:endParaRPr sz="1100" u="sng">
              <a:solidFill>
                <a:schemeClr val="accent3"/>
              </a:solidFill>
              <a:latin typeface="Average"/>
              <a:ea typeface="Average"/>
              <a:cs typeface="Average"/>
              <a:sym typeface="Average"/>
            </a:endParaRPr>
          </a:p>
          <a:p>
            <a:pPr marL="457200" lvl="0" indent="0" algn="l" rtl="0">
              <a:lnSpc>
                <a:spcPct val="100000"/>
              </a:lnSpc>
              <a:spcBef>
                <a:spcPts val="0"/>
              </a:spcBef>
              <a:spcAft>
                <a:spcPts val="0"/>
              </a:spcAft>
              <a:buNone/>
            </a:pPr>
            <a:endParaRPr sz="1100">
              <a:solidFill>
                <a:schemeClr val="accent3"/>
              </a:solidFill>
              <a:latin typeface="Average"/>
              <a:ea typeface="Average"/>
              <a:cs typeface="Average"/>
              <a:sym typeface="Average"/>
            </a:endParaRPr>
          </a:p>
        </p:txBody>
      </p:sp>
      <p:pic>
        <p:nvPicPr>
          <p:cNvPr id="187" name="Google Shape;187;p24"/>
          <p:cNvPicPr preferRelativeResize="0"/>
          <p:nvPr/>
        </p:nvPicPr>
        <p:blipFill>
          <a:blip r:embed="rId7">
            <a:alphaModFix/>
          </a:blip>
          <a:stretch>
            <a:fillRect/>
          </a:stretch>
        </p:blipFill>
        <p:spPr>
          <a:xfrm>
            <a:off x="7041550" y="263825"/>
            <a:ext cx="1517000" cy="13713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5"/>
          <p:cNvSpPr txBox="1">
            <a:spLocks noGrp="1"/>
          </p:cNvSpPr>
          <p:nvPr>
            <p:ph type="title"/>
          </p:nvPr>
        </p:nvSpPr>
        <p:spPr>
          <a:xfrm>
            <a:off x="3700350" y="318500"/>
            <a:ext cx="2083762"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References</a:t>
            </a:r>
            <a:endParaRPr dirty="0"/>
          </a:p>
        </p:txBody>
      </p:sp>
      <p:sp>
        <p:nvSpPr>
          <p:cNvPr id="193" name="Google Shape;193;p25"/>
          <p:cNvSpPr txBox="1">
            <a:spLocks noGrp="1"/>
          </p:cNvSpPr>
          <p:nvPr>
            <p:ph type="body" idx="1"/>
          </p:nvPr>
        </p:nvSpPr>
        <p:spPr>
          <a:xfrm>
            <a:off x="97066" y="1350335"/>
            <a:ext cx="8674793" cy="3657653"/>
          </a:xfrm>
          <a:prstGeom prst="rect">
            <a:avLst/>
          </a:prstGeom>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 sz="1100" dirty="0" err="1"/>
              <a:t>Kolcaba</a:t>
            </a:r>
            <a:r>
              <a:rPr lang="en" sz="1100" dirty="0"/>
              <a:t>, Katherine.(2018). </a:t>
            </a:r>
            <a:r>
              <a:rPr lang="en" sz="1100" dirty="0" err="1"/>
              <a:t>Kolcaba’s</a:t>
            </a:r>
            <a:r>
              <a:rPr lang="en" sz="1100" dirty="0"/>
              <a:t> Comfort Theory. </a:t>
            </a:r>
            <a:r>
              <a:rPr lang="en" sz="1100" i="1" dirty="0" err="1"/>
              <a:t>Nursology</a:t>
            </a:r>
            <a:r>
              <a:rPr lang="en" sz="1100" i="1" dirty="0"/>
              <a:t>. </a:t>
            </a:r>
            <a:r>
              <a:rPr lang="en" sz="1100" dirty="0"/>
              <a:t>https://</a:t>
            </a:r>
            <a:r>
              <a:rPr lang="en" sz="1100" dirty="0" err="1"/>
              <a:t>nursology.net</a:t>
            </a:r>
            <a:r>
              <a:rPr lang="en" sz="1100" dirty="0"/>
              <a:t>/nurse-theorists-and-their-work/</a:t>
            </a:r>
            <a:r>
              <a:rPr lang="en" sz="1100" dirty="0" err="1"/>
              <a:t>kolcabas</a:t>
            </a:r>
            <a:r>
              <a:rPr lang="en" sz="1100" dirty="0"/>
              <a:t>-comfort-theory/.</a:t>
            </a:r>
            <a:endParaRPr sz="1100" dirty="0"/>
          </a:p>
          <a:p>
            <a:pPr marL="914400" lvl="0" indent="0" algn="l" rtl="0">
              <a:lnSpc>
                <a:spcPct val="100000"/>
              </a:lnSpc>
              <a:spcBef>
                <a:spcPts val="0"/>
              </a:spcBef>
              <a:spcAft>
                <a:spcPts val="0"/>
              </a:spcAft>
              <a:buNone/>
            </a:pPr>
            <a:endParaRPr sz="1100" dirty="0"/>
          </a:p>
          <a:p>
            <a:pPr marL="457200" lvl="0" indent="-298450" algn="l" rtl="0">
              <a:lnSpc>
                <a:spcPct val="100000"/>
              </a:lnSpc>
              <a:spcBef>
                <a:spcPts val="0"/>
              </a:spcBef>
              <a:spcAft>
                <a:spcPts val="0"/>
              </a:spcAft>
              <a:buSzPts val="1100"/>
              <a:buChar char="●"/>
            </a:pPr>
            <a:r>
              <a:rPr lang="en" sz="1100" dirty="0" err="1"/>
              <a:t>Leske</a:t>
            </a:r>
            <a:r>
              <a:rPr lang="en" sz="1100" dirty="0"/>
              <a:t>, Jane S. PhD, CNS-BC; </a:t>
            </a:r>
            <a:r>
              <a:rPr lang="en" sz="1100" dirty="0" err="1"/>
              <a:t>Brasel</a:t>
            </a:r>
            <a:r>
              <a:rPr lang="en" sz="1100" dirty="0"/>
              <a:t>, Karen MD, MPH Effects of Family-Witnessed Resuscitation After Trauma Prior to Hospitalization, </a:t>
            </a:r>
            <a:r>
              <a:rPr lang="en" sz="1100" i="1" dirty="0"/>
              <a:t>Journal of Trauma Nursing:</a:t>
            </a:r>
            <a:r>
              <a:rPr lang="en" sz="1100" dirty="0"/>
              <a:t>(January-March 2010). 17:1 - p 11-18 </a:t>
            </a:r>
            <a:r>
              <a:rPr lang="en" sz="1100" dirty="0" err="1"/>
              <a:t>doi</a:t>
            </a:r>
            <a:r>
              <a:rPr lang="en" sz="1100" dirty="0"/>
              <a:t>: 10.1097/JTN.0b013e3181d915b0</a:t>
            </a:r>
            <a:endParaRPr sz="1100" dirty="0"/>
          </a:p>
          <a:p>
            <a:pPr marL="914400" lvl="0" indent="0" algn="l" rtl="0">
              <a:lnSpc>
                <a:spcPct val="100000"/>
              </a:lnSpc>
              <a:spcBef>
                <a:spcPts val="0"/>
              </a:spcBef>
              <a:spcAft>
                <a:spcPts val="0"/>
              </a:spcAft>
              <a:buNone/>
            </a:pPr>
            <a:endParaRPr sz="1100" dirty="0"/>
          </a:p>
          <a:p>
            <a:pPr marL="457200" lvl="0" indent="-298450" algn="l" rtl="0">
              <a:lnSpc>
                <a:spcPct val="100000"/>
              </a:lnSpc>
              <a:spcBef>
                <a:spcPts val="0"/>
              </a:spcBef>
              <a:spcAft>
                <a:spcPts val="0"/>
              </a:spcAft>
              <a:buSzPts val="1100"/>
              <a:buChar char="●"/>
            </a:pPr>
            <a:r>
              <a:rPr lang="en" sz="1100" dirty="0" err="1"/>
              <a:t>Meghani</a:t>
            </a:r>
            <a:r>
              <a:rPr lang="en" sz="1100" dirty="0"/>
              <a:t>, </a:t>
            </a:r>
            <a:r>
              <a:rPr lang="en" sz="1100" dirty="0" err="1"/>
              <a:t>Shaista</a:t>
            </a:r>
            <a:r>
              <a:rPr lang="en" sz="1100" dirty="0"/>
              <a:t>, </a:t>
            </a:r>
            <a:r>
              <a:rPr lang="en" sz="1100" dirty="0" err="1"/>
              <a:t>MScN</a:t>
            </a:r>
            <a:r>
              <a:rPr lang="en" sz="1100" dirty="0"/>
              <a:t>, BScN, RN, RM., </a:t>
            </a:r>
            <a:r>
              <a:rPr lang="en" sz="1100" dirty="0" err="1"/>
              <a:t>Karmaliani</a:t>
            </a:r>
            <a:r>
              <a:rPr lang="en" sz="1100" dirty="0"/>
              <a:t>, </a:t>
            </a:r>
            <a:r>
              <a:rPr lang="en" sz="1100" dirty="0" err="1"/>
              <a:t>Rozina</a:t>
            </a:r>
            <a:r>
              <a:rPr lang="en" sz="1100" dirty="0"/>
              <a:t>, PhD, </a:t>
            </a:r>
            <a:r>
              <a:rPr lang="en" sz="1100" dirty="0" err="1"/>
              <a:t>MScN</a:t>
            </a:r>
            <a:r>
              <a:rPr lang="en" sz="1100" dirty="0"/>
              <a:t>, MPH, BScN, RM, RN., Ajani, </a:t>
            </a:r>
            <a:r>
              <a:rPr lang="en" sz="1100" dirty="0" err="1"/>
              <a:t>Khairulnissa</a:t>
            </a:r>
            <a:r>
              <a:rPr lang="en" sz="1100" dirty="0"/>
              <a:t>, PhD student, </a:t>
            </a:r>
            <a:r>
              <a:rPr lang="en" sz="1100" dirty="0" err="1"/>
              <a:t>MScN</a:t>
            </a:r>
            <a:r>
              <a:rPr lang="en" sz="1100" dirty="0"/>
              <a:t>, BScN, RN, RM., </a:t>
            </a:r>
            <a:r>
              <a:rPr lang="en" sz="1100" dirty="0" err="1"/>
              <a:t>Shehzad</a:t>
            </a:r>
            <a:r>
              <a:rPr lang="en" sz="1100" dirty="0"/>
              <a:t> </a:t>
            </a:r>
            <a:r>
              <a:rPr lang="en" sz="1100" dirty="0" err="1"/>
              <a:t>Bhamani</a:t>
            </a:r>
            <a:r>
              <a:rPr lang="en" sz="1100" dirty="0"/>
              <a:t>, Shireen, MSc, BScN., Khan, Nadeem </a:t>
            </a:r>
            <a:r>
              <a:rPr lang="en" sz="1100" dirty="0" err="1"/>
              <a:t>Ullah</a:t>
            </a:r>
            <a:r>
              <a:rPr lang="en" sz="1100" dirty="0"/>
              <a:t>, MBBS, DABIM., </a:t>
            </a:r>
            <a:r>
              <a:rPr lang="en" sz="1100" dirty="0" err="1"/>
              <a:t>Lalani</a:t>
            </a:r>
            <a:r>
              <a:rPr lang="en" sz="1100" dirty="0"/>
              <a:t>, </a:t>
            </a:r>
            <a:r>
              <a:rPr lang="en" sz="1100" dirty="0" err="1"/>
              <a:t>Nasreen</a:t>
            </a:r>
            <a:r>
              <a:rPr lang="en" sz="1100" dirty="0"/>
              <a:t>, PhD. Knowledge, Attitude, and Practice of Healthcare Professionals Regarding Family Presence During Resuscitation: An Interventional Study in a Tertiary Care Setting, Karachi, Pakistan. (2019). </a:t>
            </a:r>
            <a:r>
              <a:rPr lang="en" sz="1100" i="1" dirty="0"/>
              <a:t>Connect: The World of Critical Care Nursing</a:t>
            </a:r>
            <a:r>
              <a:rPr lang="en" sz="1100" dirty="0"/>
              <a:t>, 13: 1. DOI: 10.1891/1748-6254.13.1.46</a:t>
            </a:r>
            <a:endParaRPr sz="1100" dirty="0"/>
          </a:p>
          <a:p>
            <a:pPr marL="914400" lvl="0" indent="0" algn="l" rtl="0">
              <a:lnSpc>
                <a:spcPct val="100000"/>
              </a:lnSpc>
              <a:spcBef>
                <a:spcPts val="0"/>
              </a:spcBef>
              <a:spcAft>
                <a:spcPts val="0"/>
              </a:spcAft>
              <a:buNone/>
            </a:pPr>
            <a:endParaRPr sz="1100" dirty="0"/>
          </a:p>
          <a:p>
            <a:pPr marL="457200" lvl="0" indent="-298450" algn="l" rtl="0">
              <a:lnSpc>
                <a:spcPct val="100000"/>
              </a:lnSpc>
              <a:spcBef>
                <a:spcPts val="0"/>
              </a:spcBef>
              <a:spcAft>
                <a:spcPts val="0"/>
              </a:spcAft>
              <a:buSzPts val="1100"/>
              <a:buChar char="●"/>
            </a:pPr>
            <a:r>
              <a:rPr lang="en" sz="1100" dirty="0"/>
              <a:t>O’Connell, K., &amp; </a:t>
            </a:r>
            <a:r>
              <a:rPr lang="en" sz="1100" dirty="0" err="1"/>
              <a:t>Fritzeen</a:t>
            </a:r>
            <a:r>
              <a:rPr lang="en" sz="1100" dirty="0"/>
              <a:t>, J. (2017). Family Presence during Trauma Resuscitation: Family Members’ Attitudes, Behaviors, and Experiences. </a:t>
            </a:r>
            <a:r>
              <a:rPr lang="en" sz="1100" i="1" dirty="0"/>
              <a:t>American Journal of Critical Care</a:t>
            </a:r>
            <a:r>
              <a:rPr lang="en" sz="1100" dirty="0"/>
              <a:t>, </a:t>
            </a:r>
            <a:r>
              <a:rPr lang="en" sz="1100" i="1" dirty="0"/>
              <a:t>26</a:t>
            </a:r>
            <a:r>
              <a:rPr lang="en" sz="1100" dirty="0"/>
              <a:t>(3), 229–239. </a:t>
            </a:r>
            <a:r>
              <a:rPr lang="en" sz="1100" u="sng" dirty="0">
                <a:hlinkClick r:id="rId3"/>
              </a:rPr>
              <a:t>https://doi-org.ezproxy.waterfield.murraystate.edu/10.4037/ajcc2017503</a:t>
            </a:r>
            <a:endParaRPr sz="1100" u="sng" dirty="0"/>
          </a:p>
          <a:p>
            <a:pPr marL="914400" lvl="0" indent="0" algn="l" rtl="0">
              <a:lnSpc>
                <a:spcPct val="100000"/>
              </a:lnSpc>
              <a:spcBef>
                <a:spcPts val="0"/>
              </a:spcBef>
              <a:spcAft>
                <a:spcPts val="0"/>
              </a:spcAft>
              <a:buNone/>
            </a:pPr>
            <a:endParaRPr sz="1100" dirty="0"/>
          </a:p>
          <a:p>
            <a:pPr marL="457200" lvl="0" indent="-298450" algn="l" rtl="0">
              <a:lnSpc>
                <a:spcPct val="100000"/>
              </a:lnSpc>
              <a:spcBef>
                <a:spcPts val="0"/>
              </a:spcBef>
              <a:spcAft>
                <a:spcPts val="0"/>
              </a:spcAft>
              <a:buSzPts val="1100"/>
              <a:buChar char="●"/>
            </a:pPr>
            <a:r>
              <a:rPr lang="en" sz="1100" dirty="0" err="1"/>
              <a:t>Petiprin</a:t>
            </a:r>
            <a:r>
              <a:rPr lang="en" sz="1100" dirty="0"/>
              <a:t>, Alice. (2018). Energy Theory and Nursing. </a:t>
            </a:r>
            <a:r>
              <a:rPr lang="en" sz="1100" i="1" dirty="0"/>
              <a:t>Nursing </a:t>
            </a:r>
            <a:r>
              <a:rPr lang="en" sz="1100" i="1" dirty="0" err="1"/>
              <a:t>Theory.</a:t>
            </a:r>
            <a:r>
              <a:rPr lang="en" sz="1100" u="sng" dirty="0" err="1">
                <a:hlinkClick r:id="rId4"/>
              </a:rPr>
              <a:t>https</a:t>
            </a:r>
            <a:r>
              <a:rPr lang="en" sz="1100" u="sng" dirty="0">
                <a:hlinkClick r:id="rId4"/>
              </a:rPr>
              <a:t>://nursing-theory.org/theories-and-models/energy-theory-and-nursing.php</a:t>
            </a:r>
            <a:endParaRPr sz="1100" u="sng" dirty="0"/>
          </a:p>
          <a:p>
            <a:pPr marL="914400" lvl="0" indent="0" algn="l" rtl="0">
              <a:lnSpc>
                <a:spcPct val="100000"/>
              </a:lnSpc>
              <a:spcBef>
                <a:spcPts val="0"/>
              </a:spcBef>
              <a:spcAft>
                <a:spcPts val="0"/>
              </a:spcAft>
              <a:buNone/>
            </a:pPr>
            <a:endParaRPr sz="1100" dirty="0"/>
          </a:p>
          <a:p>
            <a:pPr marL="457200" lvl="0" indent="-298450" algn="l" rtl="0">
              <a:lnSpc>
                <a:spcPct val="100000"/>
              </a:lnSpc>
              <a:spcBef>
                <a:spcPts val="0"/>
              </a:spcBef>
              <a:spcAft>
                <a:spcPts val="0"/>
              </a:spcAft>
              <a:buSzPts val="1100"/>
              <a:buChar char="●"/>
            </a:pPr>
            <a:r>
              <a:rPr lang="en" sz="1100" dirty="0"/>
              <a:t>Powers, K., &amp; Reeve, C. (2018). Nurses’ Perceptions, Self-confidence, and Invitation of Family Presence During Resuscitation...2018 National Teaching Institute Research Abstracts Presented at the AACN National Teaching Institute in Boston, Massachusetts, May 21-24, 2018. </a:t>
            </a:r>
            <a:r>
              <a:rPr lang="en" sz="1100" i="1" dirty="0"/>
              <a:t>American Journal of Critical Care</a:t>
            </a:r>
            <a:r>
              <a:rPr lang="en" sz="1100" dirty="0"/>
              <a:t>, </a:t>
            </a:r>
            <a:r>
              <a:rPr lang="en" sz="1100" i="1" dirty="0"/>
              <a:t>27</a:t>
            </a:r>
            <a:r>
              <a:rPr lang="en" sz="1100" dirty="0"/>
              <a:t>(3), e7–e8. https://</a:t>
            </a:r>
            <a:r>
              <a:rPr lang="en" sz="1100" dirty="0" err="1"/>
              <a:t>doi-org.ezproxy.waterfield.murraystate.edu</a:t>
            </a:r>
            <a:r>
              <a:rPr lang="en" sz="1100" dirty="0"/>
              <a:t>/10.4037/ajcc2018805</a:t>
            </a:r>
            <a:endParaRPr sz="1100" dirty="0"/>
          </a:p>
          <a:p>
            <a:pPr marL="0" lvl="0" indent="0" algn="l" rtl="0">
              <a:lnSpc>
                <a:spcPct val="100000"/>
              </a:lnSpc>
              <a:spcBef>
                <a:spcPts val="0"/>
              </a:spcBef>
              <a:spcAft>
                <a:spcPts val="0"/>
              </a:spcAft>
              <a:buNone/>
            </a:pPr>
            <a:r>
              <a:rPr lang="en" sz="1100" dirty="0"/>
              <a:t> </a:t>
            </a:r>
            <a:endParaRPr sz="1100" dirty="0"/>
          </a:p>
          <a:p>
            <a:pPr marL="0" lvl="0" indent="0" algn="l" rtl="0">
              <a:spcBef>
                <a:spcPts val="0"/>
              </a:spcBef>
              <a:spcAft>
                <a:spcPts val="1600"/>
              </a:spcAft>
              <a:buNone/>
            </a:pPr>
            <a:endParaRPr dirty="0"/>
          </a:p>
        </p:txBody>
      </p:sp>
      <p:pic>
        <p:nvPicPr>
          <p:cNvPr id="194" name="Google Shape;194;p25"/>
          <p:cNvPicPr preferRelativeResize="0"/>
          <p:nvPr/>
        </p:nvPicPr>
        <p:blipFill>
          <a:blip r:embed="rId5">
            <a:alphaModFix/>
          </a:blip>
          <a:stretch>
            <a:fillRect/>
          </a:stretch>
        </p:blipFill>
        <p:spPr>
          <a:xfrm>
            <a:off x="378769" y="231550"/>
            <a:ext cx="1120422" cy="111878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p:nvPr/>
        </p:nvSpPr>
        <p:spPr>
          <a:xfrm>
            <a:off x="6833550" y="2349100"/>
            <a:ext cx="2170200" cy="1094400"/>
          </a:xfrm>
          <a:prstGeom prst="snip2DiagRect">
            <a:avLst>
              <a:gd name="adj1" fmla="val 0"/>
              <a:gd name="adj2" fmla="val 16667"/>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4"/>
          <p:cNvSpPr/>
          <p:nvPr/>
        </p:nvSpPr>
        <p:spPr>
          <a:xfrm>
            <a:off x="359050" y="2132500"/>
            <a:ext cx="2371200" cy="1892400"/>
          </a:xfrm>
          <a:prstGeom prst="snip2DiagRect">
            <a:avLst>
              <a:gd name="adj1" fmla="val 0"/>
              <a:gd name="adj2" fmla="val 16667"/>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4"/>
          <p:cNvSpPr txBox="1">
            <a:spLocks noGrp="1"/>
          </p:cNvSpPr>
          <p:nvPr>
            <p:ph type="title"/>
          </p:nvPr>
        </p:nvSpPr>
        <p:spPr>
          <a:xfrm>
            <a:off x="3840150" y="396375"/>
            <a:ext cx="164625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Abstract</a:t>
            </a:r>
            <a:endParaRPr dirty="0"/>
          </a:p>
        </p:txBody>
      </p:sp>
      <p:sp>
        <p:nvSpPr>
          <p:cNvPr id="71" name="Google Shape;71;p14"/>
          <p:cNvSpPr txBox="1">
            <a:spLocks noGrp="1"/>
          </p:cNvSpPr>
          <p:nvPr>
            <p:ph type="body" idx="1"/>
          </p:nvPr>
        </p:nvSpPr>
        <p:spPr>
          <a:xfrm>
            <a:off x="359050" y="2132500"/>
            <a:ext cx="2237400" cy="16293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400">
                <a:latin typeface="Times New Roman"/>
                <a:ea typeface="Times New Roman"/>
                <a:cs typeface="Times New Roman"/>
                <a:sym typeface="Times New Roman"/>
              </a:rPr>
              <a:t>Families want more involvement in their loved one’s care than they did just twenty years ago. Especially, in the matter of resuscitation efforts, this involvement remains controversial. </a:t>
            </a:r>
            <a:endParaRPr sz="1400">
              <a:latin typeface="Times New Roman"/>
              <a:ea typeface="Times New Roman"/>
              <a:cs typeface="Times New Roman"/>
              <a:sym typeface="Times New Roman"/>
            </a:endParaRPr>
          </a:p>
          <a:p>
            <a:pPr marL="0" lvl="0" indent="0" algn="l" rtl="0">
              <a:spcBef>
                <a:spcPts val="0"/>
              </a:spcBef>
              <a:spcAft>
                <a:spcPts val="1600"/>
              </a:spcAft>
              <a:buNone/>
            </a:pPr>
            <a:endParaRPr/>
          </a:p>
        </p:txBody>
      </p:sp>
      <p:sp>
        <p:nvSpPr>
          <p:cNvPr id="72" name="Google Shape;72;p14"/>
          <p:cNvSpPr txBox="1"/>
          <p:nvPr/>
        </p:nvSpPr>
        <p:spPr>
          <a:xfrm>
            <a:off x="551350" y="1512388"/>
            <a:ext cx="18528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Background</a:t>
            </a:r>
            <a:endParaRPr sz="1800" b="1" u="sng">
              <a:solidFill>
                <a:schemeClr val="accent4"/>
              </a:solidFill>
              <a:latin typeface="Average"/>
              <a:ea typeface="Average"/>
              <a:cs typeface="Average"/>
              <a:sym typeface="Average"/>
            </a:endParaRPr>
          </a:p>
        </p:txBody>
      </p:sp>
      <p:sp>
        <p:nvSpPr>
          <p:cNvPr id="73" name="Google Shape;73;p14"/>
          <p:cNvSpPr txBox="1"/>
          <p:nvPr/>
        </p:nvSpPr>
        <p:spPr>
          <a:xfrm>
            <a:off x="2889275" y="1852900"/>
            <a:ext cx="3773100" cy="20868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200">
                <a:solidFill>
                  <a:schemeClr val="accent3"/>
                </a:solidFill>
                <a:latin typeface="Average"/>
                <a:ea typeface="Average"/>
                <a:cs typeface="Average"/>
                <a:sym typeface="Average"/>
              </a:rPr>
              <a:t>Based on research, theories, and multiple educated opinions, family presence during resuscitation (FPDR) needs to be implemented in hospitals. Theories by Kolcaba and Helvie demonstrate a need for comfort and positive energy around patients to enhance the healing process. Evidence has shown multiple benefits of FPDR. The patient receives a holistic approach of care, the family gains closure and feeling of participation of care, and provides a plan for the staff to follow. </a:t>
            </a:r>
            <a:endParaRPr sz="1200">
              <a:solidFill>
                <a:schemeClr val="accent3"/>
              </a:solidFill>
              <a:latin typeface="Average"/>
              <a:ea typeface="Average"/>
              <a:cs typeface="Average"/>
              <a:sym typeface="Average"/>
            </a:endParaRPr>
          </a:p>
          <a:p>
            <a:pPr marL="0" lvl="0" indent="0" algn="ctr" rtl="0">
              <a:spcBef>
                <a:spcPts val="0"/>
              </a:spcBef>
              <a:spcAft>
                <a:spcPts val="0"/>
              </a:spcAft>
              <a:buNone/>
            </a:pPr>
            <a:endParaRPr sz="1800" b="1" u="sng">
              <a:solidFill>
                <a:schemeClr val="accent4"/>
              </a:solidFill>
              <a:latin typeface="Average"/>
              <a:ea typeface="Average"/>
              <a:cs typeface="Average"/>
              <a:sym typeface="Average"/>
            </a:endParaRPr>
          </a:p>
        </p:txBody>
      </p:sp>
      <p:sp>
        <p:nvSpPr>
          <p:cNvPr id="74" name="Google Shape;74;p14"/>
          <p:cNvSpPr txBox="1"/>
          <p:nvPr/>
        </p:nvSpPr>
        <p:spPr>
          <a:xfrm>
            <a:off x="3340925" y="1415188"/>
            <a:ext cx="28698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Evidence and Findings</a:t>
            </a:r>
            <a:endParaRPr sz="1800" b="1" u="sng">
              <a:solidFill>
                <a:schemeClr val="accent4"/>
              </a:solidFill>
              <a:latin typeface="Average"/>
              <a:ea typeface="Average"/>
              <a:cs typeface="Average"/>
              <a:sym typeface="Average"/>
            </a:endParaRPr>
          </a:p>
        </p:txBody>
      </p:sp>
      <p:sp>
        <p:nvSpPr>
          <p:cNvPr id="75" name="Google Shape;75;p14"/>
          <p:cNvSpPr txBox="1"/>
          <p:nvPr/>
        </p:nvSpPr>
        <p:spPr>
          <a:xfrm>
            <a:off x="6754200" y="2422000"/>
            <a:ext cx="2322600" cy="9486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200">
                <a:solidFill>
                  <a:schemeClr val="accent3"/>
                </a:solidFill>
                <a:latin typeface="Times New Roman"/>
                <a:ea typeface="Times New Roman"/>
                <a:cs typeface="Times New Roman"/>
                <a:sym typeface="Times New Roman"/>
              </a:rPr>
              <a:t>FPDR should be implemented in hospitals and all domains of medicine will benefit from the new protocol. </a:t>
            </a:r>
            <a:endParaRPr sz="1200">
              <a:solidFill>
                <a:schemeClr val="accent3"/>
              </a:solidFill>
              <a:latin typeface="Times New Roman"/>
              <a:ea typeface="Times New Roman"/>
              <a:cs typeface="Times New Roman"/>
              <a:sym typeface="Times New Roman"/>
            </a:endParaRPr>
          </a:p>
          <a:p>
            <a:pPr marL="0" lvl="0" indent="0" algn="l" rtl="0">
              <a:spcBef>
                <a:spcPts val="0"/>
              </a:spcBef>
              <a:spcAft>
                <a:spcPts val="0"/>
              </a:spcAft>
              <a:buNone/>
            </a:pPr>
            <a:endParaRPr sz="1800" b="1" u="sng">
              <a:solidFill>
                <a:schemeClr val="accent4"/>
              </a:solidFill>
              <a:latin typeface="Average"/>
              <a:ea typeface="Average"/>
              <a:cs typeface="Average"/>
              <a:sym typeface="Average"/>
            </a:endParaRPr>
          </a:p>
        </p:txBody>
      </p:sp>
      <p:sp>
        <p:nvSpPr>
          <p:cNvPr id="76" name="Google Shape;76;p14"/>
          <p:cNvSpPr txBox="1"/>
          <p:nvPr/>
        </p:nvSpPr>
        <p:spPr>
          <a:xfrm>
            <a:off x="595800" y="4450400"/>
            <a:ext cx="7952400" cy="5229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200">
                <a:solidFill>
                  <a:schemeClr val="accent3"/>
                </a:solidFill>
                <a:latin typeface="Average"/>
                <a:ea typeface="Average"/>
                <a:cs typeface="Average"/>
                <a:sym typeface="Average"/>
              </a:rPr>
              <a:t>resuscitation, family, CPR (cardiopulmonary resuscitation), policy, support, holistic care, HCP (health care provider), FPDR (family presence during resuscitation). </a:t>
            </a:r>
            <a:endParaRPr sz="1500">
              <a:solidFill>
                <a:schemeClr val="accent3"/>
              </a:solidFill>
              <a:latin typeface="Average"/>
              <a:ea typeface="Average"/>
              <a:cs typeface="Average"/>
              <a:sym typeface="Average"/>
            </a:endParaRPr>
          </a:p>
        </p:txBody>
      </p:sp>
      <p:sp>
        <p:nvSpPr>
          <p:cNvPr id="77" name="Google Shape;77;p14"/>
          <p:cNvSpPr txBox="1"/>
          <p:nvPr/>
        </p:nvSpPr>
        <p:spPr>
          <a:xfrm>
            <a:off x="3137100" y="4024900"/>
            <a:ext cx="28698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Key Words</a:t>
            </a:r>
            <a:endParaRPr sz="1800" b="1" u="sng">
              <a:solidFill>
                <a:schemeClr val="accent4"/>
              </a:solidFill>
              <a:latin typeface="Average"/>
              <a:ea typeface="Average"/>
              <a:cs typeface="Average"/>
              <a:sym typeface="Average"/>
            </a:endParaRPr>
          </a:p>
        </p:txBody>
      </p:sp>
      <p:sp>
        <p:nvSpPr>
          <p:cNvPr id="78" name="Google Shape;78;p14"/>
          <p:cNvSpPr txBox="1"/>
          <p:nvPr/>
        </p:nvSpPr>
        <p:spPr>
          <a:xfrm>
            <a:off x="6821400" y="1512400"/>
            <a:ext cx="20541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Conclusion</a:t>
            </a:r>
            <a:endParaRPr sz="1800" b="1" u="sng">
              <a:solidFill>
                <a:schemeClr val="accent4"/>
              </a:solidFill>
              <a:latin typeface="Average"/>
              <a:ea typeface="Average"/>
              <a:cs typeface="Average"/>
              <a:sym typeface="Averag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2747549" y="301600"/>
            <a:ext cx="4036023"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Background Information</a:t>
            </a:r>
            <a:endParaRPr dirty="0"/>
          </a:p>
        </p:txBody>
      </p:sp>
      <p:sp>
        <p:nvSpPr>
          <p:cNvPr id="84" name="Google Shape;84;p15"/>
          <p:cNvSpPr txBox="1"/>
          <p:nvPr/>
        </p:nvSpPr>
        <p:spPr>
          <a:xfrm>
            <a:off x="234550" y="980350"/>
            <a:ext cx="2571900" cy="14466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accent3"/>
                </a:solidFill>
                <a:latin typeface="Average"/>
                <a:ea typeface="Average"/>
                <a:cs typeface="Average"/>
                <a:sym typeface="Average"/>
              </a:rPr>
              <a:t>More and more hospitals are experiencing the conflict between whether or not to allow families in the room while patients undergo resuscitation efforts. </a:t>
            </a:r>
            <a:endParaRPr>
              <a:solidFill>
                <a:schemeClr val="accent3"/>
              </a:solidFill>
              <a:latin typeface="Average"/>
              <a:ea typeface="Average"/>
              <a:cs typeface="Average"/>
              <a:sym typeface="Average"/>
            </a:endParaRPr>
          </a:p>
        </p:txBody>
      </p:sp>
      <p:sp>
        <p:nvSpPr>
          <p:cNvPr id="85" name="Google Shape;85;p15"/>
          <p:cNvSpPr txBox="1"/>
          <p:nvPr/>
        </p:nvSpPr>
        <p:spPr>
          <a:xfrm>
            <a:off x="3074961" y="1789725"/>
            <a:ext cx="2931600" cy="21216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accent3"/>
                </a:solidFill>
                <a:latin typeface="Average"/>
                <a:ea typeface="Average"/>
                <a:cs typeface="Average"/>
                <a:sym typeface="Average"/>
              </a:rPr>
              <a:t>Without an established policy, not only does the family not know whether to stay with patient or leave the room, but the healthcare professionals do not have a plan to follow which causes a complicated, chaotic, and stressful environment on top of an already strenuous situation.</a:t>
            </a:r>
            <a:endParaRPr>
              <a:solidFill>
                <a:schemeClr val="accent3"/>
              </a:solidFill>
              <a:latin typeface="Average"/>
              <a:ea typeface="Average"/>
              <a:cs typeface="Average"/>
              <a:sym typeface="Average"/>
            </a:endParaRPr>
          </a:p>
        </p:txBody>
      </p:sp>
      <p:sp>
        <p:nvSpPr>
          <p:cNvPr id="86" name="Google Shape;86;p15"/>
          <p:cNvSpPr txBox="1"/>
          <p:nvPr/>
        </p:nvSpPr>
        <p:spPr>
          <a:xfrm>
            <a:off x="6275075" y="3240400"/>
            <a:ext cx="2751900" cy="1658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accent3"/>
                </a:solidFill>
                <a:latin typeface="Average"/>
                <a:ea typeface="Average"/>
                <a:cs typeface="Average"/>
                <a:sym typeface="Average"/>
              </a:rPr>
              <a:t>Allowing families access to their loved one during a traumatic time allows for multiple benefits to the entire team, including loved ones, the patient, the healthcare team, and the facility as a whole. </a:t>
            </a:r>
            <a:endParaRPr>
              <a:solidFill>
                <a:schemeClr val="accent3"/>
              </a:solidFill>
              <a:latin typeface="Average"/>
              <a:ea typeface="Average"/>
              <a:cs typeface="Average"/>
              <a:sym typeface="Average"/>
            </a:endParaRPr>
          </a:p>
        </p:txBody>
      </p:sp>
      <p:pic>
        <p:nvPicPr>
          <p:cNvPr id="87" name="Google Shape;87;p15"/>
          <p:cNvPicPr preferRelativeResize="0"/>
          <p:nvPr/>
        </p:nvPicPr>
        <p:blipFill>
          <a:blip r:embed="rId3">
            <a:alphaModFix/>
          </a:blip>
          <a:stretch>
            <a:fillRect/>
          </a:stretch>
        </p:blipFill>
        <p:spPr>
          <a:xfrm>
            <a:off x="585300" y="2636475"/>
            <a:ext cx="1931225" cy="2262625"/>
          </a:xfrm>
          <a:prstGeom prst="rect">
            <a:avLst/>
          </a:prstGeom>
          <a:noFill/>
          <a:ln>
            <a:noFill/>
          </a:ln>
        </p:spPr>
      </p:pic>
      <p:pic>
        <p:nvPicPr>
          <p:cNvPr id="88" name="Google Shape;88;p15"/>
          <p:cNvPicPr preferRelativeResize="0"/>
          <p:nvPr/>
        </p:nvPicPr>
        <p:blipFill>
          <a:blip r:embed="rId4">
            <a:alphaModFix/>
          </a:blip>
          <a:stretch>
            <a:fillRect/>
          </a:stretch>
        </p:blipFill>
        <p:spPr>
          <a:xfrm>
            <a:off x="6564963" y="618617"/>
            <a:ext cx="2172125" cy="226263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6"/>
          <p:cNvSpPr/>
          <p:nvPr/>
        </p:nvSpPr>
        <p:spPr>
          <a:xfrm>
            <a:off x="388163" y="1677975"/>
            <a:ext cx="2840700" cy="2784600"/>
          </a:xfrm>
          <a:prstGeom prst="flowChartConnector">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6"/>
          <p:cNvSpPr txBox="1">
            <a:spLocks noGrp="1"/>
          </p:cNvSpPr>
          <p:nvPr>
            <p:ph type="title"/>
          </p:nvPr>
        </p:nvSpPr>
        <p:spPr>
          <a:xfrm>
            <a:off x="301400" y="250975"/>
            <a:ext cx="4441500" cy="726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500"/>
              <a:t>Theoretical Framework</a:t>
            </a:r>
            <a:endParaRPr sz="3500"/>
          </a:p>
        </p:txBody>
      </p:sp>
      <p:sp>
        <p:nvSpPr>
          <p:cNvPr id="95" name="Google Shape;95;p16"/>
          <p:cNvSpPr txBox="1">
            <a:spLocks noGrp="1"/>
          </p:cNvSpPr>
          <p:nvPr>
            <p:ph type="body" idx="1"/>
          </p:nvPr>
        </p:nvSpPr>
        <p:spPr>
          <a:xfrm>
            <a:off x="608063" y="1760425"/>
            <a:ext cx="2400900" cy="20334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700">
                <a:latin typeface="Times New Roman"/>
                <a:ea typeface="Times New Roman"/>
                <a:cs typeface="Times New Roman"/>
                <a:sym typeface="Times New Roman"/>
              </a:rPr>
              <a:t>According </a:t>
            </a:r>
            <a:endParaRPr sz="1700">
              <a:latin typeface="Times New Roman"/>
              <a:ea typeface="Times New Roman"/>
              <a:cs typeface="Times New Roman"/>
              <a:sym typeface="Times New Roman"/>
            </a:endParaRPr>
          </a:p>
          <a:p>
            <a:pPr marL="0" lvl="0" indent="0" algn="ctr" rtl="0">
              <a:lnSpc>
                <a:spcPct val="100000"/>
              </a:lnSpc>
              <a:spcBef>
                <a:spcPts val="0"/>
              </a:spcBef>
              <a:spcAft>
                <a:spcPts val="0"/>
              </a:spcAft>
              <a:buNone/>
            </a:pPr>
            <a:r>
              <a:rPr lang="en" sz="1700">
                <a:latin typeface="Times New Roman"/>
                <a:ea typeface="Times New Roman"/>
                <a:cs typeface="Times New Roman"/>
                <a:sym typeface="Times New Roman"/>
              </a:rPr>
              <a:t>to American Heart Association, “</a:t>
            </a:r>
            <a:r>
              <a:rPr lang="en" sz="2100">
                <a:solidFill>
                  <a:srgbClr val="CFE2F3"/>
                </a:solidFill>
                <a:latin typeface="Times New Roman"/>
                <a:ea typeface="Times New Roman"/>
                <a:cs typeface="Times New Roman"/>
                <a:sym typeface="Times New Roman"/>
              </a:rPr>
              <a:t>CPR</a:t>
            </a:r>
            <a:r>
              <a:rPr lang="en" sz="1700">
                <a:latin typeface="Times New Roman"/>
                <a:ea typeface="Times New Roman"/>
                <a:cs typeface="Times New Roman"/>
                <a:sym typeface="Times New Roman"/>
              </a:rPr>
              <a:t>, or cardiopulmonary resuscitation, is an emergency lifesaving procedure performed when the heart stops beating” (2020). </a:t>
            </a:r>
            <a:endParaRPr sz="1900">
              <a:latin typeface="Arial"/>
              <a:ea typeface="Arial"/>
              <a:cs typeface="Arial"/>
              <a:sym typeface="Arial"/>
            </a:endParaRPr>
          </a:p>
          <a:p>
            <a:pPr marL="0" lvl="0" indent="0" algn="l" rtl="0">
              <a:spcBef>
                <a:spcPts val="0"/>
              </a:spcBef>
              <a:spcAft>
                <a:spcPts val="1600"/>
              </a:spcAft>
              <a:buNone/>
            </a:pPr>
            <a:endParaRPr sz="2100"/>
          </a:p>
        </p:txBody>
      </p:sp>
      <p:sp>
        <p:nvSpPr>
          <p:cNvPr id="96" name="Google Shape;96;p16"/>
          <p:cNvSpPr txBox="1"/>
          <p:nvPr/>
        </p:nvSpPr>
        <p:spPr>
          <a:xfrm>
            <a:off x="6028175" y="1806075"/>
            <a:ext cx="2906700" cy="25284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457200" lvl="0" indent="-330200" algn="l" rtl="0">
              <a:spcBef>
                <a:spcPts val="0"/>
              </a:spcBef>
              <a:spcAft>
                <a:spcPts val="0"/>
              </a:spcAft>
              <a:buClr>
                <a:schemeClr val="accent3"/>
              </a:buClr>
              <a:buSzPts val="1600"/>
              <a:buChar char="●"/>
            </a:pPr>
            <a:r>
              <a:rPr lang="en" sz="1600">
                <a:solidFill>
                  <a:schemeClr val="accent3"/>
                </a:solidFill>
              </a:rPr>
              <a:t>Physician</a:t>
            </a:r>
            <a:endParaRPr sz="1600">
              <a:solidFill>
                <a:schemeClr val="accent3"/>
              </a:solidFill>
            </a:endParaRPr>
          </a:p>
          <a:p>
            <a:pPr marL="457200" lvl="0" indent="-330200" algn="l" rtl="0">
              <a:spcBef>
                <a:spcPts val="0"/>
              </a:spcBef>
              <a:spcAft>
                <a:spcPts val="0"/>
              </a:spcAft>
              <a:buClr>
                <a:schemeClr val="accent3"/>
              </a:buClr>
              <a:buSzPts val="1600"/>
              <a:buChar char="●"/>
            </a:pPr>
            <a:r>
              <a:rPr lang="en" sz="1600">
                <a:solidFill>
                  <a:schemeClr val="accent3"/>
                </a:solidFill>
              </a:rPr>
              <a:t>Nurses</a:t>
            </a:r>
            <a:endParaRPr sz="1600">
              <a:solidFill>
                <a:schemeClr val="accent3"/>
              </a:solidFill>
            </a:endParaRPr>
          </a:p>
          <a:p>
            <a:pPr marL="914400" lvl="1" indent="-330200" algn="l" rtl="0">
              <a:spcBef>
                <a:spcPts val="0"/>
              </a:spcBef>
              <a:spcAft>
                <a:spcPts val="0"/>
              </a:spcAft>
              <a:buClr>
                <a:schemeClr val="accent3"/>
              </a:buClr>
              <a:buSzPts val="1600"/>
              <a:buChar char="○"/>
            </a:pPr>
            <a:r>
              <a:rPr lang="en" sz="1600">
                <a:solidFill>
                  <a:schemeClr val="accent3"/>
                </a:solidFill>
              </a:rPr>
              <a:t>RN</a:t>
            </a:r>
            <a:endParaRPr sz="1600">
              <a:solidFill>
                <a:schemeClr val="accent3"/>
              </a:solidFill>
            </a:endParaRPr>
          </a:p>
          <a:p>
            <a:pPr marL="914400" lvl="1" indent="-330200" algn="l" rtl="0">
              <a:spcBef>
                <a:spcPts val="0"/>
              </a:spcBef>
              <a:spcAft>
                <a:spcPts val="0"/>
              </a:spcAft>
              <a:buClr>
                <a:schemeClr val="accent3"/>
              </a:buClr>
              <a:buSzPts val="1600"/>
              <a:buChar char="○"/>
            </a:pPr>
            <a:r>
              <a:rPr lang="en" sz="1600">
                <a:solidFill>
                  <a:schemeClr val="accent3"/>
                </a:solidFill>
              </a:rPr>
              <a:t>LPN</a:t>
            </a:r>
            <a:endParaRPr sz="1600">
              <a:solidFill>
                <a:schemeClr val="accent3"/>
              </a:solidFill>
            </a:endParaRPr>
          </a:p>
          <a:p>
            <a:pPr marL="457200" lvl="0" indent="-330200" algn="l" rtl="0">
              <a:spcBef>
                <a:spcPts val="0"/>
              </a:spcBef>
              <a:spcAft>
                <a:spcPts val="0"/>
              </a:spcAft>
              <a:buClr>
                <a:schemeClr val="accent3"/>
              </a:buClr>
              <a:buSzPts val="1600"/>
              <a:buChar char="●"/>
            </a:pPr>
            <a:r>
              <a:rPr lang="en" sz="1600">
                <a:solidFill>
                  <a:schemeClr val="accent3"/>
                </a:solidFill>
              </a:rPr>
              <a:t>Respiratory Therapists</a:t>
            </a:r>
            <a:endParaRPr sz="1600">
              <a:solidFill>
                <a:schemeClr val="accent3"/>
              </a:solidFill>
            </a:endParaRPr>
          </a:p>
          <a:p>
            <a:pPr marL="457200" lvl="0" indent="-330200" algn="l" rtl="0">
              <a:spcBef>
                <a:spcPts val="0"/>
              </a:spcBef>
              <a:spcAft>
                <a:spcPts val="0"/>
              </a:spcAft>
              <a:buClr>
                <a:schemeClr val="accent3"/>
              </a:buClr>
              <a:buSzPts val="1600"/>
              <a:buChar char="●"/>
            </a:pPr>
            <a:r>
              <a:rPr lang="en" sz="1600">
                <a:solidFill>
                  <a:schemeClr val="accent3"/>
                </a:solidFill>
              </a:rPr>
              <a:t>Pharmacist</a:t>
            </a:r>
            <a:endParaRPr sz="1600">
              <a:solidFill>
                <a:schemeClr val="accent3"/>
              </a:solidFill>
            </a:endParaRPr>
          </a:p>
          <a:p>
            <a:pPr marL="457200" lvl="0" indent="-330200" algn="l" rtl="0">
              <a:spcBef>
                <a:spcPts val="0"/>
              </a:spcBef>
              <a:spcAft>
                <a:spcPts val="0"/>
              </a:spcAft>
              <a:buClr>
                <a:schemeClr val="accent3"/>
              </a:buClr>
              <a:buSzPts val="1600"/>
              <a:buChar char="●"/>
            </a:pPr>
            <a:r>
              <a:rPr lang="en" sz="1600">
                <a:solidFill>
                  <a:schemeClr val="accent3"/>
                </a:solidFill>
              </a:rPr>
              <a:t>Technicians</a:t>
            </a:r>
            <a:endParaRPr sz="1600">
              <a:solidFill>
                <a:schemeClr val="accent3"/>
              </a:solidFill>
            </a:endParaRPr>
          </a:p>
          <a:p>
            <a:pPr marL="914400" lvl="1" indent="-330200" algn="l" rtl="0">
              <a:spcBef>
                <a:spcPts val="0"/>
              </a:spcBef>
              <a:spcAft>
                <a:spcPts val="0"/>
              </a:spcAft>
              <a:buClr>
                <a:schemeClr val="accent3"/>
              </a:buClr>
              <a:buSzPts val="1600"/>
              <a:buChar char="○"/>
            </a:pPr>
            <a:r>
              <a:rPr lang="en" sz="1600">
                <a:solidFill>
                  <a:schemeClr val="accent3"/>
                </a:solidFill>
              </a:rPr>
              <a:t>UAP</a:t>
            </a:r>
            <a:endParaRPr sz="1600">
              <a:solidFill>
                <a:schemeClr val="accent3"/>
              </a:solidFill>
            </a:endParaRPr>
          </a:p>
          <a:p>
            <a:pPr marL="914400" lvl="1" indent="-317500" algn="l" rtl="0">
              <a:spcBef>
                <a:spcPts val="0"/>
              </a:spcBef>
              <a:spcAft>
                <a:spcPts val="0"/>
              </a:spcAft>
              <a:buClr>
                <a:schemeClr val="accent3"/>
              </a:buClr>
              <a:buSzPts val="1400"/>
              <a:buChar char="○"/>
            </a:pPr>
            <a:r>
              <a:rPr lang="en" sz="1600">
                <a:solidFill>
                  <a:schemeClr val="accent3"/>
                </a:solidFill>
              </a:rPr>
              <a:t>Monitor techs</a:t>
            </a:r>
            <a:r>
              <a:rPr lang="en">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marL="0" lvl="0" indent="0" algn="l" rtl="0">
              <a:spcBef>
                <a:spcPts val="0"/>
              </a:spcBef>
              <a:spcAft>
                <a:spcPts val="0"/>
              </a:spcAft>
              <a:buNone/>
            </a:pPr>
            <a:endParaRPr sz="1200">
              <a:latin typeface="Times New Roman"/>
              <a:ea typeface="Times New Roman"/>
              <a:cs typeface="Times New Roman"/>
              <a:sym typeface="Times New Roman"/>
            </a:endParaRPr>
          </a:p>
        </p:txBody>
      </p:sp>
      <p:sp>
        <p:nvSpPr>
          <p:cNvPr id="97" name="Google Shape;97;p16"/>
          <p:cNvSpPr txBox="1"/>
          <p:nvPr/>
        </p:nvSpPr>
        <p:spPr>
          <a:xfrm>
            <a:off x="6367175" y="977583"/>
            <a:ext cx="2228700" cy="726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People Involved</a:t>
            </a:r>
            <a:endParaRPr sz="1800" b="1" u="sng">
              <a:solidFill>
                <a:schemeClr val="accent4"/>
              </a:solidFill>
              <a:latin typeface="Average"/>
              <a:ea typeface="Average"/>
              <a:cs typeface="Average"/>
              <a:sym typeface="Average"/>
            </a:endParaRPr>
          </a:p>
          <a:p>
            <a:pPr marL="0" lvl="0" indent="0" algn="ctr" rtl="0">
              <a:spcBef>
                <a:spcPts val="0"/>
              </a:spcBef>
              <a:spcAft>
                <a:spcPts val="0"/>
              </a:spcAft>
              <a:buNone/>
            </a:pPr>
            <a:r>
              <a:rPr lang="en" sz="1800" b="1" u="sng">
                <a:solidFill>
                  <a:schemeClr val="accent4"/>
                </a:solidFill>
                <a:latin typeface="Average"/>
                <a:ea typeface="Average"/>
                <a:cs typeface="Average"/>
                <a:sym typeface="Average"/>
              </a:rPr>
              <a:t>In A Code</a:t>
            </a:r>
            <a:endParaRPr sz="1800" b="1" u="sng">
              <a:solidFill>
                <a:schemeClr val="accent4"/>
              </a:solidFill>
              <a:latin typeface="Average"/>
              <a:ea typeface="Average"/>
              <a:cs typeface="Average"/>
              <a:sym typeface="Average"/>
            </a:endParaRPr>
          </a:p>
        </p:txBody>
      </p:sp>
      <p:sp>
        <p:nvSpPr>
          <p:cNvPr id="98" name="Google Shape;98;p16"/>
          <p:cNvSpPr txBox="1"/>
          <p:nvPr/>
        </p:nvSpPr>
        <p:spPr>
          <a:xfrm>
            <a:off x="882125" y="1001313"/>
            <a:ext cx="18528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Definition</a:t>
            </a:r>
            <a:endParaRPr sz="1800" b="1" u="sng">
              <a:solidFill>
                <a:schemeClr val="accent4"/>
              </a:solidFill>
              <a:latin typeface="Average"/>
              <a:ea typeface="Average"/>
              <a:cs typeface="Average"/>
              <a:sym typeface="Average"/>
            </a:endParaRPr>
          </a:p>
        </p:txBody>
      </p:sp>
      <p:sp>
        <p:nvSpPr>
          <p:cNvPr id="99" name="Google Shape;99;p16"/>
          <p:cNvSpPr txBox="1"/>
          <p:nvPr/>
        </p:nvSpPr>
        <p:spPr>
          <a:xfrm>
            <a:off x="3552413" y="1077863"/>
            <a:ext cx="2152200" cy="1764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700">
                <a:solidFill>
                  <a:schemeClr val="accent3"/>
                </a:solidFill>
                <a:latin typeface="Times New Roman"/>
                <a:ea typeface="Times New Roman"/>
                <a:cs typeface="Times New Roman"/>
                <a:sym typeface="Times New Roman"/>
              </a:rPr>
              <a:t>CPR allows for blood to be circulated throughout the body, including to the </a:t>
            </a:r>
            <a:r>
              <a:rPr lang="en" sz="1700" b="1">
                <a:solidFill>
                  <a:srgbClr val="CFE2F3"/>
                </a:solidFill>
                <a:latin typeface="Times New Roman"/>
                <a:ea typeface="Times New Roman"/>
                <a:cs typeface="Times New Roman"/>
                <a:sym typeface="Times New Roman"/>
              </a:rPr>
              <a:t>heart </a:t>
            </a:r>
            <a:r>
              <a:rPr lang="en" sz="1700">
                <a:solidFill>
                  <a:schemeClr val="accent3"/>
                </a:solidFill>
                <a:latin typeface="Times New Roman"/>
                <a:ea typeface="Times New Roman"/>
                <a:cs typeface="Times New Roman"/>
                <a:sym typeface="Times New Roman"/>
              </a:rPr>
              <a:t>itself.</a:t>
            </a:r>
            <a:endParaRPr sz="1900">
              <a:solidFill>
                <a:schemeClr val="accent3"/>
              </a:solidFill>
            </a:endParaRPr>
          </a:p>
        </p:txBody>
      </p:sp>
      <p:sp>
        <p:nvSpPr>
          <p:cNvPr id="100" name="Google Shape;100;p16"/>
          <p:cNvSpPr txBox="1"/>
          <p:nvPr/>
        </p:nvSpPr>
        <p:spPr>
          <a:xfrm>
            <a:off x="3564275" y="2942775"/>
            <a:ext cx="2128500" cy="1519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700">
                <a:solidFill>
                  <a:schemeClr val="accent3"/>
                </a:solidFill>
                <a:latin typeface="Times New Roman"/>
                <a:ea typeface="Times New Roman"/>
                <a:cs typeface="Times New Roman"/>
                <a:sym typeface="Times New Roman"/>
              </a:rPr>
              <a:t>Every person involved in a code offers a </a:t>
            </a:r>
            <a:r>
              <a:rPr lang="en" sz="1700" b="1">
                <a:solidFill>
                  <a:srgbClr val="CFE2F3"/>
                </a:solidFill>
                <a:latin typeface="Times New Roman"/>
                <a:ea typeface="Times New Roman"/>
                <a:cs typeface="Times New Roman"/>
                <a:sym typeface="Times New Roman"/>
              </a:rPr>
              <a:t>specific job</a:t>
            </a:r>
            <a:r>
              <a:rPr lang="en" sz="1700">
                <a:solidFill>
                  <a:schemeClr val="accent3"/>
                </a:solidFill>
                <a:latin typeface="Times New Roman"/>
                <a:ea typeface="Times New Roman"/>
                <a:cs typeface="Times New Roman"/>
                <a:sym typeface="Times New Roman"/>
              </a:rPr>
              <a:t> in order to help the group. </a:t>
            </a:r>
            <a:endParaRPr sz="1900">
              <a:solidFill>
                <a:schemeClr val="accent3"/>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102230" y="211613"/>
            <a:ext cx="5068374"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Theories Involved with FPDR</a:t>
            </a:r>
            <a:endParaRPr dirty="0"/>
          </a:p>
        </p:txBody>
      </p:sp>
      <p:sp>
        <p:nvSpPr>
          <p:cNvPr id="106" name="Google Shape;106;p17"/>
          <p:cNvSpPr txBox="1"/>
          <p:nvPr/>
        </p:nvSpPr>
        <p:spPr>
          <a:xfrm>
            <a:off x="4401775" y="2723750"/>
            <a:ext cx="4438500" cy="22128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457200" lvl="0" indent="-317500" algn="l" rtl="0">
              <a:spcBef>
                <a:spcPts val="0"/>
              </a:spcBef>
              <a:spcAft>
                <a:spcPts val="0"/>
              </a:spcAft>
              <a:buClr>
                <a:schemeClr val="accent3"/>
              </a:buClr>
              <a:buSzPts val="1400"/>
              <a:buFont typeface="Times New Roman"/>
              <a:buChar char="●"/>
            </a:pPr>
            <a:r>
              <a:rPr lang="en" sz="1800" b="1">
                <a:solidFill>
                  <a:srgbClr val="CFE2F3"/>
                </a:solidFill>
                <a:latin typeface="Average"/>
                <a:ea typeface="Average"/>
                <a:cs typeface="Average"/>
                <a:sym typeface="Average"/>
              </a:rPr>
              <a:t>Katherine Kolcaba </a:t>
            </a:r>
            <a:r>
              <a:rPr lang="en">
                <a:solidFill>
                  <a:schemeClr val="accent3"/>
                </a:solidFill>
                <a:latin typeface="Average"/>
                <a:ea typeface="Average"/>
                <a:cs typeface="Average"/>
                <a:sym typeface="Average"/>
              </a:rPr>
              <a:t>took some thought from Jean Watson’s comfort theory to discuss how comfort can improve patient outcomes.</a:t>
            </a:r>
            <a:endParaRPr>
              <a:solidFill>
                <a:schemeClr val="accent3"/>
              </a:solidFill>
              <a:latin typeface="Average"/>
              <a:ea typeface="Average"/>
              <a:cs typeface="Average"/>
              <a:sym typeface="Average"/>
            </a:endParaRPr>
          </a:p>
          <a:p>
            <a:pPr marL="457200" lvl="0" indent="0" algn="l" rtl="0">
              <a:spcBef>
                <a:spcPts val="0"/>
              </a:spcBef>
              <a:spcAft>
                <a:spcPts val="0"/>
              </a:spcAft>
              <a:buNone/>
            </a:pPr>
            <a:endParaRPr>
              <a:solidFill>
                <a:schemeClr val="accent3"/>
              </a:solidFill>
              <a:latin typeface="Average"/>
              <a:ea typeface="Average"/>
              <a:cs typeface="Average"/>
              <a:sym typeface="Average"/>
            </a:endParaRPr>
          </a:p>
          <a:p>
            <a:pPr marL="457200" lvl="0" indent="-304800" algn="l" rtl="0">
              <a:spcBef>
                <a:spcPts val="0"/>
              </a:spcBef>
              <a:spcAft>
                <a:spcPts val="0"/>
              </a:spcAft>
              <a:buClr>
                <a:schemeClr val="accent3"/>
              </a:buClr>
              <a:buSzPts val="1200"/>
              <a:buFont typeface="Times New Roman"/>
              <a:buChar char="●"/>
            </a:pPr>
            <a:r>
              <a:rPr lang="en">
                <a:solidFill>
                  <a:schemeClr val="accent3"/>
                </a:solidFill>
                <a:latin typeface="Average"/>
                <a:ea typeface="Average"/>
                <a:cs typeface="Average"/>
                <a:sym typeface="Average"/>
              </a:rPr>
              <a:t>Allowing the patient to feel </a:t>
            </a:r>
            <a:r>
              <a:rPr lang="en" sz="1800" b="1">
                <a:solidFill>
                  <a:srgbClr val="CFE2F3"/>
                </a:solidFill>
                <a:latin typeface="Average"/>
                <a:ea typeface="Average"/>
                <a:cs typeface="Average"/>
                <a:sym typeface="Average"/>
              </a:rPr>
              <a:t>understood </a:t>
            </a:r>
            <a:r>
              <a:rPr lang="en">
                <a:solidFill>
                  <a:schemeClr val="accent3"/>
                </a:solidFill>
                <a:latin typeface="Average"/>
                <a:ea typeface="Average"/>
                <a:cs typeface="Average"/>
                <a:sym typeface="Average"/>
              </a:rPr>
              <a:t>and cared for encourages them to </a:t>
            </a:r>
            <a:r>
              <a:rPr lang="en" sz="1800" b="1">
                <a:solidFill>
                  <a:srgbClr val="CFE2F3"/>
                </a:solidFill>
                <a:latin typeface="Average"/>
                <a:ea typeface="Average"/>
                <a:cs typeface="Average"/>
                <a:sym typeface="Average"/>
              </a:rPr>
              <a:t>participate</a:t>
            </a:r>
            <a:r>
              <a:rPr lang="en">
                <a:solidFill>
                  <a:srgbClr val="CFE2F3"/>
                </a:solidFill>
                <a:latin typeface="Average"/>
                <a:ea typeface="Average"/>
                <a:cs typeface="Average"/>
                <a:sym typeface="Average"/>
              </a:rPr>
              <a:t> </a:t>
            </a:r>
            <a:r>
              <a:rPr lang="en">
                <a:solidFill>
                  <a:schemeClr val="accent3"/>
                </a:solidFill>
                <a:latin typeface="Average"/>
                <a:ea typeface="Average"/>
                <a:cs typeface="Average"/>
                <a:sym typeface="Average"/>
              </a:rPr>
              <a:t>in their own care increasing the healing process. </a:t>
            </a:r>
            <a:endParaRPr>
              <a:solidFill>
                <a:schemeClr val="accent3"/>
              </a:solidFill>
              <a:latin typeface="Average"/>
              <a:ea typeface="Average"/>
              <a:cs typeface="Average"/>
              <a:sym typeface="Average"/>
            </a:endParaRPr>
          </a:p>
        </p:txBody>
      </p:sp>
      <p:sp>
        <p:nvSpPr>
          <p:cNvPr id="107" name="Google Shape;107;p17"/>
          <p:cNvSpPr txBox="1"/>
          <p:nvPr/>
        </p:nvSpPr>
        <p:spPr>
          <a:xfrm>
            <a:off x="4572000" y="2070575"/>
            <a:ext cx="22287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Theory of Comfort</a:t>
            </a:r>
            <a:endParaRPr sz="1800" b="1" u="sng">
              <a:solidFill>
                <a:schemeClr val="accent4"/>
              </a:solidFill>
              <a:latin typeface="Average"/>
              <a:ea typeface="Average"/>
              <a:cs typeface="Average"/>
              <a:sym typeface="Average"/>
            </a:endParaRPr>
          </a:p>
        </p:txBody>
      </p:sp>
      <p:sp>
        <p:nvSpPr>
          <p:cNvPr id="108" name="Google Shape;108;p17"/>
          <p:cNvSpPr/>
          <p:nvPr/>
        </p:nvSpPr>
        <p:spPr>
          <a:xfrm>
            <a:off x="6347500" y="237175"/>
            <a:ext cx="2492700" cy="2067000"/>
          </a:xfrm>
          <a:prstGeom prst="wedgeEllipseCallout">
            <a:avLst>
              <a:gd name="adj1" fmla="val -20833"/>
              <a:gd name="adj2" fmla="val 62500"/>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7"/>
          <p:cNvSpPr txBox="1"/>
          <p:nvPr/>
        </p:nvSpPr>
        <p:spPr>
          <a:xfrm>
            <a:off x="6548050" y="395125"/>
            <a:ext cx="2091600" cy="1751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accent3"/>
                </a:solidFill>
                <a:latin typeface="Times New Roman"/>
                <a:ea typeface="Times New Roman"/>
                <a:cs typeface="Times New Roman"/>
                <a:sym typeface="Times New Roman"/>
              </a:rPr>
              <a:t>“When comfort of patients and/or families is enhanced, they can engage more fully, either consciously or subconsciously, in health seeking behaviors” (2018).</a:t>
            </a:r>
            <a:endParaRPr>
              <a:latin typeface="Average"/>
              <a:ea typeface="Average"/>
              <a:cs typeface="Average"/>
              <a:sym typeface="Average"/>
            </a:endParaRPr>
          </a:p>
        </p:txBody>
      </p:sp>
      <p:sp>
        <p:nvSpPr>
          <p:cNvPr id="110" name="Google Shape;110;p17"/>
          <p:cNvSpPr txBox="1"/>
          <p:nvPr/>
        </p:nvSpPr>
        <p:spPr>
          <a:xfrm>
            <a:off x="972900" y="924740"/>
            <a:ext cx="22287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dirty="0">
                <a:solidFill>
                  <a:schemeClr val="accent4"/>
                </a:solidFill>
                <a:latin typeface="Average"/>
                <a:ea typeface="Average"/>
                <a:cs typeface="Average"/>
                <a:sym typeface="Average"/>
              </a:rPr>
              <a:t>Theory of Energy</a:t>
            </a:r>
            <a:endParaRPr sz="1800" b="1" u="sng" dirty="0">
              <a:solidFill>
                <a:schemeClr val="accent4"/>
              </a:solidFill>
              <a:latin typeface="Average"/>
              <a:ea typeface="Average"/>
              <a:cs typeface="Average"/>
              <a:sym typeface="Average"/>
            </a:endParaRPr>
          </a:p>
        </p:txBody>
      </p:sp>
      <p:sp>
        <p:nvSpPr>
          <p:cNvPr id="111" name="Google Shape;111;p17"/>
          <p:cNvSpPr txBox="1"/>
          <p:nvPr/>
        </p:nvSpPr>
        <p:spPr>
          <a:xfrm>
            <a:off x="174000" y="1431800"/>
            <a:ext cx="3826500" cy="884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457200" lvl="0" indent="-317500" algn="l" rtl="0">
              <a:spcBef>
                <a:spcPts val="0"/>
              </a:spcBef>
              <a:spcAft>
                <a:spcPts val="0"/>
              </a:spcAft>
              <a:buClr>
                <a:schemeClr val="accent3"/>
              </a:buClr>
              <a:buSzPts val="1400"/>
              <a:buFont typeface="Times New Roman"/>
              <a:buChar char="●"/>
            </a:pPr>
            <a:r>
              <a:rPr lang="en" sz="1800" b="1">
                <a:solidFill>
                  <a:srgbClr val="CFE2F3"/>
                </a:solidFill>
                <a:latin typeface="Average"/>
                <a:ea typeface="Average"/>
                <a:cs typeface="Average"/>
                <a:sym typeface="Average"/>
              </a:rPr>
              <a:t>Carol Helvie </a:t>
            </a:r>
            <a:r>
              <a:rPr lang="en">
                <a:solidFill>
                  <a:schemeClr val="accent3"/>
                </a:solidFill>
                <a:latin typeface="Average"/>
                <a:ea typeface="Average"/>
                <a:cs typeface="Average"/>
                <a:sym typeface="Average"/>
              </a:rPr>
              <a:t>explains that a human’s energy can be altered by other energies around him or her.</a:t>
            </a:r>
            <a:endParaRPr sz="1000">
              <a:solidFill>
                <a:schemeClr val="accent3"/>
              </a:solidFill>
              <a:latin typeface="Average"/>
              <a:ea typeface="Average"/>
              <a:cs typeface="Average"/>
              <a:sym typeface="Average"/>
            </a:endParaRPr>
          </a:p>
          <a:p>
            <a:pPr marL="0" lvl="0" indent="0" algn="l" rtl="0">
              <a:spcBef>
                <a:spcPts val="0"/>
              </a:spcBef>
              <a:spcAft>
                <a:spcPts val="0"/>
              </a:spcAft>
              <a:buNone/>
            </a:pPr>
            <a:endParaRPr sz="1600">
              <a:solidFill>
                <a:schemeClr val="accent3"/>
              </a:solidFill>
              <a:latin typeface="Average"/>
              <a:ea typeface="Average"/>
              <a:cs typeface="Average"/>
              <a:sym typeface="Average"/>
            </a:endParaRPr>
          </a:p>
        </p:txBody>
      </p:sp>
      <p:sp>
        <p:nvSpPr>
          <p:cNvPr id="112" name="Google Shape;112;p17"/>
          <p:cNvSpPr txBox="1"/>
          <p:nvPr/>
        </p:nvSpPr>
        <p:spPr>
          <a:xfrm>
            <a:off x="640200" y="2507938"/>
            <a:ext cx="2894100" cy="1258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accent3"/>
                </a:solidFill>
                <a:latin typeface="Average"/>
                <a:ea typeface="Average"/>
                <a:cs typeface="Average"/>
                <a:sym typeface="Average"/>
              </a:rPr>
              <a:t>Alice Petiprin stated,</a:t>
            </a:r>
            <a:endParaRPr sz="1600">
              <a:solidFill>
                <a:schemeClr val="accent3"/>
              </a:solidFill>
              <a:latin typeface="Average"/>
              <a:ea typeface="Average"/>
              <a:cs typeface="Average"/>
              <a:sym typeface="Average"/>
            </a:endParaRPr>
          </a:p>
          <a:p>
            <a:pPr marL="0" lvl="0" indent="0" algn="ctr" rtl="0">
              <a:spcBef>
                <a:spcPts val="0"/>
              </a:spcBef>
              <a:spcAft>
                <a:spcPts val="0"/>
              </a:spcAft>
              <a:buNone/>
            </a:pPr>
            <a:r>
              <a:rPr lang="en">
                <a:solidFill>
                  <a:schemeClr val="accent3"/>
                </a:solidFill>
                <a:latin typeface="Average"/>
                <a:ea typeface="Average"/>
                <a:cs typeface="Average"/>
                <a:sym typeface="Average"/>
              </a:rPr>
              <a:t>“Psychological energy is found in such things as </a:t>
            </a:r>
            <a:r>
              <a:rPr lang="en" b="1">
                <a:solidFill>
                  <a:srgbClr val="CFE2F3"/>
                </a:solidFill>
                <a:latin typeface="Average"/>
                <a:ea typeface="Average"/>
                <a:cs typeface="Average"/>
                <a:sym typeface="Average"/>
              </a:rPr>
              <a:t>love, hate, prayer, healing actions or familial support</a:t>
            </a:r>
            <a:r>
              <a:rPr lang="en">
                <a:solidFill>
                  <a:schemeClr val="accent3"/>
                </a:solidFill>
                <a:latin typeface="Average"/>
                <a:ea typeface="Average"/>
                <a:cs typeface="Average"/>
                <a:sym typeface="Average"/>
              </a:rPr>
              <a:t>” (2018).</a:t>
            </a:r>
            <a:endParaRPr sz="1600">
              <a:solidFill>
                <a:schemeClr val="accent3"/>
              </a:solidFill>
              <a:latin typeface="Average"/>
              <a:ea typeface="Average"/>
              <a:cs typeface="Average"/>
              <a:sym typeface="Average"/>
            </a:endParaRPr>
          </a:p>
        </p:txBody>
      </p:sp>
      <p:pic>
        <p:nvPicPr>
          <p:cNvPr id="113" name="Google Shape;113;p17"/>
          <p:cNvPicPr preferRelativeResize="0"/>
          <p:nvPr/>
        </p:nvPicPr>
        <p:blipFill>
          <a:blip r:embed="rId3">
            <a:alphaModFix/>
          </a:blip>
          <a:stretch>
            <a:fillRect/>
          </a:stretch>
        </p:blipFill>
        <p:spPr>
          <a:xfrm>
            <a:off x="4559644" y="330331"/>
            <a:ext cx="1751100" cy="1751100"/>
          </a:xfrm>
          <a:prstGeom prst="rect">
            <a:avLst/>
          </a:prstGeom>
          <a:noFill/>
          <a:ln>
            <a:noFill/>
          </a:ln>
        </p:spPr>
      </p:pic>
      <p:sp>
        <p:nvSpPr>
          <p:cNvPr id="114" name="Google Shape;114;p17"/>
          <p:cNvSpPr txBox="1"/>
          <p:nvPr/>
        </p:nvSpPr>
        <p:spPr>
          <a:xfrm>
            <a:off x="174000" y="3957875"/>
            <a:ext cx="3826500" cy="884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457200" lvl="0" indent="-317500" algn="l" rtl="0">
              <a:spcBef>
                <a:spcPts val="0"/>
              </a:spcBef>
              <a:spcAft>
                <a:spcPts val="0"/>
              </a:spcAft>
              <a:buClr>
                <a:schemeClr val="accent3"/>
              </a:buClr>
              <a:buSzPts val="1400"/>
              <a:buFont typeface="Average"/>
              <a:buChar char="●"/>
            </a:pPr>
            <a:r>
              <a:rPr lang="en">
                <a:solidFill>
                  <a:schemeClr val="accent3"/>
                </a:solidFill>
                <a:latin typeface="Average"/>
                <a:ea typeface="Average"/>
                <a:cs typeface="Average"/>
                <a:sym typeface="Average"/>
              </a:rPr>
              <a:t>Family members in the room can give off energy such as love, prayers, and support that the patient may subconsciously feel. </a:t>
            </a:r>
            <a:endParaRPr>
              <a:solidFill>
                <a:schemeClr val="accent3"/>
              </a:solidFill>
              <a:latin typeface="Average"/>
              <a:ea typeface="Average"/>
              <a:cs typeface="Average"/>
              <a:sym typeface="Average"/>
            </a:endParaRPr>
          </a:p>
          <a:p>
            <a:pPr marL="0" lvl="0" indent="0" algn="l" rtl="0">
              <a:spcBef>
                <a:spcPts val="0"/>
              </a:spcBef>
              <a:spcAft>
                <a:spcPts val="0"/>
              </a:spcAft>
              <a:buNone/>
            </a:pPr>
            <a:endParaRPr sz="1600">
              <a:solidFill>
                <a:schemeClr val="accent3"/>
              </a:solidFill>
              <a:latin typeface="Average"/>
              <a:ea typeface="Average"/>
              <a:cs typeface="Average"/>
              <a:sym typeface="Averag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8"/>
          <p:cNvSpPr/>
          <p:nvPr/>
        </p:nvSpPr>
        <p:spPr>
          <a:xfrm>
            <a:off x="3413648" y="921963"/>
            <a:ext cx="2506200" cy="23289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8"/>
          <p:cNvSpPr txBox="1">
            <a:spLocks noGrp="1"/>
          </p:cNvSpPr>
          <p:nvPr>
            <p:ph type="title"/>
          </p:nvPr>
        </p:nvSpPr>
        <p:spPr>
          <a:xfrm>
            <a:off x="2797099" y="120150"/>
            <a:ext cx="4454305"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Evidence Based Practice</a:t>
            </a:r>
            <a:endParaRPr dirty="0"/>
          </a:p>
        </p:txBody>
      </p:sp>
      <p:sp>
        <p:nvSpPr>
          <p:cNvPr id="121" name="Google Shape;121;p18"/>
          <p:cNvSpPr txBox="1">
            <a:spLocks noGrp="1"/>
          </p:cNvSpPr>
          <p:nvPr>
            <p:ph type="body" idx="1"/>
          </p:nvPr>
        </p:nvSpPr>
        <p:spPr>
          <a:xfrm>
            <a:off x="3344838" y="990241"/>
            <a:ext cx="2692500" cy="24411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b="1">
                <a:solidFill>
                  <a:srgbClr val="CFE2F3"/>
                </a:solidFill>
              </a:rPr>
              <a:t>Evidence </a:t>
            </a:r>
            <a:endParaRPr b="1">
              <a:solidFill>
                <a:srgbClr val="CFE2F3"/>
              </a:solidFill>
            </a:endParaRPr>
          </a:p>
          <a:p>
            <a:pPr marL="0" lvl="0" indent="0" algn="ctr" rtl="0">
              <a:lnSpc>
                <a:spcPct val="100000"/>
              </a:lnSpc>
              <a:spcBef>
                <a:spcPts val="0"/>
              </a:spcBef>
              <a:spcAft>
                <a:spcPts val="0"/>
              </a:spcAft>
              <a:buNone/>
            </a:pPr>
            <a:r>
              <a:rPr lang="en" b="1">
                <a:solidFill>
                  <a:srgbClr val="CFE2F3"/>
                </a:solidFill>
              </a:rPr>
              <a:t>has shown </a:t>
            </a:r>
            <a:endParaRPr b="1">
              <a:solidFill>
                <a:srgbClr val="CFE2F3"/>
              </a:solidFill>
            </a:endParaRPr>
          </a:p>
          <a:p>
            <a:pPr marL="0" lvl="0" indent="0" algn="ctr" rtl="0">
              <a:lnSpc>
                <a:spcPct val="100000"/>
              </a:lnSpc>
              <a:spcBef>
                <a:spcPts val="0"/>
              </a:spcBef>
              <a:spcAft>
                <a:spcPts val="0"/>
              </a:spcAft>
              <a:buNone/>
            </a:pPr>
            <a:r>
              <a:rPr lang="en" b="1">
                <a:solidFill>
                  <a:srgbClr val="CFE2F3"/>
                </a:solidFill>
              </a:rPr>
              <a:t>multiple benefits </a:t>
            </a:r>
            <a:endParaRPr b="1">
              <a:solidFill>
                <a:srgbClr val="CFE2F3"/>
              </a:solidFill>
            </a:endParaRPr>
          </a:p>
          <a:p>
            <a:pPr marL="0" lvl="0" indent="0" algn="ctr" rtl="0">
              <a:lnSpc>
                <a:spcPct val="100000"/>
              </a:lnSpc>
              <a:spcBef>
                <a:spcPts val="0"/>
              </a:spcBef>
              <a:spcAft>
                <a:spcPts val="0"/>
              </a:spcAft>
              <a:buNone/>
            </a:pPr>
            <a:r>
              <a:rPr lang="en" b="1">
                <a:solidFill>
                  <a:srgbClr val="CFE2F3"/>
                </a:solidFill>
              </a:rPr>
              <a:t>of allowing </a:t>
            </a:r>
            <a:endParaRPr b="1">
              <a:solidFill>
                <a:srgbClr val="CFE2F3"/>
              </a:solidFill>
            </a:endParaRPr>
          </a:p>
          <a:p>
            <a:pPr marL="0" lvl="0" indent="0" algn="ctr" rtl="0">
              <a:lnSpc>
                <a:spcPct val="100000"/>
              </a:lnSpc>
              <a:spcBef>
                <a:spcPts val="0"/>
              </a:spcBef>
              <a:spcAft>
                <a:spcPts val="0"/>
              </a:spcAft>
              <a:buNone/>
            </a:pPr>
            <a:r>
              <a:rPr lang="en" b="1">
                <a:solidFill>
                  <a:srgbClr val="CFE2F3"/>
                </a:solidFill>
              </a:rPr>
              <a:t>family presence </a:t>
            </a:r>
            <a:endParaRPr b="1">
              <a:solidFill>
                <a:srgbClr val="CFE2F3"/>
              </a:solidFill>
            </a:endParaRPr>
          </a:p>
          <a:p>
            <a:pPr marL="0" lvl="0" indent="0" algn="ctr" rtl="0">
              <a:lnSpc>
                <a:spcPct val="100000"/>
              </a:lnSpc>
              <a:spcBef>
                <a:spcPts val="0"/>
              </a:spcBef>
              <a:spcAft>
                <a:spcPts val="0"/>
              </a:spcAft>
              <a:buNone/>
            </a:pPr>
            <a:r>
              <a:rPr lang="en" b="1">
                <a:solidFill>
                  <a:srgbClr val="CFE2F3"/>
                </a:solidFill>
              </a:rPr>
              <a:t>during </a:t>
            </a:r>
            <a:endParaRPr b="1">
              <a:solidFill>
                <a:srgbClr val="CFE2F3"/>
              </a:solidFill>
            </a:endParaRPr>
          </a:p>
          <a:p>
            <a:pPr marL="0" lvl="0" indent="0" algn="ctr" rtl="0">
              <a:lnSpc>
                <a:spcPct val="100000"/>
              </a:lnSpc>
              <a:spcBef>
                <a:spcPts val="0"/>
              </a:spcBef>
              <a:spcAft>
                <a:spcPts val="0"/>
              </a:spcAft>
              <a:buNone/>
            </a:pPr>
            <a:r>
              <a:rPr lang="en" b="1">
                <a:solidFill>
                  <a:srgbClr val="CFE2F3"/>
                </a:solidFill>
              </a:rPr>
              <a:t>resuscitation</a:t>
            </a:r>
            <a:r>
              <a:rPr lang="en" sz="1400" b="1">
                <a:solidFill>
                  <a:srgbClr val="CFE2F3"/>
                </a:solidFill>
              </a:rPr>
              <a:t>. </a:t>
            </a:r>
            <a:endParaRPr sz="2000" b="1">
              <a:solidFill>
                <a:srgbClr val="CFE2F3"/>
              </a:solidFill>
            </a:endParaRPr>
          </a:p>
        </p:txBody>
      </p:sp>
      <p:sp>
        <p:nvSpPr>
          <p:cNvPr id="122" name="Google Shape;122;p18"/>
          <p:cNvSpPr txBox="1"/>
          <p:nvPr/>
        </p:nvSpPr>
        <p:spPr>
          <a:xfrm>
            <a:off x="599700" y="735400"/>
            <a:ext cx="22287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Holistic Approach</a:t>
            </a:r>
            <a:endParaRPr sz="1800" b="1" u="sng">
              <a:solidFill>
                <a:schemeClr val="accent4"/>
              </a:solidFill>
              <a:latin typeface="Average"/>
              <a:ea typeface="Average"/>
              <a:cs typeface="Average"/>
              <a:sym typeface="Average"/>
            </a:endParaRPr>
          </a:p>
        </p:txBody>
      </p:sp>
      <p:sp>
        <p:nvSpPr>
          <p:cNvPr id="123" name="Google Shape;123;p18"/>
          <p:cNvSpPr txBox="1"/>
          <p:nvPr/>
        </p:nvSpPr>
        <p:spPr>
          <a:xfrm>
            <a:off x="6396425" y="695950"/>
            <a:ext cx="22287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Providing a Plan</a:t>
            </a:r>
            <a:endParaRPr sz="1800" b="1" u="sng">
              <a:solidFill>
                <a:schemeClr val="accent4"/>
              </a:solidFill>
              <a:latin typeface="Average"/>
              <a:ea typeface="Average"/>
              <a:cs typeface="Average"/>
              <a:sym typeface="Average"/>
            </a:endParaRPr>
          </a:p>
        </p:txBody>
      </p:sp>
      <p:sp>
        <p:nvSpPr>
          <p:cNvPr id="124" name="Google Shape;124;p18"/>
          <p:cNvSpPr txBox="1"/>
          <p:nvPr/>
        </p:nvSpPr>
        <p:spPr>
          <a:xfrm>
            <a:off x="442350" y="1912338"/>
            <a:ext cx="2543400" cy="2072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500">
                <a:solidFill>
                  <a:srgbClr val="CFE2F3"/>
                </a:solidFill>
                <a:latin typeface="Average"/>
                <a:ea typeface="Average"/>
                <a:cs typeface="Average"/>
                <a:sym typeface="Average"/>
              </a:rPr>
              <a:t>“Family is the primary source of strength of every patient at various settings; the family influence and presence have a strong impact on the patient’s response to treatment”.</a:t>
            </a:r>
            <a:endParaRPr sz="1500">
              <a:solidFill>
                <a:srgbClr val="CFE2F3"/>
              </a:solidFill>
              <a:latin typeface="Average"/>
              <a:ea typeface="Average"/>
              <a:cs typeface="Average"/>
              <a:sym typeface="Average"/>
            </a:endParaRPr>
          </a:p>
          <a:p>
            <a:pPr marL="0" lvl="0" indent="0" algn="ctr" rtl="0">
              <a:spcBef>
                <a:spcPts val="0"/>
              </a:spcBef>
              <a:spcAft>
                <a:spcPts val="0"/>
              </a:spcAft>
              <a:buNone/>
            </a:pPr>
            <a:endParaRPr sz="1500">
              <a:solidFill>
                <a:srgbClr val="CFE2F3"/>
              </a:solidFill>
              <a:latin typeface="Average"/>
              <a:ea typeface="Average"/>
              <a:cs typeface="Average"/>
              <a:sym typeface="Average"/>
            </a:endParaRPr>
          </a:p>
          <a:p>
            <a:pPr marL="0" lvl="0" indent="0" algn="ctr" rtl="0">
              <a:spcBef>
                <a:spcPts val="0"/>
              </a:spcBef>
              <a:spcAft>
                <a:spcPts val="0"/>
              </a:spcAft>
              <a:buNone/>
            </a:pPr>
            <a:r>
              <a:rPr lang="en" sz="1000">
                <a:solidFill>
                  <a:schemeClr val="accent3"/>
                </a:solidFill>
                <a:latin typeface="Average"/>
                <a:ea typeface="Average"/>
                <a:cs typeface="Average"/>
                <a:sym typeface="Average"/>
              </a:rPr>
              <a:t>Rodenick Navalta Agtarap, RN, Sigma, 2018</a:t>
            </a:r>
            <a:endParaRPr sz="1000">
              <a:solidFill>
                <a:schemeClr val="accent3"/>
              </a:solidFill>
              <a:latin typeface="Average"/>
              <a:ea typeface="Average"/>
              <a:cs typeface="Average"/>
              <a:sym typeface="Average"/>
            </a:endParaRPr>
          </a:p>
        </p:txBody>
      </p:sp>
      <p:sp>
        <p:nvSpPr>
          <p:cNvPr id="125" name="Google Shape;125;p18"/>
          <p:cNvSpPr txBox="1"/>
          <p:nvPr/>
        </p:nvSpPr>
        <p:spPr>
          <a:xfrm>
            <a:off x="367800" y="4130650"/>
            <a:ext cx="2692500" cy="8913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chemeClr val="accent3"/>
                </a:solidFill>
                <a:latin typeface="Average"/>
                <a:ea typeface="Average"/>
                <a:cs typeface="Average"/>
                <a:sym typeface="Average"/>
              </a:rPr>
              <a:t>Not only does the patient receive the care of family members in the room, but an increased quality care from the health care team. </a:t>
            </a:r>
            <a:endParaRPr>
              <a:latin typeface="Average"/>
              <a:ea typeface="Average"/>
              <a:cs typeface="Average"/>
              <a:sym typeface="Average"/>
            </a:endParaRPr>
          </a:p>
        </p:txBody>
      </p:sp>
      <p:sp>
        <p:nvSpPr>
          <p:cNvPr id="126" name="Google Shape;126;p18"/>
          <p:cNvSpPr txBox="1"/>
          <p:nvPr/>
        </p:nvSpPr>
        <p:spPr>
          <a:xfrm>
            <a:off x="367800" y="1194425"/>
            <a:ext cx="2692500" cy="6966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chemeClr val="accent3"/>
                </a:solidFill>
                <a:latin typeface="Average"/>
                <a:ea typeface="Average"/>
                <a:cs typeface="Average"/>
                <a:sym typeface="Average"/>
              </a:rPr>
              <a:t>Support systems act as an unexplainable, important aspect of health and healing.</a:t>
            </a:r>
            <a:endParaRPr>
              <a:latin typeface="Average"/>
              <a:ea typeface="Average"/>
              <a:cs typeface="Average"/>
              <a:sym typeface="Average"/>
            </a:endParaRPr>
          </a:p>
        </p:txBody>
      </p:sp>
      <p:sp>
        <p:nvSpPr>
          <p:cNvPr id="127" name="Google Shape;127;p18"/>
          <p:cNvSpPr txBox="1"/>
          <p:nvPr/>
        </p:nvSpPr>
        <p:spPr>
          <a:xfrm>
            <a:off x="6067625" y="1317050"/>
            <a:ext cx="2886300" cy="2141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500">
                <a:solidFill>
                  <a:srgbClr val="CFE2F3"/>
                </a:solidFill>
                <a:latin typeface="Average"/>
                <a:ea typeface="Average"/>
                <a:cs typeface="Average"/>
                <a:sym typeface="Average"/>
              </a:rPr>
              <a:t>Although overall, the nurses had reservations, their confidence improved significantly with “a few modifiable factors”. Effective factors that increased nurses confidence were “a facility policy, education, and clinical experiences” </a:t>
            </a:r>
            <a:endParaRPr sz="1500">
              <a:solidFill>
                <a:srgbClr val="CFE2F3"/>
              </a:solidFill>
              <a:latin typeface="Average"/>
              <a:ea typeface="Average"/>
              <a:cs typeface="Average"/>
              <a:sym typeface="Average"/>
            </a:endParaRPr>
          </a:p>
          <a:p>
            <a:pPr marL="0" lvl="0" indent="0" algn="ctr" rtl="0">
              <a:spcBef>
                <a:spcPts val="0"/>
              </a:spcBef>
              <a:spcAft>
                <a:spcPts val="0"/>
              </a:spcAft>
              <a:buNone/>
            </a:pPr>
            <a:endParaRPr sz="1500">
              <a:solidFill>
                <a:srgbClr val="CFE2F3"/>
              </a:solidFill>
              <a:latin typeface="Average"/>
              <a:ea typeface="Average"/>
              <a:cs typeface="Average"/>
              <a:sym typeface="Average"/>
            </a:endParaRPr>
          </a:p>
          <a:p>
            <a:pPr marL="0" lvl="0" indent="0" algn="ctr" rtl="0">
              <a:spcBef>
                <a:spcPts val="0"/>
              </a:spcBef>
              <a:spcAft>
                <a:spcPts val="0"/>
              </a:spcAft>
              <a:buNone/>
            </a:pPr>
            <a:r>
              <a:rPr lang="en" sz="1000">
                <a:solidFill>
                  <a:schemeClr val="accent3"/>
                </a:solidFill>
                <a:latin typeface="Average"/>
                <a:ea typeface="Average"/>
                <a:cs typeface="Average"/>
                <a:sym typeface="Average"/>
              </a:rPr>
              <a:t>Powers and Reeve, 2018</a:t>
            </a:r>
            <a:endParaRPr sz="1200">
              <a:solidFill>
                <a:schemeClr val="accent3"/>
              </a:solidFill>
              <a:latin typeface="Average"/>
              <a:ea typeface="Average"/>
              <a:cs typeface="Average"/>
              <a:sym typeface="Average"/>
            </a:endParaRPr>
          </a:p>
        </p:txBody>
      </p:sp>
      <p:sp>
        <p:nvSpPr>
          <p:cNvPr id="128" name="Google Shape;128;p18"/>
          <p:cNvSpPr txBox="1"/>
          <p:nvPr/>
        </p:nvSpPr>
        <p:spPr>
          <a:xfrm>
            <a:off x="6067625" y="3984750"/>
            <a:ext cx="2886300" cy="8913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chemeClr val="accent3"/>
                </a:solidFill>
                <a:latin typeface="Average"/>
                <a:ea typeface="Average"/>
                <a:cs typeface="Average"/>
                <a:sym typeface="Average"/>
              </a:rPr>
              <a:t>A protocol in place will allow the staff to follow steps to decrease the number of mistakes made and unexpected scenarios to factor in.</a:t>
            </a:r>
            <a:endParaRPr sz="1200">
              <a:solidFill>
                <a:schemeClr val="accent3"/>
              </a:solidFill>
              <a:latin typeface="Average"/>
              <a:ea typeface="Average"/>
              <a:cs typeface="Average"/>
              <a:sym typeface="Average"/>
            </a:endParaRPr>
          </a:p>
        </p:txBody>
      </p:sp>
      <p:pic>
        <p:nvPicPr>
          <p:cNvPr id="129" name="Google Shape;129;p18"/>
          <p:cNvPicPr preferRelativeResize="0"/>
          <p:nvPr/>
        </p:nvPicPr>
        <p:blipFill>
          <a:blip r:embed="rId3">
            <a:alphaModFix/>
          </a:blip>
          <a:stretch>
            <a:fillRect/>
          </a:stretch>
        </p:blipFill>
        <p:spPr>
          <a:xfrm>
            <a:off x="4000076" y="3480012"/>
            <a:ext cx="1241137" cy="153988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782350" y="335575"/>
            <a:ext cx="4383994"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Evidence Based Practice</a:t>
            </a:r>
            <a:endParaRPr dirty="0"/>
          </a:p>
        </p:txBody>
      </p:sp>
      <p:sp>
        <p:nvSpPr>
          <p:cNvPr id="135" name="Google Shape;135;p19"/>
          <p:cNvSpPr txBox="1">
            <a:spLocks noGrp="1"/>
          </p:cNvSpPr>
          <p:nvPr>
            <p:ph type="body" idx="1"/>
          </p:nvPr>
        </p:nvSpPr>
        <p:spPr>
          <a:xfrm>
            <a:off x="1218450" y="1570800"/>
            <a:ext cx="6707100" cy="5727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1600"/>
              </a:spcAft>
              <a:buNone/>
            </a:pPr>
            <a:r>
              <a:rPr lang="en" sz="1600">
                <a:solidFill>
                  <a:srgbClr val="CFE2F3"/>
                </a:solidFill>
              </a:rPr>
              <a:t>Closure and feelings of participation the family gains in this important time.</a:t>
            </a:r>
            <a:r>
              <a:rPr lang="en" sz="1400">
                <a:solidFill>
                  <a:srgbClr val="CFE2F3"/>
                </a:solidFill>
              </a:rPr>
              <a:t> </a:t>
            </a:r>
            <a:endParaRPr sz="2000">
              <a:solidFill>
                <a:srgbClr val="CFE2F3"/>
              </a:solidFill>
            </a:endParaRPr>
          </a:p>
        </p:txBody>
      </p:sp>
      <p:sp>
        <p:nvSpPr>
          <p:cNvPr id="136" name="Google Shape;136;p19"/>
          <p:cNvSpPr txBox="1"/>
          <p:nvPr/>
        </p:nvSpPr>
        <p:spPr>
          <a:xfrm>
            <a:off x="3457650" y="982225"/>
            <a:ext cx="2228700" cy="437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u="sng">
                <a:solidFill>
                  <a:schemeClr val="accent4"/>
                </a:solidFill>
                <a:latin typeface="Average"/>
                <a:ea typeface="Average"/>
                <a:cs typeface="Average"/>
                <a:sym typeface="Average"/>
              </a:rPr>
              <a:t>Family Benefits</a:t>
            </a:r>
            <a:endParaRPr sz="1800" b="1" u="sng">
              <a:solidFill>
                <a:schemeClr val="accent4"/>
              </a:solidFill>
              <a:latin typeface="Average"/>
              <a:ea typeface="Average"/>
              <a:cs typeface="Average"/>
              <a:sym typeface="Average"/>
            </a:endParaRPr>
          </a:p>
        </p:txBody>
      </p:sp>
      <p:sp>
        <p:nvSpPr>
          <p:cNvPr id="137" name="Google Shape;137;p19"/>
          <p:cNvSpPr txBox="1"/>
          <p:nvPr/>
        </p:nvSpPr>
        <p:spPr>
          <a:xfrm>
            <a:off x="188850" y="2213050"/>
            <a:ext cx="2593500" cy="2529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solidFill>
                  <a:schemeClr val="accent3"/>
                </a:solidFill>
                <a:latin typeface="Average"/>
                <a:ea typeface="Average"/>
                <a:cs typeface="Average"/>
                <a:sym typeface="Average"/>
              </a:rPr>
              <a:t>They found family member’s agony is alleviated </a:t>
            </a:r>
            <a:r>
              <a:rPr lang="en" sz="2400">
                <a:solidFill>
                  <a:schemeClr val="accent4"/>
                </a:solidFill>
                <a:latin typeface="Average"/>
                <a:ea typeface="Average"/>
                <a:cs typeface="Average"/>
                <a:sym typeface="Average"/>
              </a:rPr>
              <a:t>“</a:t>
            </a:r>
            <a:r>
              <a:rPr lang="en" sz="1600">
                <a:solidFill>
                  <a:schemeClr val="accent3"/>
                </a:solidFill>
                <a:latin typeface="Average"/>
                <a:ea typeface="Average"/>
                <a:cs typeface="Average"/>
                <a:sym typeface="Average"/>
              </a:rPr>
              <a:t>through the feeling of having helped to support the patient during the passage from life to death and of having participated in this important moment</a:t>
            </a:r>
            <a:r>
              <a:rPr lang="en" sz="2400">
                <a:solidFill>
                  <a:schemeClr val="accent4"/>
                </a:solidFill>
                <a:latin typeface="Average"/>
                <a:ea typeface="Average"/>
                <a:cs typeface="Average"/>
                <a:sym typeface="Average"/>
              </a:rPr>
              <a:t>”</a:t>
            </a:r>
            <a:r>
              <a:rPr lang="en" sz="1600">
                <a:solidFill>
                  <a:schemeClr val="accent3"/>
                </a:solidFill>
                <a:latin typeface="Average"/>
                <a:ea typeface="Average"/>
                <a:cs typeface="Average"/>
                <a:sym typeface="Average"/>
              </a:rPr>
              <a:t>. </a:t>
            </a:r>
            <a:endParaRPr sz="1600">
              <a:solidFill>
                <a:schemeClr val="accent3"/>
              </a:solidFill>
              <a:latin typeface="Average"/>
              <a:ea typeface="Average"/>
              <a:cs typeface="Average"/>
              <a:sym typeface="Average"/>
            </a:endParaRPr>
          </a:p>
          <a:p>
            <a:pPr marL="0" lvl="0" indent="0" algn="ctr" rtl="0">
              <a:spcBef>
                <a:spcPts val="0"/>
              </a:spcBef>
              <a:spcAft>
                <a:spcPts val="0"/>
              </a:spcAft>
              <a:buNone/>
            </a:pPr>
            <a:endParaRPr sz="1600">
              <a:solidFill>
                <a:schemeClr val="accent3"/>
              </a:solidFill>
              <a:latin typeface="Average"/>
              <a:ea typeface="Average"/>
              <a:cs typeface="Average"/>
              <a:sym typeface="Average"/>
            </a:endParaRPr>
          </a:p>
          <a:p>
            <a:pPr marL="0" lvl="0" indent="0" algn="ctr" rtl="0">
              <a:spcBef>
                <a:spcPts val="0"/>
              </a:spcBef>
              <a:spcAft>
                <a:spcPts val="0"/>
              </a:spcAft>
              <a:buNone/>
            </a:pPr>
            <a:r>
              <a:rPr lang="en" sz="1200">
                <a:solidFill>
                  <a:schemeClr val="accent3"/>
                </a:solidFill>
                <a:latin typeface="Average"/>
                <a:ea typeface="Average"/>
                <a:cs typeface="Average"/>
                <a:sym typeface="Average"/>
              </a:rPr>
              <a:t>(De Stefano, et al. 2016)</a:t>
            </a:r>
            <a:endParaRPr>
              <a:solidFill>
                <a:schemeClr val="accent3"/>
              </a:solidFill>
              <a:latin typeface="Average"/>
              <a:ea typeface="Average"/>
              <a:cs typeface="Average"/>
              <a:sym typeface="Average"/>
            </a:endParaRPr>
          </a:p>
        </p:txBody>
      </p:sp>
      <p:sp>
        <p:nvSpPr>
          <p:cNvPr id="138" name="Google Shape;138;p19"/>
          <p:cNvSpPr txBox="1"/>
          <p:nvPr/>
        </p:nvSpPr>
        <p:spPr>
          <a:xfrm>
            <a:off x="3155400" y="2143500"/>
            <a:ext cx="2924400" cy="30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solidFill>
                  <a:schemeClr val="accent3"/>
                </a:solidFill>
                <a:latin typeface="Average"/>
                <a:ea typeface="Average"/>
                <a:cs typeface="Average"/>
                <a:sym typeface="Average"/>
              </a:rPr>
              <a:t>Benefits include </a:t>
            </a:r>
            <a:r>
              <a:rPr lang="en" sz="2400">
                <a:solidFill>
                  <a:schemeClr val="accent4"/>
                </a:solidFill>
                <a:latin typeface="Average"/>
                <a:ea typeface="Average"/>
                <a:cs typeface="Average"/>
                <a:sym typeface="Average"/>
              </a:rPr>
              <a:t>“</a:t>
            </a:r>
            <a:r>
              <a:rPr lang="en" sz="1600">
                <a:solidFill>
                  <a:schemeClr val="accent3"/>
                </a:solidFill>
                <a:latin typeface="Average"/>
                <a:ea typeface="Average"/>
                <a:cs typeface="Average"/>
                <a:sym typeface="Average"/>
              </a:rPr>
              <a:t>family satisfaction, family involvement in decision-making, helping in the grieving process, and allowing a sense of closure; and acknowledging HCPs’ efforts throughout the resuscitative process</a:t>
            </a:r>
            <a:r>
              <a:rPr lang="en" sz="2400">
                <a:solidFill>
                  <a:schemeClr val="accent4"/>
                </a:solidFill>
                <a:latin typeface="Average"/>
                <a:ea typeface="Average"/>
                <a:cs typeface="Average"/>
                <a:sym typeface="Average"/>
              </a:rPr>
              <a:t>”</a:t>
            </a:r>
            <a:r>
              <a:rPr lang="en" sz="1600">
                <a:solidFill>
                  <a:schemeClr val="accent3"/>
                </a:solidFill>
                <a:latin typeface="Average"/>
                <a:ea typeface="Average"/>
                <a:cs typeface="Average"/>
                <a:sym typeface="Average"/>
              </a:rPr>
              <a:t>.</a:t>
            </a:r>
            <a:endParaRPr sz="2400">
              <a:solidFill>
                <a:schemeClr val="accent4"/>
              </a:solidFill>
              <a:latin typeface="Average"/>
              <a:ea typeface="Average"/>
              <a:cs typeface="Average"/>
              <a:sym typeface="Average"/>
            </a:endParaRPr>
          </a:p>
          <a:p>
            <a:pPr marL="0" lvl="0" indent="0" algn="ctr" rtl="0">
              <a:spcBef>
                <a:spcPts val="0"/>
              </a:spcBef>
              <a:spcAft>
                <a:spcPts val="0"/>
              </a:spcAft>
              <a:buNone/>
            </a:pPr>
            <a:endParaRPr sz="1600">
              <a:solidFill>
                <a:schemeClr val="accent3"/>
              </a:solidFill>
              <a:latin typeface="Average"/>
              <a:ea typeface="Average"/>
              <a:cs typeface="Average"/>
              <a:sym typeface="Average"/>
            </a:endParaRPr>
          </a:p>
          <a:p>
            <a:pPr marL="0" lvl="0" indent="0" algn="ctr" rtl="0">
              <a:spcBef>
                <a:spcPts val="0"/>
              </a:spcBef>
              <a:spcAft>
                <a:spcPts val="0"/>
              </a:spcAft>
              <a:buNone/>
            </a:pPr>
            <a:r>
              <a:rPr lang="en" sz="1200">
                <a:solidFill>
                  <a:schemeClr val="accent3"/>
                </a:solidFill>
              </a:rPr>
              <a:t>(Shaista Meghani, 2019)</a:t>
            </a:r>
            <a:endParaRPr sz="1200">
              <a:solidFill>
                <a:schemeClr val="accent3"/>
              </a:solidFill>
              <a:latin typeface="Average"/>
              <a:ea typeface="Average"/>
              <a:cs typeface="Average"/>
              <a:sym typeface="Average"/>
            </a:endParaRPr>
          </a:p>
        </p:txBody>
      </p:sp>
      <p:sp>
        <p:nvSpPr>
          <p:cNvPr id="139" name="Google Shape;139;p19"/>
          <p:cNvSpPr txBox="1"/>
          <p:nvPr/>
        </p:nvSpPr>
        <p:spPr>
          <a:xfrm>
            <a:off x="6283075" y="2094850"/>
            <a:ext cx="2715000" cy="3000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chemeClr val="accent4"/>
                </a:solidFill>
                <a:latin typeface="Average"/>
                <a:ea typeface="Average"/>
                <a:cs typeface="Average"/>
                <a:sym typeface="Average"/>
              </a:rPr>
              <a:t>“</a:t>
            </a:r>
            <a:r>
              <a:rPr lang="en" sz="1600">
                <a:solidFill>
                  <a:schemeClr val="accent3"/>
                </a:solidFill>
                <a:latin typeface="Average"/>
                <a:ea typeface="Average"/>
                <a:cs typeface="Average"/>
                <a:sym typeface="Average"/>
              </a:rPr>
              <a:t>Families report that they want to be present. Family members not only emphatically assert the right to be present, but state that FWR [family witnessed resuscitation] was important and helpful to them</a:t>
            </a:r>
            <a:r>
              <a:rPr lang="en" sz="2400">
                <a:solidFill>
                  <a:schemeClr val="accent4"/>
                </a:solidFill>
                <a:latin typeface="Average"/>
                <a:ea typeface="Average"/>
                <a:cs typeface="Average"/>
                <a:sym typeface="Average"/>
              </a:rPr>
              <a:t>”</a:t>
            </a:r>
            <a:r>
              <a:rPr lang="en" sz="1600">
                <a:solidFill>
                  <a:schemeClr val="accent3"/>
                </a:solidFill>
                <a:latin typeface="Average"/>
                <a:ea typeface="Average"/>
                <a:cs typeface="Average"/>
                <a:sym typeface="Average"/>
              </a:rPr>
              <a:t>.</a:t>
            </a:r>
            <a:endParaRPr sz="1600">
              <a:solidFill>
                <a:schemeClr val="accent3"/>
              </a:solidFill>
              <a:latin typeface="Average"/>
              <a:ea typeface="Average"/>
              <a:cs typeface="Average"/>
              <a:sym typeface="Average"/>
            </a:endParaRPr>
          </a:p>
          <a:p>
            <a:pPr marL="0" lvl="0" indent="0" algn="ctr" rtl="0">
              <a:spcBef>
                <a:spcPts val="0"/>
              </a:spcBef>
              <a:spcAft>
                <a:spcPts val="0"/>
              </a:spcAft>
              <a:buNone/>
            </a:pPr>
            <a:endParaRPr sz="1600">
              <a:solidFill>
                <a:schemeClr val="accent3"/>
              </a:solidFill>
              <a:latin typeface="Average"/>
              <a:ea typeface="Average"/>
              <a:cs typeface="Average"/>
              <a:sym typeface="Average"/>
            </a:endParaRPr>
          </a:p>
          <a:p>
            <a:pPr marL="0" lvl="0" indent="0" algn="ctr" rtl="0">
              <a:spcBef>
                <a:spcPts val="0"/>
              </a:spcBef>
              <a:spcAft>
                <a:spcPts val="0"/>
              </a:spcAft>
              <a:buNone/>
            </a:pPr>
            <a:r>
              <a:rPr lang="en" sz="1200">
                <a:solidFill>
                  <a:schemeClr val="accent3"/>
                </a:solidFill>
                <a:latin typeface="Times New Roman"/>
                <a:ea typeface="Times New Roman"/>
                <a:cs typeface="Times New Roman"/>
                <a:sym typeface="Times New Roman"/>
              </a:rPr>
              <a:t>(Leske and Brasel, 2010)</a:t>
            </a:r>
            <a:endParaRPr sz="1200">
              <a:solidFill>
                <a:schemeClr val="accent3"/>
              </a:solidFill>
              <a:latin typeface="Average"/>
              <a:ea typeface="Average"/>
              <a:cs typeface="Average"/>
              <a:sym typeface="Average"/>
            </a:endParaRPr>
          </a:p>
        </p:txBody>
      </p:sp>
      <p:pic>
        <p:nvPicPr>
          <p:cNvPr id="140" name="Google Shape;140;p19"/>
          <p:cNvPicPr preferRelativeResize="0"/>
          <p:nvPr/>
        </p:nvPicPr>
        <p:blipFill rotWithShape="1">
          <a:blip r:embed="rId3">
            <a:alphaModFix/>
          </a:blip>
          <a:srcRect l="8671" t="20401" r="16634" b="26248"/>
          <a:stretch/>
        </p:blipFill>
        <p:spPr>
          <a:xfrm>
            <a:off x="188850" y="140450"/>
            <a:ext cx="2228700" cy="1560125"/>
          </a:xfrm>
          <a:prstGeom prst="rect">
            <a:avLst/>
          </a:prstGeom>
          <a:noFill/>
          <a:ln>
            <a:noFill/>
          </a:ln>
        </p:spPr>
      </p:pic>
      <p:pic>
        <p:nvPicPr>
          <p:cNvPr id="141" name="Google Shape;141;p19"/>
          <p:cNvPicPr preferRelativeResize="0"/>
          <p:nvPr/>
        </p:nvPicPr>
        <p:blipFill>
          <a:blip r:embed="rId4">
            <a:alphaModFix/>
          </a:blip>
          <a:stretch>
            <a:fillRect/>
          </a:stretch>
        </p:blipFill>
        <p:spPr>
          <a:xfrm>
            <a:off x="7025275" y="89826"/>
            <a:ext cx="1856550" cy="18565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0"/>
          <p:cNvSpPr txBox="1">
            <a:spLocks noGrp="1"/>
          </p:cNvSpPr>
          <p:nvPr>
            <p:ph type="title"/>
          </p:nvPr>
        </p:nvSpPr>
        <p:spPr>
          <a:xfrm>
            <a:off x="2328449" y="210825"/>
            <a:ext cx="4933587"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Recommendations for Practice	</a:t>
            </a:r>
            <a:endParaRPr dirty="0"/>
          </a:p>
        </p:txBody>
      </p:sp>
      <p:sp>
        <p:nvSpPr>
          <p:cNvPr id="147" name="Google Shape;147;p20"/>
          <p:cNvSpPr txBox="1">
            <a:spLocks noGrp="1"/>
          </p:cNvSpPr>
          <p:nvPr>
            <p:ph type="body" idx="1"/>
          </p:nvPr>
        </p:nvSpPr>
        <p:spPr>
          <a:xfrm>
            <a:off x="180025" y="1406300"/>
            <a:ext cx="3185100" cy="2017200"/>
          </a:xfrm>
          <a:prstGeom prst="rect">
            <a:avLst/>
          </a:prstGeom>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600"/>
              <a:t>The facility should broadcast the new policy via email, posters, and continuing education modules. </a:t>
            </a:r>
            <a:endParaRPr sz="1600"/>
          </a:p>
          <a:p>
            <a:pPr marL="457200" lvl="0" indent="0" algn="l" rtl="0">
              <a:lnSpc>
                <a:spcPct val="100000"/>
              </a:lnSpc>
              <a:spcBef>
                <a:spcPts val="0"/>
              </a:spcBef>
              <a:spcAft>
                <a:spcPts val="0"/>
              </a:spcAft>
              <a:buNone/>
            </a:pPr>
            <a:endParaRPr sz="1600"/>
          </a:p>
          <a:p>
            <a:pPr marL="0" lvl="0" indent="0" algn="l" rtl="0">
              <a:lnSpc>
                <a:spcPct val="100000"/>
              </a:lnSpc>
              <a:spcBef>
                <a:spcPts val="0"/>
              </a:spcBef>
              <a:spcAft>
                <a:spcPts val="0"/>
              </a:spcAft>
              <a:buNone/>
            </a:pPr>
            <a:r>
              <a:rPr lang="en" sz="1600"/>
              <a:t>Medical personnel should start viewing the policy six months before the implementation date.</a:t>
            </a:r>
            <a:endParaRPr sz="1600"/>
          </a:p>
          <a:p>
            <a:pPr marL="0" lvl="0" indent="0" algn="l" rtl="0">
              <a:spcBef>
                <a:spcPts val="0"/>
              </a:spcBef>
              <a:spcAft>
                <a:spcPts val="1600"/>
              </a:spcAft>
              <a:buNone/>
            </a:pPr>
            <a:endParaRPr/>
          </a:p>
        </p:txBody>
      </p:sp>
      <p:sp>
        <p:nvSpPr>
          <p:cNvPr id="148" name="Google Shape;148;p20"/>
          <p:cNvSpPr txBox="1"/>
          <p:nvPr/>
        </p:nvSpPr>
        <p:spPr>
          <a:xfrm>
            <a:off x="5471775" y="1590000"/>
            <a:ext cx="3555300" cy="31833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600">
                <a:solidFill>
                  <a:schemeClr val="accent3"/>
                </a:solidFill>
                <a:latin typeface="Times New Roman"/>
                <a:ea typeface="Times New Roman"/>
                <a:cs typeface="Times New Roman"/>
                <a:sym typeface="Times New Roman"/>
              </a:rPr>
              <a:t>The facility could bring in an educator from a different institution that has executed this protocol in their own hospital. </a:t>
            </a:r>
            <a:endParaRPr sz="1600">
              <a:solidFill>
                <a:schemeClr val="accent3"/>
              </a:solidFill>
              <a:latin typeface="Times New Roman"/>
              <a:ea typeface="Times New Roman"/>
              <a:cs typeface="Times New Roman"/>
              <a:sym typeface="Times New Roman"/>
            </a:endParaRPr>
          </a:p>
          <a:p>
            <a:pPr marL="0" lvl="0" indent="0" algn="ctr" rtl="0">
              <a:lnSpc>
                <a:spcPct val="100000"/>
              </a:lnSpc>
              <a:spcBef>
                <a:spcPts val="0"/>
              </a:spcBef>
              <a:spcAft>
                <a:spcPts val="0"/>
              </a:spcAft>
              <a:buNone/>
            </a:pPr>
            <a:endParaRPr sz="1600">
              <a:solidFill>
                <a:schemeClr val="accent3"/>
              </a:solidFill>
              <a:latin typeface="Times New Roman"/>
              <a:ea typeface="Times New Roman"/>
              <a:cs typeface="Times New Roman"/>
              <a:sym typeface="Times New Roman"/>
            </a:endParaRPr>
          </a:p>
          <a:p>
            <a:pPr marL="0" lvl="0" indent="0" algn="ctr" rtl="0">
              <a:lnSpc>
                <a:spcPct val="100000"/>
              </a:lnSpc>
              <a:spcBef>
                <a:spcPts val="0"/>
              </a:spcBef>
              <a:spcAft>
                <a:spcPts val="0"/>
              </a:spcAft>
              <a:buNone/>
            </a:pPr>
            <a:r>
              <a:rPr lang="en" sz="1600">
                <a:solidFill>
                  <a:schemeClr val="accent3"/>
                </a:solidFill>
                <a:latin typeface="Times New Roman"/>
                <a:ea typeface="Times New Roman"/>
                <a:cs typeface="Times New Roman"/>
                <a:sym typeface="Times New Roman"/>
              </a:rPr>
              <a:t>The speaker would express common concerns his or her faculty had and how the facility conquered those concerns. </a:t>
            </a:r>
            <a:endParaRPr sz="1600">
              <a:solidFill>
                <a:schemeClr val="accent3"/>
              </a:solidFill>
              <a:latin typeface="Times New Roman"/>
              <a:ea typeface="Times New Roman"/>
              <a:cs typeface="Times New Roman"/>
              <a:sym typeface="Times New Roman"/>
            </a:endParaRPr>
          </a:p>
          <a:p>
            <a:pPr marL="0" lvl="0" indent="0" algn="ctr" rtl="0">
              <a:lnSpc>
                <a:spcPct val="100000"/>
              </a:lnSpc>
              <a:spcBef>
                <a:spcPts val="0"/>
              </a:spcBef>
              <a:spcAft>
                <a:spcPts val="0"/>
              </a:spcAft>
              <a:buNone/>
            </a:pPr>
            <a:endParaRPr sz="1600">
              <a:solidFill>
                <a:schemeClr val="accent3"/>
              </a:solidFill>
              <a:latin typeface="Times New Roman"/>
              <a:ea typeface="Times New Roman"/>
              <a:cs typeface="Times New Roman"/>
              <a:sym typeface="Times New Roman"/>
            </a:endParaRPr>
          </a:p>
          <a:p>
            <a:pPr marL="0" lvl="0" indent="0" algn="ctr" rtl="0">
              <a:lnSpc>
                <a:spcPct val="100000"/>
              </a:lnSpc>
              <a:spcBef>
                <a:spcPts val="0"/>
              </a:spcBef>
              <a:spcAft>
                <a:spcPts val="0"/>
              </a:spcAft>
              <a:buNone/>
            </a:pPr>
            <a:r>
              <a:rPr lang="en" sz="1600">
                <a:solidFill>
                  <a:schemeClr val="accent3"/>
                </a:solidFill>
                <a:latin typeface="Times New Roman"/>
                <a:ea typeface="Times New Roman"/>
                <a:cs typeface="Times New Roman"/>
                <a:sym typeface="Times New Roman"/>
              </a:rPr>
              <a:t>He or she could also express positive anecdotes about family and patient satisfaction through this policy. </a:t>
            </a:r>
            <a:endParaRPr>
              <a:latin typeface="Average"/>
              <a:ea typeface="Average"/>
              <a:cs typeface="Average"/>
              <a:sym typeface="Average"/>
            </a:endParaRPr>
          </a:p>
        </p:txBody>
      </p:sp>
      <p:sp>
        <p:nvSpPr>
          <p:cNvPr id="149" name="Google Shape;149;p20"/>
          <p:cNvSpPr txBox="1"/>
          <p:nvPr/>
        </p:nvSpPr>
        <p:spPr>
          <a:xfrm>
            <a:off x="3559650" y="3093575"/>
            <a:ext cx="1594800" cy="484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u="sng">
                <a:solidFill>
                  <a:schemeClr val="accent4"/>
                </a:solidFill>
                <a:latin typeface="Average"/>
                <a:ea typeface="Average"/>
                <a:cs typeface="Average"/>
                <a:sym typeface="Average"/>
              </a:rPr>
              <a:t>Compliance:</a:t>
            </a:r>
            <a:endParaRPr/>
          </a:p>
        </p:txBody>
      </p:sp>
      <p:sp>
        <p:nvSpPr>
          <p:cNvPr id="150" name="Google Shape;150;p20"/>
          <p:cNvSpPr txBox="1"/>
          <p:nvPr/>
        </p:nvSpPr>
        <p:spPr>
          <a:xfrm>
            <a:off x="311700" y="1017725"/>
            <a:ext cx="17934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u="sng">
                <a:solidFill>
                  <a:schemeClr val="accent4"/>
                </a:solidFill>
                <a:latin typeface="Average"/>
                <a:ea typeface="Average"/>
                <a:cs typeface="Average"/>
                <a:sym typeface="Average"/>
              </a:rPr>
              <a:t>Implementation:</a:t>
            </a:r>
            <a:endParaRPr/>
          </a:p>
        </p:txBody>
      </p:sp>
      <p:sp>
        <p:nvSpPr>
          <p:cNvPr id="151" name="Google Shape;151;p20"/>
          <p:cNvSpPr txBox="1"/>
          <p:nvPr/>
        </p:nvSpPr>
        <p:spPr>
          <a:xfrm>
            <a:off x="6352725" y="1017725"/>
            <a:ext cx="1793400" cy="484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u="sng">
                <a:solidFill>
                  <a:schemeClr val="accent4"/>
                </a:solidFill>
                <a:latin typeface="Average"/>
                <a:ea typeface="Average"/>
                <a:cs typeface="Average"/>
                <a:sym typeface="Average"/>
              </a:rPr>
              <a:t>Encouragement:</a:t>
            </a:r>
            <a:endParaRPr/>
          </a:p>
        </p:txBody>
      </p:sp>
      <p:sp>
        <p:nvSpPr>
          <p:cNvPr id="152" name="Google Shape;152;p20"/>
          <p:cNvSpPr txBox="1"/>
          <p:nvPr/>
        </p:nvSpPr>
        <p:spPr>
          <a:xfrm>
            <a:off x="180025" y="3490300"/>
            <a:ext cx="5163300" cy="151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3"/>
                </a:solidFill>
                <a:latin typeface="Average"/>
                <a:ea typeface="Average"/>
                <a:cs typeface="Average"/>
                <a:sym typeface="Average"/>
              </a:rPr>
              <a:t>Assessed through the number of consent forms filled out and the satisfaction from patients and their family. </a:t>
            </a:r>
            <a:endParaRPr>
              <a:solidFill>
                <a:schemeClr val="accent3"/>
              </a:solidFill>
              <a:latin typeface="Average"/>
              <a:ea typeface="Average"/>
              <a:cs typeface="Average"/>
              <a:sym typeface="Average"/>
            </a:endParaRPr>
          </a:p>
          <a:p>
            <a:pPr marL="0" lvl="0" indent="0" algn="l" rtl="0">
              <a:spcBef>
                <a:spcPts val="0"/>
              </a:spcBef>
              <a:spcAft>
                <a:spcPts val="0"/>
              </a:spcAft>
              <a:buNone/>
            </a:pPr>
            <a:endParaRPr>
              <a:solidFill>
                <a:schemeClr val="accent3"/>
              </a:solidFill>
              <a:latin typeface="Average"/>
              <a:ea typeface="Average"/>
              <a:cs typeface="Average"/>
              <a:sym typeface="Average"/>
            </a:endParaRPr>
          </a:p>
          <a:p>
            <a:pPr marL="0" lvl="0" indent="0" algn="l" rtl="0">
              <a:lnSpc>
                <a:spcPct val="100000"/>
              </a:lnSpc>
              <a:spcBef>
                <a:spcPts val="0"/>
              </a:spcBef>
              <a:spcAft>
                <a:spcPts val="0"/>
              </a:spcAft>
              <a:buNone/>
            </a:pPr>
            <a:r>
              <a:rPr lang="en">
                <a:solidFill>
                  <a:schemeClr val="accent3"/>
                </a:solidFill>
                <a:latin typeface="Average"/>
                <a:ea typeface="Average"/>
                <a:cs typeface="Average"/>
                <a:sym typeface="Average"/>
              </a:rPr>
              <a:t>Within the survey that is sent out after every hospital visit, there will be a question added asking for feedback if the family experienced resuscitation efforts. </a:t>
            </a:r>
            <a:endParaRPr>
              <a:solidFill>
                <a:schemeClr val="accent3"/>
              </a:solidFill>
              <a:latin typeface="Average"/>
              <a:ea typeface="Average"/>
              <a:cs typeface="Average"/>
              <a:sym typeface="Average"/>
            </a:endParaRPr>
          </a:p>
          <a:p>
            <a:pPr marL="0" lvl="0" indent="0" algn="l" rtl="0">
              <a:spcBef>
                <a:spcPts val="0"/>
              </a:spcBef>
              <a:spcAft>
                <a:spcPts val="0"/>
              </a:spcAft>
              <a:buNone/>
            </a:pPr>
            <a:endParaRPr>
              <a:solidFill>
                <a:schemeClr val="accent3"/>
              </a:solidFill>
              <a:latin typeface="Average"/>
              <a:ea typeface="Average"/>
              <a:cs typeface="Average"/>
              <a:sym typeface="Average"/>
            </a:endParaRPr>
          </a:p>
        </p:txBody>
      </p:sp>
      <p:pic>
        <p:nvPicPr>
          <p:cNvPr id="153" name="Google Shape;153;p20"/>
          <p:cNvPicPr preferRelativeResize="0"/>
          <p:nvPr/>
        </p:nvPicPr>
        <p:blipFill>
          <a:blip r:embed="rId3">
            <a:alphaModFix/>
          </a:blip>
          <a:stretch>
            <a:fillRect/>
          </a:stretch>
        </p:blipFill>
        <p:spPr>
          <a:xfrm>
            <a:off x="3441224" y="929950"/>
            <a:ext cx="1954449" cy="2017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1"/>
          <p:cNvSpPr/>
          <p:nvPr/>
        </p:nvSpPr>
        <p:spPr>
          <a:xfrm>
            <a:off x="158075" y="1521600"/>
            <a:ext cx="8634900" cy="3511200"/>
          </a:xfrm>
          <a:prstGeom prst="corner">
            <a:avLst>
              <a:gd name="adj1" fmla="val 60000"/>
              <a:gd name="adj2" fmla="val 110084"/>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1"/>
          <p:cNvSpPr/>
          <p:nvPr/>
        </p:nvSpPr>
        <p:spPr>
          <a:xfrm>
            <a:off x="158075" y="169225"/>
            <a:ext cx="3850500" cy="12768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1"/>
          <p:cNvSpPr txBox="1">
            <a:spLocks noGrp="1"/>
          </p:cNvSpPr>
          <p:nvPr>
            <p:ph type="title"/>
          </p:nvPr>
        </p:nvSpPr>
        <p:spPr>
          <a:xfrm>
            <a:off x="5488288" y="234925"/>
            <a:ext cx="3123975"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Proposed Policy</a:t>
            </a:r>
            <a:endParaRPr dirty="0"/>
          </a:p>
        </p:txBody>
      </p:sp>
      <p:sp>
        <p:nvSpPr>
          <p:cNvPr id="161" name="Google Shape;161;p21"/>
          <p:cNvSpPr txBox="1">
            <a:spLocks noGrp="1"/>
          </p:cNvSpPr>
          <p:nvPr>
            <p:ph type="body" idx="1"/>
          </p:nvPr>
        </p:nvSpPr>
        <p:spPr>
          <a:xfrm>
            <a:off x="158075" y="169225"/>
            <a:ext cx="3850500" cy="1276800"/>
          </a:xfrm>
          <a:prstGeom prst="rect">
            <a:avLst/>
          </a:prstGeom>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400" u="sng">
                <a:solidFill>
                  <a:schemeClr val="accent4"/>
                </a:solidFill>
              </a:rPr>
              <a:t>Subject:</a:t>
            </a:r>
            <a:endParaRPr sz="1400" u="sng">
              <a:solidFill>
                <a:schemeClr val="accent4"/>
              </a:solidFill>
            </a:endParaRPr>
          </a:p>
          <a:p>
            <a:pPr marL="0" lvl="0" indent="0" algn="ctr" rtl="0">
              <a:lnSpc>
                <a:spcPct val="100000"/>
              </a:lnSpc>
              <a:spcBef>
                <a:spcPts val="0"/>
              </a:spcBef>
              <a:spcAft>
                <a:spcPts val="0"/>
              </a:spcAft>
              <a:buNone/>
            </a:pPr>
            <a:r>
              <a:rPr lang="en" sz="1400"/>
              <a:t>Family member presence during resuscitation efforts     </a:t>
            </a:r>
            <a:endParaRPr sz="1400"/>
          </a:p>
          <a:p>
            <a:pPr marL="0" lvl="0" indent="0" algn="ctr" rtl="0">
              <a:lnSpc>
                <a:spcPct val="100000"/>
              </a:lnSpc>
              <a:spcBef>
                <a:spcPts val="0"/>
              </a:spcBef>
              <a:spcAft>
                <a:spcPts val="0"/>
              </a:spcAft>
              <a:buNone/>
            </a:pPr>
            <a:r>
              <a:rPr lang="en" sz="1400" u="sng">
                <a:solidFill>
                  <a:schemeClr val="accent4"/>
                </a:solidFill>
              </a:rPr>
              <a:t>Policy Name:</a:t>
            </a:r>
            <a:r>
              <a:rPr lang="en" sz="1400"/>
              <a:t> </a:t>
            </a:r>
            <a:endParaRPr sz="1400"/>
          </a:p>
          <a:p>
            <a:pPr marL="0" lvl="0" indent="0" algn="ctr" rtl="0">
              <a:lnSpc>
                <a:spcPct val="100000"/>
              </a:lnSpc>
              <a:spcBef>
                <a:spcPts val="0"/>
              </a:spcBef>
              <a:spcAft>
                <a:spcPts val="0"/>
              </a:spcAft>
              <a:buNone/>
            </a:pPr>
            <a:r>
              <a:rPr lang="en" sz="1400"/>
              <a:t>FPDR (Family Presence During Resuscitation)</a:t>
            </a:r>
            <a:endParaRPr sz="1400"/>
          </a:p>
          <a:p>
            <a:pPr marL="0" lvl="0" indent="0" algn="l" rtl="0">
              <a:lnSpc>
                <a:spcPct val="115000"/>
              </a:lnSpc>
              <a:spcBef>
                <a:spcPts val="0"/>
              </a:spcBef>
              <a:spcAft>
                <a:spcPts val="0"/>
              </a:spcAft>
              <a:buNone/>
            </a:pPr>
            <a:endParaRPr sz="2000"/>
          </a:p>
        </p:txBody>
      </p:sp>
      <p:sp>
        <p:nvSpPr>
          <p:cNvPr id="162" name="Google Shape;162;p21"/>
          <p:cNvSpPr txBox="1"/>
          <p:nvPr/>
        </p:nvSpPr>
        <p:spPr>
          <a:xfrm>
            <a:off x="4140275" y="917475"/>
            <a:ext cx="4638000" cy="1876800"/>
          </a:xfrm>
          <a:prstGeom prst="rect">
            <a:avLst/>
          </a:prstGeom>
          <a:noFill/>
          <a:ln>
            <a:noFill/>
          </a:ln>
        </p:spPr>
        <p:txBody>
          <a:bodyPr spcFirstLastPara="1" wrap="square" lIns="91425" tIns="91425" rIns="91425" bIns="91425" anchor="t" anchorCtr="0">
            <a:noAutofit/>
          </a:bodyPr>
          <a:lstStyle/>
          <a:p>
            <a:pPr marL="0" lvl="0" indent="457200" algn="l" rtl="0">
              <a:spcBef>
                <a:spcPts val="0"/>
              </a:spcBef>
              <a:spcAft>
                <a:spcPts val="0"/>
              </a:spcAft>
              <a:buNone/>
            </a:pPr>
            <a:r>
              <a:rPr lang="en" u="sng">
                <a:solidFill>
                  <a:schemeClr val="accent4"/>
                </a:solidFill>
                <a:latin typeface="Average"/>
                <a:ea typeface="Average"/>
                <a:cs typeface="Average"/>
                <a:sym typeface="Average"/>
              </a:rPr>
              <a:t>Purpose:</a:t>
            </a:r>
            <a:endParaRPr u="sng">
              <a:solidFill>
                <a:schemeClr val="accent4"/>
              </a:solidFill>
              <a:latin typeface="Average"/>
              <a:ea typeface="Average"/>
              <a:cs typeface="Average"/>
              <a:sym typeface="Average"/>
            </a:endParaRPr>
          </a:p>
          <a:p>
            <a:pPr marL="0" lvl="0" indent="457200" algn="l" rtl="0">
              <a:spcBef>
                <a:spcPts val="0"/>
              </a:spcBef>
              <a:spcAft>
                <a:spcPts val="0"/>
              </a:spcAft>
              <a:buNone/>
            </a:pPr>
            <a:endParaRPr u="sng">
              <a:solidFill>
                <a:schemeClr val="accent4"/>
              </a:solidFill>
              <a:latin typeface="Average"/>
              <a:ea typeface="Average"/>
              <a:cs typeface="Average"/>
              <a:sym typeface="Average"/>
            </a:endParaRPr>
          </a:p>
          <a:p>
            <a:pPr marL="0" lvl="0" indent="0" algn="l" rtl="0">
              <a:spcBef>
                <a:spcPts val="0"/>
              </a:spcBef>
              <a:spcAft>
                <a:spcPts val="0"/>
              </a:spcAft>
              <a:buNone/>
            </a:pPr>
            <a:r>
              <a:rPr lang="en" sz="1300">
                <a:solidFill>
                  <a:schemeClr val="accent3"/>
                </a:solidFill>
                <a:latin typeface="Average"/>
                <a:ea typeface="Average"/>
                <a:cs typeface="Average"/>
                <a:sym typeface="Average"/>
              </a:rPr>
              <a:t>1.</a:t>
            </a:r>
            <a:r>
              <a:rPr lang="en" sz="900">
                <a:solidFill>
                  <a:schemeClr val="accent3"/>
                </a:solidFill>
                <a:latin typeface="Average"/>
                <a:ea typeface="Average"/>
                <a:cs typeface="Average"/>
                <a:sym typeface="Average"/>
              </a:rPr>
              <a:t>    </a:t>
            </a:r>
            <a:r>
              <a:rPr lang="en" sz="1300">
                <a:solidFill>
                  <a:schemeClr val="accent3"/>
                </a:solidFill>
                <a:latin typeface="Average"/>
                <a:ea typeface="Average"/>
                <a:cs typeface="Average"/>
                <a:sym typeface="Average"/>
              </a:rPr>
              <a:t>To have a protocol in writing that offers guidance to the healthcare team and grants autonomy to the patient and family. </a:t>
            </a:r>
            <a:endParaRPr sz="1300">
              <a:solidFill>
                <a:schemeClr val="accent3"/>
              </a:solidFill>
              <a:latin typeface="Average"/>
              <a:ea typeface="Average"/>
              <a:cs typeface="Average"/>
              <a:sym typeface="Average"/>
            </a:endParaRPr>
          </a:p>
          <a:p>
            <a:pPr marL="0" lvl="0" indent="0" algn="l" rtl="0">
              <a:spcBef>
                <a:spcPts val="0"/>
              </a:spcBef>
              <a:spcAft>
                <a:spcPts val="0"/>
              </a:spcAft>
              <a:buNone/>
            </a:pPr>
            <a:endParaRPr sz="1300">
              <a:solidFill>
                <a:schemeClr val="accent3"/>
              </a:solidFill>
              <a:latin typeface="Average"/>
              <a:ea typeface="Average"/>
              <a:cs typeface="Average"/>
              <a:sym typeface="Average"/>
            </a:endParaRPr>
          </a:p>
          <a:p>
            <a:pPr marL="0" lvl="0" indent="0" algn="l" rtl="0">
              <a:spcBef>
                <a:spcPts val="0"/>
              </a:spcBef>
              <a:spcAft>
                <a:spcPts val="0"/>
              </a:spcAft>
              <a:buNone/>
            </a:pPr>
            <a:r>
              <a:rPr lang="en" sz="1300">
                <a:solidFill>
                  <a:schemeClr val="accent3"/>
                </a:solidFill>
                <a:latin typeface="Average"/>
                <a:ea typeface="Average"/>
                <a:cs typeface="Average"/>
                <a:sym typeface="Average"/>
              </a:rPr>
              <a:t>2.</a:t>
            </a:r>
            <a:r>
              <a:rPr lang="en" sz="900">
                <a:solidFill>
                  <a:schemeClr val="accent3"/>
                </a:solidFill>
                <a:latin typeface="Average"/>
                <a:ea typeface="Average"/>
                <a:cs typeface="Average"/>
                <a:sym typeface="Average"/>
              </a:rPr>
              <a:t>    </a:t>
            </a:r>
            <a:r>
              <a:rPr lang="en" sz="1300">
                <a:solidFill>
                  <a:schemeClr val="accent3"/>
                </a:solidFill>
                <a:latin typeface="Average"/>
                <a:ea typeface="Average"/>
                <a:cs typeface="Average"/>
                <a:sym typeface="Average"/>
              </a:rPr>
              <a:t>Permitting loved ones a choice whether they want to witness CPR of their loved one and be involved in the resuscitation efforts. </a:t>
            </a:r>
            <a:endParaRPr sz="1300">
              <a:solidFill>
                <a:schemeClr val="accent3"/>
              </a:solidFill>
              <a:latin typeface="Average"/>
              <a:ea typeface="Average"/>
              <a:cs typeface="Average"/>
              <a:sym typeface="Average"/>
            </a:endParaRPr>
          </a:p>
          <a:p>
            <a:pPr marL="0" lvl="0" indent="0" algn="l" rtl="0">
              <a:lnSpc>
                <a:spcPct val="115000"/>
              </a:lnSpc>
              <a:spcBef>
                <a:spcPts val="0"/>
              </a:spcBef>
              <a:spcAft>
                <a:spcPts val="0"/>
              </a:spcAft>
              <a:buNone/>
            </a:pPr>
            <a:endParaRPr>
              <a:latin typeface="Average"/>
              <a:ea typeface="Average"/>
              <a:cs typeface="Average"/>
              <a:sym typeface="Average"/>
            </a:endParaRPr>
          </a:p>
        </p:txBody>
      </p:sp>
      <p:sp>
        <p:nvSpPr>
          <p:cNvPr id="163" name="Google Shape;163;p21"/>
          <p:cNvSpPr txBox="1"/>
          <p:nvPr/>
        </p:nvSpPr>
        <p:spPr>
          <a:xfrm>
            <a:off x="158075" y="1521600"/>
            <a:ext cx="3982200" cy="1521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accent4"/>
                </a:solidFill>
                <a:latin typeface="Average"/>
                <a:ea typeface="Average"/>
                <a:cs typeface="Average"/>
                <a:sym typeface="Average"/>
              </a:rPr>
              <a:t>Policy Objectives: </a:t>
            </a:r>
            <a:endParaRPr u="sng">
              <a:solidFill>
                <a:schemeClr val="accent4"/>
              </a:solidFill>
              <a:latin typeface="Average"/>
              <a:ea typeface="Average"/>
              <a:cs typeface="Average"/>
              <a:sym typeface="Average"/>
            </a:endParaRPr>
          </a:p>
          <a:p>
            <a:pPr marL="0" lvl="0" indent="0" algn="l" rtl="0">
              <a:spcBef>
                <a:spcPts val="0"/>
              </a:spcBef>
              <a:spcAft>
                <a:spcPts val="0"/>
              </a:spcAft>
              <a:buNone/>
            </a:pPr>
            <a:endParaRPr u="sng">
              <a:solidFill>
                <a:schemeClr val="accent4"/>
              </a:solidFill>
              <a:latin typeface="Average"/>
              <a:ea typeface="Average"/>
              <a:cs typeface="Average"/>
              <a:sym typeface="Average"/>
            </a:endParaRPr>
          </a:p>
          <a:p>
            <a:pPr marL="0" lvl="0" indent="0" algn="l" rtl="0">
              <a:lnSpc>
                <a:spcPct val="115000"/>
              </a:lnSpc>
              <a:spcBef>
                <a:spcPts val="0"/>
              </a:spcBef>
              <a:spcAft>
                <a:spcPts val="0"/>
              </a:spcAft>
              <a:buNone/>
            </a:pPr>
            <a:r>
              <a:rPr lang="en" sz="1300">
                <a:solidFill>
                  <a:schemeClr val="accent3"/>
                </a:solidFill>
                <a:latin typeface="Average"/>
                <a:ea typeface="Average"/>
                <a:cs typeface="Average"/>
                <a:sym typeface="Average"/>
              </a:rPr>
              <a:t>1.</a:t>
            </a:r>
            <a:r>
              <a:rPr lang="en" sz="900">
                <a:solidFill>
                  <a:schemeClr val="accent3"/>
                </a:solidFill>
                <a:latin typeface="Average"/>
                <a:ea typeface="Average"/>
                <a:cs typeface="Average"/>
                <a:sym typeface="Average"/>
              </a:rPr>
              <a:t>  </a:t>
            </a:r>
            <a:r>
              <a:rPr lang="en" sz="1300">
                <a:solidFill>
                  <a:schemeClr val="accent3"/>
                </a:solidFill>
                <a:latin typeface="Average"/>
                <a:ea typeface="Average"/>
                <a:cs typeface="Average"/>
                <a:sym typeface="Average"/>
              </a:rPr>
              <a:t>“Returning spontaneous circulation” in the patient and to prevent further morbidity and mortality (Goldberger, 2015). </a:t>
            </a:r>
            <a:endParaRPr sz="1300">
              <a:solidFill>
                <a:schemeClr val="accent3"/>
              </a:solidFill>
              <a:latin typeface="Average"/>
              <a:ea typeface="Average"/>
              <a:cs typeface="Average"/>
              <a:sym typeface="Average"/>
            </a:endParaRPr>
          </a:p>
          <a:p>
            <a:pPr marL="0" lvl="0" indent="0" algn="l" rtl="0">
              <a:lnSpc>
                <a:spcPct val="115000"/>
              </a:lnSpc>
              <a:spcBef>
                <a:spcPts val="0"/>
              </a:spcBef>
              <a:spcAft>
                <a:spcPts val="0"/>
              </a:spcAft>
              <a:buNone/>
            </a:pPr>
            <a:r>
              <a:rPr lang="en" sz="1300">
                <a:solidFill>
                  <a:schemeClr val="accent3"/>
                </a:solidFill>
                <a:latin typeface="Average"/>
                <a:ea typeface="Average"/>
                <a:cs typeface="Average"/>
                <a:sym typeface="Average"/>
              </a:rPr>
              <a:t>2. Displays individualized care and “support the emotional needs” for the patients and their family by </a:t>
            </a:r>
            <a:endParaRPr sz="1300">
              <a:solidFill>
                <a:schemeClr val="accent3"/>
              </a:solidFill>
              <a:latin typeface="Average"/>
              <a:ea typeface="Average"/>
              <a:cs typeface="Average"/>
              <a:sym typeface="Average"/>
            </a:endParaRPr>
          </a:p>
          <a:p>
            <a:pPr marL="457200" lvl="0" indent="0" algn="l" rtl="0">
              <a:lnSpc>
                <a:spcPct val="115000"/>
              </a:lnSpc>
              <a:spcBef>
                <a:spcPts val="0"/>
              </a:spcBef>
              <a:spcAft>
                <a:spcPts val="0"/>
              </a:spcAft>
              <a:buNone/>
            </a:pPr>
            <a:endParaRPr>
              <a:latin typeface="Average"/>
              <a:ea typeface="Average"/>
              <a:cs typeface="Average"/>
              <a:sym typeface="Average"/>
            </a:endParaRPr>
          </a:p>
        </p:txBody>
      </p:sp>
      <p:sp>
        <p:nvSpPr>
          <p:cNvPr id="164" name="Google Shape;164;p21"/>
          <p:cNvSpPr txBox="1"/>
          <p:nvPr/>
        </p:nvSpPr>
        <p:spPr>
          <a:xfrm>
            <a:off x="158075" y="2885925"/>
            <a:ext cx="8327400" cy="2065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300">
              <a:solidFill>
                <a:schemeClr val="accent3"/>
              </a:solidFill>
              <a:latin typeface="Average"/>
              <a:ea typeface="Average"/>
              <a:cs typeface="Average"/>
              <a:sym typeface="Average"/>
            </a:endParaRPr>
          </a:p>
          <a:p>
            <a:pPr marL="0" lvl="0" indent="0" algn="l" rtl="0">
              <a:lnSpc>
                <a:spcPct val="115000"/>
              </a:lnSpc>
              <a:spcBef>
                <a:spcPts val="0"/>
              </a:spcBef>
              <a:spcAft>
                <a:spcPts val="0"/>
              </a:spcAft>
              <a:buNone/>
            </a:pPr>
            <a:r>
              <a:rPr lang="en" sz="1300">
                <a:solidFill>
                  <a:schemeClr val="accent3"/>
                </a:solidFill>
                <a:latin typeface="Average"/>
                <a:ea typeface="Average"/>
                <a:cs typeface="Average"/>
                <a:sym typeface="Average"/>
              </a:rPr>
              <a:t>allowing the option of being at the bedside during resuscitation efforts (Al-Daken, 2017).</a:t>
            </a:r>
            <a:endParaRPr sz="1300">
              <a:solidFill>
                <a:schemeClr val="accent3"/>
              </a:solidFill>
              <a:latin typeface="Average"/>
              <a:ea typeface="Average"/>
              <a:cs typeface="Average"/>
              <a:sym typeface="Average"/>
            </a:endParaRPr>
          </a:p>
          <a:p>
            <a:pPr marL="0" lvl="0" indent="0" algn="l" rtl="0">
              <a:lnSpc>
                <a:spcPct val="115000"/>
              </a:lnSpc>
              <a:spcBef>
                <a:spcPts val="0"/>
              </a:spcBef>
              <a:spcAft>
                <a:spcPts val="0"/>
              </a:spcAft>
              <a:buNone/>
            </a:pPr>
            <a:r>
              <a:rPr lang="en" sz="1300">
                <a:solidFill>
                  <a:schemeClr val="accent3"/>
                </a:solidFill>
                <a:latin typeface="Average"/>
                <a:ea typeface="Average"/>
                <a:cs typeface="Average"/>
                <a:sym typeface="Average"/>
              </a:rPr>
              <a:t>3.</a:t>
            </a:r>
            <a:r>
              <a:rPr lang="en" sz="900">
                <a:solidFill>
                  <a:schemeClr val="accent3"/>
                </a:solidFill>
                <a:latin typeface="Average"/>
                <a:ea typeface="Average"/>
                <a:cs typeface="Average"/>
                <a:sym typeface="Average"/>
              </a:rPr>
              <a:t>    </a:t>
            </a:r>
            <a:r>
              <a:rPr lang="en" sz="1300">
                <a:solidFill>
                  <a:schemeClr val="accent3"/>
                </a:solidFill>
                <a:latin typeface="Average"/>
                <a:ea typeface="Average"/>
                <a:cs typeface="Average"/>
                <a:sym typeface="Average"/>
              </a:rPr>
              <a:t>Guides the healthcare team to handle the situation with a plan in place and steps to follow instead of trying to create a plan amongst all the chaos. </a:t>
            </a:r>
            <a:endParaRPr sz="1300">
              <a:solidFill>
                <a:schemeClr val="accent3"/>
              </a:solidFill>
              <a:latin typeface="Average"/>
              <a:ea typeface="Average"/>
              <a:cs typeface="Average"/>
              <a:sym typeface="Average"/>
            </a:endParaRPr>
          </a:p>
          <a:p>
            <a:pPr marL="0" lvl="0" indent="0" algn="l" rtl="0">
              <a:lnSpc>
                <a:spcPct val="115000"/>
              </a:lnSpc>
              <a:spcBef>
                <a:spcPts val="0"/>
              </a:spcBef>
              <a:spcAft>
                <a:spcPts val="0"/>
              </a:spcAft>
              <a:buNone/>
            </a:pPr>
            <a:r>
              <a:rPr lang="en" sz="1300">
                <a:solidFill>
                  <a:schemeClr val="accent3"/>
                </a:solidFill>
                <a:latin typeface="Average"/>
                <a:ea typeface="Average"/>
                <a:cs typeface="Average"/>
                <a:sym typeface="Average"/>
              </a:rPr>
              <a:t>4.</a:t>
            </a:r>
            <a:r>
              <a:rPr lang="en" sz="900">
                <a:solidFill>
                  <a:schemeClr val="accent3"/>
                </a:solidFill>
                <a:latin typeface="Average"/>
                <a:ea typeface="Average"/>
                <a:cs typeface="Average"/>
                <a:sym typeface="Average"/>
              </a:rPr>
              <a:t>    </a:t>
            </a:r>
            <a:r>
              <a:rPr lang="en" sz="1300">
                <a:solidFill>
                  <a:schemeClr val="accent3"/>
                </a:solidFill>
                <a:latin typeface="Average"/>
                <a:ea typeface="Average"/>
                <a:cs typeface="Average"/>
                <a:sym typeface="Average"/>
              </a:rPr>
              <a:t> “Facilitate understanding” of the healthcare providers’ conclusions to stop resuscitation efforts and increase “trust and collaboration” between the two parties (Al-Daken, 2017). </a:t>
            </a:r>
            <a:endParaRPr sz="1300">
              <a:solidFill>
                <a:schemeClr val="accent3"/>
              </a:solidFill>
              <a:latin typeface="Average"/>
              <a:ea typeface="Average"/>
              <a:cs typeface="Average"/>
              <a:sym typeface="Average"/>
            </a:endParaRPr>
          </a:p>
          <a:p>
            <a:pPr marL="0" lvl="0" indent="0" algn="l" rtl="0">
              <a:lnSpc>
                <a:spcPct val="115000"/>
              </a:lnSpc>
              <a:spcBef>
                <a:spcPts val="0"/>
              </a:spcBef>
              <a:spcAft>
                <a:spcPts val="0"/>
              </a:spcAft>
              <a:buNone/>
            </a:pPr>
            <a:r>
              <a:rPr lang="en" sz="1300">
                <a:solidFill>
                  <a:schemeClr val="accent3"/>
                </a:solidFill>
                <a:latin typeface="Average"/>
                <a:ea typeface="Average"/>
                <a:cs typeface="Average"/>
                <a:sym typeface="Average"/>
              </a:rPr>
              <a:t>5.</a:t>
            </a:r>
            <a:r>
              <a:rPr lang="en" sz="900">
                <a:solidFill>
                  <a:schemeClr val="accent3"/>
                </a:solidFill>
                <a:latin typeface="Average"/>
                <a:ea typeface="Average"/>
                <a:cs typeface="Average"/>
                <a:sym typeface="Average"/>
              </a:rPr>
              <a:t>    </a:t>
            </a:r>
            <a:r>
              <a:rPr lang="en" sz="1300">
                <a:solidFill>
                  <a:schemeClr val="accent3"/>
                </a:solidFill>
                <a:latin typeface="Average"/>
                <a:ea typeface="Average"/>
                <a:cs typeface="Average"/>
                <a:sym typeface="Average"/>
              </a:rPr>
              <a:t>Educates the family members about their roles, responsibilities, and expectations while in the room with the healthcare team as they provide care. </a:t>
            </a:r>
            <a:endParaRPr>
              <a:latin typeface="Average"/>
              <a:ea typeface="Average"/>
              <a:cs typeface="Average"/>
              <a:sym typeface="Average"/>
            </a:endParaRPr>
          </a:p>
          <a:p>
            <a:pPr marL="0" lvl="0" indent="0" algn="l" rtl="0">
              <a:spcBef>
                <a:spcPts val="0"/>
              </a:spcBef>
              <a:spcAft>
                <a:spcPts val="0"/>
              </a:spcAft>
              <a:buNone/>
            </a:pPr>
            <a:endParaRPr>
              <a:latin typeface="Average"/>
              <a:ea typeface="Average"/>
              <a:cs typeface="Average"/>
              <a:sym typeface="Average"/>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2192</Words>
  <Application>Microsoft Macintosh PowerPoint</Application>
  <PresentationFormat>On-screen Show (16:9)</PresentationFormat>
  <Paragraphs>158</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Times New Roman</vt:lpstr>
      <vt:lpstr>Arial</vt:lpstr>
      <vt:lpstr>Oswald</vt:lpstr>
      <vt:lpstr>Average</vt:lpstr>
      <vt:lpstr>Slate</vt:lpstr>
      <vt:lpstr>Family Presence During Resuscitation</vt:lpstr>
      <vt:lpstr>Abstract</vt:lpstr>
      <vt:lpstr>Background Information</vt:lpstr>
      <vt:lpstr>Theoretical Framework</vt:lpstr>
      <vt:lpstr>Theories Involved with FPDR</vt:lpstr>
      <vt:lpstr>Evidence Based Practice</vt:lpstr>
      <vt:lpstr>Evidence Based Practice</vt:lpstr>
      <vt:lpstr>Recommendations for Practice </vt:lpstr>
      <vt:lpstr>Proposed Policy</vt:lpstr>
      <vt:lpstr>Proposed Policy</vt:lpstr>
      <vt:lpstr>Conclusion</vt:lpstr>
      <vt:lpstr>References</vt:lpstr>
      <vt:lpstr>References</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Presence During Resuscitation</dc:title>
  <cp:lastModifiedBy>Brittany Whistle</cp:lastModifiedBy>
  <cp:revision>1</cp:revision>
  <dcterms:modified xsi:type="dcterms:W3CDTF">2020-10-21T01:21:39Z</dcterms:modified>
</cp:coreProperties>
</file>