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50" r:id="rId1"/>
    <p:sldMasterId id="2147483657" r:id="rId2"/>
    <p:sldMasterId id="2147483653" r:id="rId3"/>
    <p:sldMasterId id="2147483828"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4387976" rtl="0" eaLnBrk="1" latinLnBrk="0" hangingPunct="1">
      <a:defRPr sz="8585" kern="1200">
        <a:solidFill>
          <a:schemeClr val="tx1"/>
        </a:solidFill>
        <a:latin typeface="+mn-lt"/>
        <a:ea typeface="+mn-ea"/>
        <a:cs typeface="+mn-cs"/>
      </a:defRPr>
    </a:lvl1pPr>
    <a:lvl2pPr marL="2193989" algn="l" defTabSz="4387976" rtl="0" eaLnBrk="1" latinLnBrk="0" hangingPunct="1">
      <a:defRPr sz="8585" kern="1200">
        <a:solidFill>
          <a:schemeClr val="tx1"/>
        </a:solidFill>
        <a:latin typeface="+mn-lt"/>
        <a:ea typeface="+mn-ea"/>
        <a:cs typeface="+mn-cs"/>
      </a:defRPr>
    </a:lvl2pPr>
    <a:lvl3pPr marL="4387976" algn="l" defTabSz="4387976" rtl="0" eaLnBrk="1" latinLnBrk="0" hangingPunct="1">
      <a:defRPr sz="8585" kern="1200">
        <a:solidFill>
          <a:schemeClr val="tx1"/>
        </a:solidFill>
        <a:latin typeface="+mn-lt"/>
        <a:ea typeface="+mn-ea"/>
        <a:cs typeface="+mn-cs"/>
      </a:defRPr>
    </a:lvl3pPr>
    <a:lvl4pPr marL="6581966" algn="l" defTabSz="4387976" rtl="0" eaLnBrk="1" latinLnBrk="0" hangingPunct="1">
      <a:defRPr sz="8585" kern="1200">
        <a:solidFill>
          <a:schemeClr val="tx1"/>
        </a:solidFill>
        <a:latin typeface="+mn-lt"/>
        <a:ea typeface="+mn-ea"/>
        <a:cs typeface="+mn-cs"/>
      </a:defRPr>
    </a:lvl4pPr>
    <a:lvl5pPr marL="8775954" algn="l" defTabSz="4387976" rtl="0" eaLnBrk="1" latinLnBrk="0" hangingPunct="1">
      <a:defRPr sz="8585" kern="1200">
        <a:solidFill>
          <a:schemeClr val="tx1"/>
        </a:solidFill>
        <a:latin typeface="+mn-lt"/>
        <a:ea typeface="+mn-ea"/>
        <a:cs typeface="+mn-cs"/>
      </a:defRPr>
    </a:lvl5pPr>
    <a:lvl6pPr marL="10969943" algn="l" defTabSz="4387976" rtl="0" eaLnBrk="1" latinLnBrk="0" hangingPunct="1">
      <a:defRPr sz="8585" kern="1200">
        <a:solidFill>
          <a:schemeClr val="tx1"/>
        </a:solidFill>
        <a:latin typeface="+mn-lt"/>
        <a:ea typeface="+mn-ea"/>
        <a:cs typeface="+mn-cs"/>
      </a:defRPr>
    </a:lvl6pPr>
    <a:lvl7pPr marL="13163934" algn="l" defTabSz="4387976" rtl="0" eaLnBrk="1" latinLnBrk="0" hangingPunct="1">
      <a:defRPr sz="8585" kern="1200">
        <a:solidFill>
          <a:schemeClr val="tx1"/>
        </a:solidFill>
        <a:latin typeface="+mn-lt"/>
        <a:ea typeface="+mn-ea"/>
        <a:cs typeface="+mn-cs"/>
      </a:defRPr>
    </a:lvl7pPr>
    <a:lvl8pPr marL="15357921" algn="l" defTabSz="4387976" rtl="0" eaLnBrk="1" latinLnBrk="0" hangingPunct="1">
      <a:defRPr sz="8585" kern="1200">
        <a:solidFill>
          <a:schemeClr val="tx1"/>
        </a:solidFill>
        <a:latin typeface="+mn-lt"/>
        <a:ea typeface="+mn-ea"/>
        <a:cs typeface="+mn-cs"/>
      </a:defRPr>
    </a:lvl8pPr>
    <a:lvl9pPr marL="17551910" algn="l" defTabSz="4387976" rtl="0" eaLnBrk="1" latinLnBrk="0" hangingPunct="1">
      <a:defRPr sz="85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userDrawn="1">
          <p15:clr>
            <a:srgbClr val="A4A3A4"/>
          </p15:clr>
        </p15:guide>
        <p15:guide id="2" orient="horz" pos="288" userDrawn="1">
          <p15:clr>
            <a:srgbClr val="A4A3A4"/>
          </p15:clr>
        </p15:guide>
        <p15:guide id="3" orient="horz" pos="20160" userDrawn="1">
          <p15:clr>
            <a:srgbClr val="A4A3A4"/>
          </p15:clr>
        </p15:guide>
        <p15:guide id="4" orient="horz" userDrawn="1">
          <p15:clr>
            <a:srgbClr val="A4A3A4"/>
          </p15:clr>
        </p15:guide>
        <p15:guide id="5" pos="581" userDrawn="1">
          <p15:clr>
            <a:srgbClr val="A4A3A4"/>
          </p15:clr>
        </p15:guide>
        <p15:guide id="6" pos="2706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7" name="Flora Chan" initials="FC" lastIdx="8" clrIdx="7"/>
  <p:cmAuthor id="1" name="A.KOTOULAS" initials="HELP" lastIdx="1" clrIdx="1"/>
  <p:cmAuthor id="8" name="Michael Bordieri" initials="MB" lastIdx="15" clrIdx="8"/>
  <p:cmAuthor id="2" name="A.KOTOULAS" initials="HELP - " lastIdx="1" clrIdx="2"/>
  <p:cmAuthor id="9" name="Brooke Short" initials="BS" lastIdx="5" clrIdx="9">
    <p:extLst>
      <p:ext uri="{19B8F6BF-5375-455C-9EA6-DF929625EA0E}">
        <p15:presenceInfo xmlns:p15="http://schemas.microsoft.com/office/powerpoint/2012/main" userId="S::lshort3@murraystate.edu::f14cc9fa-8b3b-4d2b-81a7-9f4ba07cc5fd" providerId="AD"/>
      </p:ext>
    </p:extLst>
  </p:cmAuthor>
  <p:cmAuthor id="3" name="PosterPresentations.com - 510.649.3001" initials="HELP - " lastIdx="1" clrIdx="3"/>
  <p:cmAuthor id="4" name="Bordieri, Michael" initials="MJB" lastIdx="22" clrIdx="4"/>
  <p:cmAuthor id="5" name="Morgan Wild" initials="MW" lastIdx="2" clrIdx="5"/>
  <p:cmAuthor id="6" name="Bordieri, Michael" initials="BM"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F68"/>
    <a:srgbClr val="CFE0EA"/>
    <a:srgbClr val="B3E5EF"/>
    <a:srgbClr val="8DB5CD"/>
    <a:srgbClr val="CADDE8"/>
    <a:srgbClr val="99BDD3"/>
    <a:srgbClr val="B4BCCA"/>
    <a:srgbClr val="E1E4EB"/>
    <a:srgbClr val="CDD2DE"/>
    <a:srgbClr val="3B59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006" autoAdjust="0"/>
    <p:restoredTop sz="94249" autoAdjust="0"/>
  </p:normalViewPr>
  <p:slideViewPr>
    <p:cSldViewPr snapToGrid="0" snapToObjects="1" showGuides="1">
      <p:cViewPr>
        <p:scale>
          <a:sx n="41" d="100"/>
          <a:sy n="41" d="100"/>
        </p:scale>
        <p:origin x="168" y="40"/>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11/13/20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dirty="0"/>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11/13/20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7976" rtl="0" eaLnBrk="1" latinLnBrk="0" hangingPunct="1">
      <a:defRPr sz="5849" kern="1200">
        <a:solidFill>
          <a:schemeClr val="tx1"/>
        </a:solidFill>
        <a:latin typeface="+mn-lt"/>
        <a:ea typeface="+mn-ea"/>
        <a:cs typeface="+mn-cs"/>
      </a:defRPr>
    </a:lvl1pPr>
    <a:lvl2pPr marL="2193989" algn="l" defTabSz="4387976" rtl="0" eaLnBrk="1" latinLnBrk="0" hangingPunct="1">
      <a:defRPr sz="5849" kern="1200">
        <a:solidFill>
          <a:schemeClr val="tx1"/>
        </a:solidFill>
        <a:latin typeface="+mn-lt"/>
        <a:ea typeface="+mn-ea"/>
        <a:cs typeface="+mn-cs"/>
      </a:defRPr>
    </a:lvl2pPr>
    <a:lvl3pPr marL="4387976" algn="l" defTabSz="4387976" rtl="0" eaLnBrk="1" latinLnBrk="0" hangingPunct="1">
      <a:defRPr sz="5849" kern="1200">
        <a:solidFill>
          <a:schemeClr val="tx1"/>
        </a:solidFill>
        <a:latin typeface="+mn-lt"/>
        <a:ea typeface="+mn-ea"/>
        <a:cs typeface="+mn-cs"/>
      </a:defRPr>
    </a:lvl3pPr>
    <a:lvl4pPr marL="6581966" algn="l" defTabSz="4387976" rtl="0" eaLnBrk="1" latinLnBrk="0" hangingPunct="1">
      <a:defRPr sz="5849" kern="1200">
        <a:solidFill>
          <a:schemeClr val="tx1"/>
        </a:solidFill>
        <a:latin typeface="+mn-lt"/>
        <a:ea typeface="+mn-ea"/>
        <a:cs typeface="+mn-cs"/>
      </a:defRPr>
    </a:lvl4pPr>
    <a:lvl5pPr marL="8775954" algn="l" defTabSz="4387976" rtl="0" eaLnBrk="1" latinLnBrk="0" hangingPunct="1">
      <a:defRPr sz="5849" kern="1200">
        <a:solidFill>
          <a:schemeClr val="tx1"/>
        </a:solidFill>
        <a:latin typeface="+mn-lt"/>
        <a:ea typeface="+mn-ea"/>
        <a:cs typeface="+mn-cs"/>
      </a:defRPr>
    </a:lvl5pPr>
    <a:lvl6pPr marL="10969943" algn="l" defTabSz="4387976" rtl="0" eaLnBrk="1" latinLnBrk="0" hangingPunct="1">
      <a:defRPr sz="5849" kern="1200">
        <a:solidFill>
          <a:schemeClr val="tx1"/>
        </a:solidFill>
        <a:latin typeface="+mn-lt"/>
        <a:ea typeface="+mn-ea"/>
        <a:cs typeface="+mn-cs"/>
      </a:defRPr>
    </a:lvl6pPr>
    <a:lvl7pPr marL="13163934" algn="l" defTabSz="4387976" rtl="0" eaLnBrk="1" latinLnBrk="0" hangingPunct="1">
      <a:defRPr sz="5849" kern="1200">
        <a:solidFill>
          <a:schemeClr val="tx1"/>
        </a:solidFill>
        <a:latin typeface="+mn-lt"/>
        <a:ea typeface="+mn-ea"/>
        <a:cs typeface="+mn-cs"/>
      </a:defRPr>
    </a:lvl7pPr>
    <a:lvl8pPr marL="15357921" algn="l" defTabSz="4387976" rtl="0" eaLnBrk="1" latinLnBrk="0" hangingPunct="1">
      <a:defRPr sz="5849" kern="1200">
        <a:solidFill>
          <a:schemeClr val="tx1"/>
        </a:solidFill>
        <a:latin typeface="+mn-lt"/>
        <a:ea typeface="+mn-ea"/>
        <a:cs typeface="+mn-cs"/>
      </a:defRPr>
    </a:lvl8pPr>
    <a:lvl9pPr marL="17551910" algn="l" defTabSz="4387976" rtl="0" eaLnBrk="1" latinLnBrk="0" hangingPunct="1">
      <a:defRPr sz="584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83993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5"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6"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72"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42"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2" y="5574587"/>
            <a:ext cx="10058400"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33" y="557458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33" y="6378483"/>
            <a:ext cx="10047018"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3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3"/>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33" y="2570523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7"/>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904188" y="1495155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7"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79"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931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3686861" y="2263243"/>
            <a:ext cx="15800832" cy="8339328"/>
          </a:xfrm>
        </p:spPr>
        <p:txBody>
          <a:bodyPr>
            <a:noAutofit/>
          </a:bodyPr>
          <a:lstStyle>
            <a:lvl1pPr>
              <a:lnSpc>
                <a:spcPct val="80000"/>
              </a:lnSpc>
              <a:defRPr sz="17280"/>
            </a:lvl1pPr>
          </a:lstStyle>
          <a:p>
            <a:r>
              <a:rPr lang="en-US"/>
              <a:t>Click to edit Master title style</a:t>
            </a:r>
            <a:endParaRPr lang="en-US" dirty="0"/>
          </a:p>
        </p:txBody>
      </p:sp>
      <p:sp>
        <p:nvSpPr>
          <p:cNvPr id="3" name="Content Placeholder 2"/>
          <p:cNvSpPr>
            <a:spLocks noGrp="1"/>
          </p:cNvSpPr>
          <p:nvPr>
            <p:ph idx="1"/>
          </p:nvPr>
        </p:nvSpPr>
        <p:spPr>
          <a:xfrm>
            <a:off x="20574000" y="3950208"/>
            <a:ext cx="20442326" cy="24886310"/>
          </a:xfrm>
        </p:spPr>
        <p:txBody>
          <a:bodyPr>
            <a:normAutofit/>
          </a:bodyPr>
          <a:lstStyle>
            <a:lvl1pPr>
              <a:defRPr sz="9600"/>
            </a:lvl1pPr>
            <a:lvl2pPr>
              <a:defRPr sz="7680"/>
            </a:lvl2pPr>
            <a:lvl3pPr>
              <a:defRPr sz="5760"/>
            </a:lvl3pPr>
            <a:lvl4pPr>
              <a:defRPr sz="5760"/>
            </a:lvl4pPr>
            <a:lvl5pPr>
              <a:defRPr sz="5760"/>
            </a:lvl5pPr>
            <a:lvl6pPr>
              <a:defRPr sz="5760"/>
            </a:lvl6pPr>
            <a:lvl7pPr>
              <a:defRPr sz="5760"/>
            </a:lvl7pPr>
            <a:lvl8pPr>
              <a:defRPr sz="5760"/>
            </a:lvl8pPr>
            <a:lvl9pPr>
              <a:defRPr sz="57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86861" y="10836029"/>
            <a:ext cx="15800832" cy="18059011"/>
          </a:xfrm>
        </p:spPr>
        <p:txBody>
          <a:bodyPr lIns="91440" rIns="91440">
            <a:normAutofit/>
          </a:bodyPr>
          <a:lstStyle>
            <a:lvl1pPr marL="0" indent="0">
              <a:lnSpc>
                <a:spcPct val="108000"/>
              </a:lnSpc>
              <a:spcBef>
                <a:spcPts val="2880"/>
              </a:spcBef>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22986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3808662"/>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5"/>
            <a:ext cx="43880227" cy="21945600"/>
          </a:xfrm>
          <a:solidFill>
            <a:schemeClr val="accent1">
              <a:lumMod val="60000"/>
              <a:lumOff val="40000"/>
            </a:schemeClr>
          </a:solidFill>
        </p:spPr>
        <p:txBody>
          <a:bodyPr lIns="457200" tIns="365760"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30998160" y="23808662"/>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11/13/20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484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12187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7" y="3657600"/>
            <a:ext cx="9464040" cy="2596896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3566167" y="3657600"/>
            <a:ext cx="27294840" cy="259689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36210240" y="833102"/>
            <a:ext cx="0" cy="32918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322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5"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6"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72" y="5574587"/>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42" y="6378483"/>
            <a:ext cx="1004887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2" y="5574587"/>
            <a:ext cx="10058400"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33" y="557458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33" y="6378483"/>
            <a:ext cx="10047018"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3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3"/>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33" y="25705237"/>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7"/>
            <a:ext cx="10052050"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904188" y="14951553"/>
            <a:ext cx="10056814" cy="740277"/>
          </a:xfrm>
          <a:prstGeom prst="rect">
            <a:avLst/>
          </a:prstGeom>
        </p:spPr>
        <p:txBody>
          <a:bodyPr wrap="square" lIns="183679" tIns="183679" rIns="183679" bIns="18367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7"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79"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extLst>
      <p:ext uri="{BB962C8B-B14F-4D97-AF65-F5344CB8AC3E}">
        <p14:creationId xmlns:p14="http://schemas.microsoft.com/office/powerpoint/2010/main" val="408975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9" y="6295356"/>
            <a:ext cx="13591277"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0" y="5457830"/>
            <a:ext cx="1357312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9" name="Text Placeholder 3"/>
          <p:cNvSpPr>
            <a:spLocks noGrp="1"/>
          </p:cNvSpPr>
          <p:nvPr>
            <p:ph type="body" sz="quarter" idx="19" hasCustomPrompt="1"/>
          </p:nvPr>
        </p:nvSpPr>
        <p:spPr>
          <a:xfrm>
            <a:off x="922344" y="18240480"/>
            <a:ext cx="1359286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942081" y="17435064"/>
            <a:ext cx="1357312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5154278" y="21595086"/>
            <a:ext cx="1357153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5154278" y="20765498"/>
            <a:ext cx="13571534"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5162215" y="6295356"/>
            <a:ext cx="13571534"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5154286" y="5457830"/>
            <a:ext cx="13579475"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9395744" y="5457830"/>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9395744" y="6295356"/>
            <a:ext cx="13576029"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9395744" y="17402957"/>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9390716" y="18157353"/>
            <a:ext cx="13581061"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9395744" y="25871495"/>
            <a:ext cx="13576029"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9395748" y="26625889"/>
            <a:ext cx="13581061" cy="758744"/>
          </a:xfrm>
          <a:prstGeom prst="rect">
            <a:avLst/>
          </a:prstGeom>
        </p:spPr>
        <p:txBody>
          <a:bodyPr wrap="square" lIns="183679" tIns="183679" rIns="183679" bIns="183679">
            <a:spAutoFit/>
          </a:bodyPr>
          <a:lstStyle>
            <a:lvl1pPr marL="330620" indent="-330620">
              <a:buNone/>
              <a:defRPr sz="252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Type in or paste your text here</a:t>
            </a:r>
          </a:p>
        </p:txBody>
      </p:sp>
      <p:sp>
        <p:nvSpPr>
          <p:cNvPr id="71" name="Text Placeholder 5"/>
          <p:cNvSpPr>
            <a:spLocks noGrp="1"/>
          </p:cNvSpPr>
          <p:nvPr>
            <p:ph type="body" sz="quarter" idx="95"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3"/>
          <p:cNvSpPr>
            <a:spLocks noGrp="1"/>
          </p:cNvSpPr>
          <p:nvPr>
            <p:ph type="body" sz="quarter" idx="107"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3" name="Text Placeholder 3"/>
          <p:cNvSpPr>
            <a:spLocks noGrp="1"/>
          </p:cNvSpPr>
          <p:nvPr>
            <p:ph type="body" sz="quarter" idx="116"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4" name="Text Placeholder 3"/>
          <p:cNvSpPr>
            <a:spLocks noGrp="1"/>
          </p:cNvSpPr>
          <p:nvPr>
            <p:ph type="body" sz="quarter" idx="117"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5" name="Text Placeholder 3"/>
          <p:cNvSpPr>
            <a:spLocks noGrp="1"/>
          </p:cNvSpPr>
          <p:nvPr>
            <p:ph type="body" sz="quarter" idx="118"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6" name="Text Placeholder 3"/>
          <p:cNvSpPr>
            <a:spLocks noGrp="1"/>
          </p:cNvSpPr>
          <p:nvPr>
            <p:ph type="body" sz="quarter" idx="119"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7" name="Text Placeholder 3"/>
          <p:cNvSpPr>
            <a:spLocks noGrp="1"/>
          </p:cNvSpPr>
          <p:nvPr>
            <p:ph type="body" sz="quarter" idx="120"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8" name="Text Placeholder 3"/>
          <p:cNvSpPr>
            <a:spLocks noGrp="1"/>
          </p:cNvSpPr>
          <p:nvPr>
            <p:ph type="body" sz="quarter" idx="121"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9" name="Text Placeholder 3"/>
          <p:cNvSpPr>
            <a:spLocks noGrp="1"/>
          </p:cNvSpPr>
          <p:nvPr>
            <p:ph type="body" sz="quarter" idx="122"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0" name="Text Placeholder 3"/>
          <p:cNvSpPr>
            <a:spLocks noGrp="1"/>
          </p:cNvSpPr>
          <p:nvPr>
            <p:ph type="body" sz="quarter" idx="123"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1" name="Text Placeholder 3"/>
          <p:cNvSpPr>
            <a:spLocks noGrp="1"/>
          </p:cNvSpPr>
          <p:nvPr>
            <p:ph type="body" sz="quarter" idx="124"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2" name="Text Placeholder 3"/>
          <p:cNvSpPr>
            <a:spLocks noGrp="1"/>
          </p:cNvSpPr>
          <p:nvPr>
            <p:ph type="body" sz="quarter" idx="125" hasCustomPrompt="1"/>
          </p:nvPr>
        </p:nvSpPr>
        <p:spPr>
          <a:xfrm>
            <a:off x="-13930311" y="20388306"/>
            <a:ext cx="13578840" cy="758744"/>
          </a:xfrm>
          <a:prstGeom prst="rect">
            <a:avLst/>
          </a:prstGeom>
        </p:spPr>
        <p:txBody>
          <a:bodyPr wrap="square" lIns="183679" tIns="183679" rIns="183679" bIns="183679">
            <a:spAutoFit/>
          </a:bodyPr>
          <a:lstStyle>
            <a:lvl1pPr marL="0" indent="0">
              <a:buNone/>
              <a:defRPr sz="2520" baseline="0">
                <a:solidFill>
                  <a:schemeClr val="accent5">
                    <a:lumMod val="50000"/>
                  </a:schemeClr>
                </a:solidFill>
                <a:latin typeface="Times New Roman" pitchFamily="18" charset="0"/>
                <a:cs typeface="Times New Roman" pitchFamily="18"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8" name="Picture Placeholder 13"/>
          <p:cNvSpPr>
            <a:spLocks noGrp="1"/>
          </p:cNvSpPr>
          <p:nvPr>
            <p:ph type="pic" sz="quarter" idx="130"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1"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0" name="Picture Placeholder 13"/>
          <p:cNvSpPr>
            <a:spLocks noGrp="1"/>
          </p:cNvSpPr>
          <p:nvPr>
            <p:ph type="pic" sz="quarter" idx="132"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1" name="Picture Placeholder 13"/>
          <p:cNvSpPr>
            <a:spLocks noGrp="1"/>
          </p:cNvSpPr>
          <p:nvPr>
            <p:ph type="pic" sz="quarter" idx="133"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4"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3" name="Picture Placeholder 13"/>
          <p:cNvSpPr>
            <a:spLocks noGrp="1"/>
          </p:cNvSpPr>
          <p:nvPr>
            <p:ph type="pic" sz="quarter" idx="135" hasCustomPrompt="1"/>
          </p:nvPr>
        </p:nvSpPr>
        <p:spPr>
          <a:xfrm>
            <a:off x="-10917139" y="25063840"/>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4" name="Text Placeholder 5"/>
          <p:cNvSpPr>
            <a:spLocks noGrp="1"/>
          </p:cNvSpPr>
          <p:nvPr>
            <p:ph type="body" sz="quarter" idx="136"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5" name="Text Placeholder 5"/>
          <p:cNvSpPr>
            <a:spLocks noGrp="1"/>
          </p:cNvSpPr>
          <p:nvPr>
            <p:ph type="body" sz="quarter" idx="137"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6" name="Text Placeholder 5"/>
          <p:cNvSpPr>
            <a:spLocks noGrp="1"/>
          </p:cNvSpPr>
          <p:nvPr>
            <p:ph type="body" sz="quarter" idx="138"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7" name="Text Placeholder 5"/>
          <p:cNvSpPr>
            <a:spLocks noGrp="1"/>
          </p:cNvSpPr>
          <p:nvPr>
            <p:ph type="body" sz="quarter" idx="139"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8" name="Text Placeholder 5"/>
          <p:cNvSpPr>
            <a:spLocks noGrp="1"/>
          </p:cNvSpPr>
          <p:nvPr>
            <p:ph type="body" sz="quarter" idx="140"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41"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42"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43"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4"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5"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6"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5" name="Text Placeholder 5"/>
          <p:cNvSpPr>
            <a:spLocks noGrp="1"/>
          </p:cNvSpPr>
          <p:nvPr>
            <p:ph type="body" sz="quarter" idx="147"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6" name="Text Placeholder 5"/>
          <p:cNvSpPr>
            <a:spLocks noGrp="1"/>
          </p:cNvSpPr>
          <p:nvPr>
            <p:ph type="body" sz="quarter" idx="148" hasCustomPrompt="1"/>
          </p:nvPr>
        </p:nvSpPr>
        <p:spPr>
          <a:xfrm>
            <a:off x="-13906857" y="17058041"/>
            <a:ext cx="13555387"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7" name="Text Placeholder 5"/>
          <p:cNvSpPr>
            <a:spLocks noGrp="1"/>
          </p:cNvSpPr>
          <p:nvPr>
            <p:ph type="body" sz="quarter" idx="149" hasCustomPrompt="1"/>
          </p:nvPr>
        </p:nvSpPr>
        <p:spPr>
          <a:xfrm>
            <a:off x="-13906858" y="17058041"/>
            <a:ext cx="13569696"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66"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3"/>
            <a:ext cx="10056814"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922345" y="5374703"/>
            <a:ext cx="10048876" cy="702377"/>
          </a:xfrm>
          <a:prstGeom prst="rect">
            <a:avLst/>
          </a:prstGeom>
          <a:noFill/>
        </p:spPr>
        <p:txBody>
          <a:bodyPr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INTRODUCTION or ABSTRACT</a:t>
            </a:r>
          </a:p>
        </p:txBody>
      </p:sp>
      <p:sp>
        <p:nvSpPr>
          <p:cNvPr id="14" name="Picture Placeholder 13"/>
          <p:cNvSpPr>
            <a:spLocks noGrp="1"/>
          </p:cNvSpPr>
          <p:nvPr>
            <p:ph type="pic" sz="quarter" idx="15" hasCustomPrompt="1"/>
          </p:nvPr>
        </p:nvSpPr>
        <p:spPr>
          <a:xfrm>
            <a:off x="914402" y="11430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8557201" y="1219200"/>
            <a:ext cx="4419601" cy="2514600"/>
          </a:xfrm>
          <a:prstGeom prst="rect">
            <a:avLst/>
          </a:prstGeom>
        </p:spPr>
        <p:txBody>
          <a:bodyPr lIns="73472" tIns="36735" rIns="73472" bIns="36735" anchor="ctr"/>
          <a:lstStyle>
            <a:lvl1pPr algn="ctr">
              <a:buNone/>
              <a:defRPr sz="3840">
                <a:solidFill>
                  <a:schemeClr val="bg1"/>
                </a:solidFill>
              </a:defRPr>
            </a:lvl1pPr>
          </a:lstStyle>
          <a:p>
            <a:r>
              <a:rPr lang="en-US" dirty="0"/>
              <a:t>LOGO</a:t>
            </a:r>
          </a:p>
        </p:txBody>
      </p:sp>
      <p:sp>
        <p:nvSpPr>
          <p:cNvPr id="19" name="Text Placeholder 3"/>
          <p:cNvSpPr>
            <a:spLocks noGrp="1"/>
          </p:cNvSpPr>
          <p:nvPr>
            <p:ph type="body" sz="quarter" idx="19" hasCustomPrompt="1"/>
          </p:nvPr>
        </p:nvSpPr>
        <p:spPr>
          <a:xfrm>
            <a:off x="902599" y="15043761"/>
            <a:ext cx="1005840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922347" y="14238350"/>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1587169" y="6204285"/>
            <a:ext cx="20720049"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1587166" y="5374703"/>
            <a:ext cx="20720050"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1587166" y="21896537"/>
            <a:ext cx="20720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1587163" y="21100583"/>
            <a:ext cx="20720050"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2905543" y="5374703"/>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2905543" y="6212223"/>
            <a:ext cx="10047018"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2905543" y="14298576"/>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2905536" y="15011403"/>
            <a:ext cx="10052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2905543" y="25695714"/>
            <a:ext cx="10047018"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32905536" y="26436774"/>
            <a:ext cx="10052050" cy="740277"/>
          </a:xfrm>
          <a:prstGeom prst="rect">
            <a:avLst/>
          </a:prstGeom>
        </p:spPr>
        <p:txBody>
          <a:bodyPr wrap="square" lIns="183679" tIns="183679" rIns="183679" bIns="183679">
            <a:spAutoFit/>
          </a:bodyPr>
          <a:lstStyle>
            <a:lvl1pPr marL="330620" indent="-330620">
              <a:buNone/>
              <a:defRPr sz="240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Enter your text here</a:t>
            </a:r>
          </a:p>
        </p:txBody>
      </p:sp>
      <p:sp>
        <p:nvSpPr>
          <p:cNvPr id="71" name="Text Placeholder 5"/>
          <p:cNvSpPr>
            <a:spLocks noGrp="1"/>
          </p:cNvSpPr>
          <p:nvPr>
            <p:ph type="body" sz="quarter" idx="9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72" name="Text Placeholder 3"/>
          <p:cNvSpPr>
            <a:spLocks noGrp="1"/>
          </p:cNvSpPr>
          <p:nvPr>
            <p:ph type="body" sz="quarter" idx="10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3" name="Text Placeholder 3"/>
          <p:cNvSpPr>
            <a:spLocks noGrp="1"/>
          </p:cNvSpPr>
          <p:nvPr>
            <p:ph type="body" sz="quarter" idx="116"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4" name="Text Placeholder 3"/>
          <p:cNvSpPr>
            <a:spLocks noGrp="1"/>
          </p:cNvSpPr>
          <p:nvPr>
            <p:ph type="body" sz="quarter" idx="117"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5" name="Text Placeholder 3"/>
          <p:cNvSpPr>
            <a:spLocks noGrp="1"/>
          </p:cNvSpPr>
          <p:nvPr>
            <p:ph type="body" sz="quarter" idx="118"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6" name="Text Placeholder 3"/>
          <p:cNvSpPr>
            <a:spLocks noGrp="1"/>
          </p:cNvSpPr>
          <p:nvPr>
            <p:ph type="body" sz="quarter" idx="119"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7" name="Text Placeholder 3"/>
          <p:cNvSpPr>
            <a:spLocks noGrp="1"/>
          </p:cNvSpPr>
          <p:nvPr>
            <p:ph type="body" sz="quarter" idx="120"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8" name="Text Placeholder 3"/>
          <p:cNvSpPr>
            <a:spLocks noGrp="1"/>
          </p:cNvSpPr>
          <p:nvPr>
            <p:ph type="body" sz="quarter" idx="121"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79" name="Text Placeholder 3"/>
          <p:cNvSpPr>
            <a:spLocks noGrp="1"/>
          </p:cNvSpPr>
          <p:nvPr>
            <p:ph type="body" sz="quarter" idx="122"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0" name="Text Placeholder 3"/>
          <p:cNvSpPr>
            <a:spLocks noGrp="1"/>
          </p:cNvSpPr>
          <p:nvPr>
            <p:ph type="body" sz="quarter" idx="123"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1" name="Text Placeholder 3"/>
          <p:cNvSpPr>
            <a:spLocks noGrp="1"/>
          </p:cNvSpPr>
          <p:nvPr>
            <p:ph type="body" sz="quarter" idx="124"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2" name="Text Placeholder 3"/>
          <p:cNvSpPr>
            <a:spLocks noGrp="1"/>
          </p:cNvSpPr>
          <p:nvPr>
            <p:ph type="body" sz="quarter" idx="125" hasCustomPrompt="1"/>
          </p:nvPr>
        </p:nvSpPr>
        <p:spPr>
          <a:xfrm>
            <a:off x="-10408283" y="21259803"/>
            <a:ext cx="10056814" cy="740277"/>
          </a:xfrm>
          <a:prstGeom prst="rect">
            <a:avLst/>
          </a:prstGeom>
        </p:spPr>
        <p:txBody>
          <a:bodyPr wrap="square" lIns="183679" tIns="183679" rIns="183679" bIns="183679">
            <a:spAutoFit/>
          </a:bodyPr>
          <a:lstStyle>
            <a:lvl1pPr marL="0" indent="0">
              <a:buNone/>
              <a:defRPr sz="2400" baseline="0">
                <a:latin typeface="Trebuchet MS" pitchFamily="34" charset="0"/>
              </a:defRPr>
            </a:lvl1pPr>
            <a:lvl2pPr marL="1432688" indent="-551034">
              <a:defRPr sz="2400">
                <a:latin typeface="Trebuchet MS" pitchFamily="34" charset="0"/>
              </a:defRPr>
            </a:lvl2pPr>
            <a:lvl3pPr marL="1983722" indent="-551034">
              <a:defRPr sz="2400">
                <a:latin typeface="Trebuchet MS" pitchFamily="34" charset="0"/>
              </a:defRPr>
            </a:lvl3pPr>
            <a:lvl4pPr marL="2589862" indent="-606138">
              <a:defRPr sz="2400">
                <a:latin typeface="Trebuchet MS" pitchFamily="34" charset="0"/>
              </a:defRPr>
            </a:lvl4pPr>
            <a:lvl5pPr marL="3030688" indent="-440827">
              <a:defRPr sz="2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8" name="Picture Placeholder 13"/>
          <p:cNvSpPr>
            <a:spLocks noGrp="1"/>
          </p:cNvSpPr>
          <p:nvPr>
            <p:ph type="pic" sz="quarter" idx="130"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89" name="Picture Placeholder 13"/>
          <p:cNvSpPr>
            <a:spLocks noGrp="1"/>
          </p:cNvSpPr>
          <p:nvPr>
            <p:ph type="pic" sz="quarter" idx="131"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0" name="Picture Placeholder 13"/>
          <p:cNvSpPr>
            <a:spLocks noGrp="1"/>
          </p:cNvSpPr>
          <p:nvPr>
            <p:ph type="pic" sz="quarter" idx="132"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1" name="Picture Placeholder 13"/>
          <p:cNvSpPr>
            <a:spLocks noGrp="1"/>
          </p:cNvSpPr>
          <p:nvPr>
            <p:ph type="pic" sz="quarter" idx="133"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2" name="Picture Placeholder 13"/>
          <p:cNvSpPr>
            <a:spLocks noGrp="1"/>
          </p:cNvSpPr>
          <p:nvPr>
            <p:ph type="pic" sz="quarter" idx="134"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3" name="Picture Placeholder 13"/>
          <p:cNvSpPr>
            <a:spLocks noGrp="1"/>
          </p:cNvSpPr>
          <p:nvPr>
            <p:ph type="pic" sz="quarter" idx="135" hasCustomPrompt="1"/>
          </p:nvPr>
        </p:nvSpPr>
        <p:spPr>
          <a:xfrm>
            <a:off x="-9326878" y="25313644"/>
            <a:ext cx="7909559" cy="4840110"/>
          </a:xfrm>
          <a:prstGeom prst="rect">
            <a:avLst/>
          </a:prstGeom>
          <a:solidFill>
            <a:schemeClr val="bg2"/>
          </a:solidFill>
          <a:ln>
            <a:solidFill>
              <a:schemeClr val="tx2"/>
            </a:solidFill>
          </a:ln>
          <a:effectLst/>
        </p:spPr>
        <p:txBody>
          <a:bodyPr lIns="73472" tIns="36735" rIns="73472" bIns="36735" anchor="ctr"/>
          <a:lstStyle>
            <a:lvl1pPr marL="0" indent="0" algn="ctr">
              <a:buNone/>
              <a:defRPr sz="3840" b="0" baseline="0">
                <a:solidFill>
                  <a:schemeClr val="tx2"/>
                </a:solidFill>
              </a:defRPr>
            </a:lvl1pPr>
          </a:lstStyle>
          <a:p>
            <a:r>
              <a:rPr lang="en-US" dirty="0"/>
              <a:t>PICTURE PLACEHOLDER</a:t>
            </a:r>
          </a:p>
        </p:txBody>
      </p:sp>
      <p:sp>
        <p:nvSpPr>
          <p:cNvPr id="94" name="Text Placeholder 5"/>
          <p:cNvSpPr>
            <a:spLocks noGrp="1"/>
          </p:cNvSpPr>
          <p:nvPr>
            <p:ph type="body" sz="quarter" idx="13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5" name="Text Placeholder 5"/>
          <p:cNvSpPr>
            <a:spLocks noGrp="1"/>
          </p:cNvSpPr>
          <p:nvPr>
            <p:ph type="body" sz="quarter" idx="13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6" name="Text Placeholder 5"/>
          <p:cNvSpPr>
            <a:spLocks noGrp="1"/>
          </p:cNvSpPr>
          <p:nvPr>
            <p:ph type="body" sz="quarter" idx="13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7" name="Text Placeholder 5"/>
          <p:cNvSpPr>
            <a:spLocks noGrp="1"/>
          </p:cNvSpPr>
          <p:nvPr>
            <p:ph type="body" sz="quarter" idx="13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8" name="Text Placeholder 5"/>
          <p:cNvSpPr>
            <a:spLocks noGrp="1"/>
          </p:cNvSpPr>
          <p:nvPr>
            <p:ph type="body" sz="quarter" idx="140"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41"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42"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43"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4"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5"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6"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5" name="Text Placeholder 5"/>
          <p:cNvSpPr>
            <a:spLocks noGrp="1"/>
          </p:cNvSpPr>
          <p:nvPr>
            <p:ph type="body" sz="quarter" idx="147"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6" name="Text Placeholder 5"/>
          <p:cNvSpPr>
            <a:spLocks noGrp="1"/>
          </p:cNvSpPr>
          <p:nvPr>
            <p:ph type="body" sz="quarter" idx="148"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107" name="Text Placeholder 5"/>
          <p:cNvSpPr>
            <a:spLocks noGrp="1"/>
          </p:cNvSpPr>
          <p:nvPr>
            <p:ph type="body" sz="quarter" idx="149" hasCustomPrompt="1"/>
          </p:nvPr>
        </p:nvSpPr>
        <p:spPr>
          <a:xfrm>
            <a:off x="-10408279" y="18313838"/>
            <a:ext cx="10050461" cy="702377"/>
          </a:xfrm>
          <a:prstGeom prst="rect">
            <a:avLst/>
          </a:prstGeom>
          <a:noFill/>
        </p:spPr>
        <p:txBody>
          <a:bodyPr wrap="square" lIns="73472" tIns="73472" rIns="73472" bIns="73472" anchor="ctr" anchorCtr="0">
            <a:spAutoFit/>
          </a:bodyPr>
          <a:lstStyle>
            <a:lvl1pPr algn="ctr">
              <a:buNone/>
              <a:defRPr sz="3600" b="1" u="sng" baseline="0">
                <a:solidFill>
                  <a:schemeClr val="accent5">
                    <a:lumMod val="50000"/>
                  </a:schemeClr>
                </a:solidFill>
              </a:defRPr>
            </a:lvl1pPr>
          </a:lstStyle>
          <a:p>
            <a:pPr lvl="0"/>
            <a:r>
              <a:rPr lang="en-US" dirty="0"/>
              <a:t>SECTION HEADER PLACEHOLDER</a:t>
            </a:r>
          </a:p>
        </p:txBody>
      </p:sp>
      <p:sp>
        <p:nvSpPr>
          <p:cNvPr id="64" name="Text Placeholder 76"/>
          <p:cNvSpPr>
            <a:spLocks noGrp="1"/>
          </p:cNvSpPr>
          <p:nvPr>
            <p:ph type="body" sz="quarter" idx="150" hasCustomPrompt="1"/>
          </p:nvPr>
        </p:nvSpPr>
        <p:spPr>
          <a:xfrm>
            <a:off x="5932598" y="3383947"/>
            <a:ext cx="31998968" cy="1280160"/>
          </a:xfrm>
          <a:prstGeom prst="rect">
            <a:avLst/>
          </a:prstGeom>
        </p:spPr>
        <p:txBody>
          <a:bodyPr lIns="73475" tIns="36738" rIns="73475" bIns="36738">
            <a:normAutofit/>
          </a:bodyPr>
          <a:lstStyle>
            <a:lvl1pPr algn="ctr">
              <a:buFontTx/>
              <a:buNone/>
              <a:defRPr sz="57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8" y="2103787"/>
            <a:ext cx="31998968" cy="1280160"/>
          </a:xfrm>
          <a:prstGeom prst="rect">
            <a:avLst/>
          </a:prstGeom>
        </p:spPr>
        <p:txBody>
          <a:bodyPr lIns="73475" tIns="36738" rIns="73475" bIns="36738" anchor="t" anchorCtr="1">
            <a:normAutofit/>
          </a:bodyPr>
          <a:lstStyle>
            <a:lvl1pPr algn="ctr">
              <a:buFontTx/>
              <a:buNone/>
              <a:defRPr sz="840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authors</a:t>
            </a:r>
          </a:p>
        </p:txBody>
      </p:sp>
      <p:sp>
        <p:nvSpPr>
          <p:cNvPr id="66" name="Text Placeholder 76"/>
          <p:cNvSpPr>
            <a:spLocks noGrp="1"/>
          </p:cNvSpPr>
          <p:nvPr>
            <p:ph type="body" sz="quarter" idx="153" hasCustomPrompt="1"/>
          </p:nvPr>
        </p:nvSpPr>
        <p:spPr>
          <a:xfrm>
            <a:off x="5932598" y="465812"/>
            <a:ext cx="31998968" cy="1637974"/>
          </a:xfrm>
          <a:prstGeom prst="rect">
            <a:avLst/>
          </a:prstGeom>
        </p:spPr>
        <p:txBody>
          <a:bodyPr lIns="73475" tIns="36738" rIns="73475" bIns="36738" anchor="t" anchorCtr="1">
            <a:normAutofit/>
          </a:bodyPr>
          <a:lstStyle>
            <a:lvl1pPr algn="ctr">
              <a:buFontTx/>
              <a:buNone/>
              <a:defRPr sz="11160">
                <a:solidFill>
                  <a:schemeClr val="bg1"/>
                </a:solidFill>
                <a:latin typeface="+mj-lt"/>
              </a:defRPr>
            </a:lvl1pPr>
            <a:lvl2pPr>
              <a:buFontTx/>
              <a:buNone/>
              <a:defRPr sz="6960"/>
            </a:lvl2pPr>
            <a:lvl3pPr>
              <a:buFontTx/>
              <a:buNone/>
              <a:defRPr sz="6960"/>
            </a:lvl3pPr>
            <a:lvl4pPr>
              <a:buFontTx/>
              <a:buNone/>
              <a:defRPr sz="6960"/>
            </a:lvl4pPr>
            <a:lvl5pPr>
              <a:buFontTx/>
              <a:buNone/>
              <a:defRPr sz="6960"/>
            </a:lvl5pPr>
          </a:lstStyle>
          <a:p>
            <a:pPr lvl="0"/>
            <a:r>
              <a:rPr lang="en-US" dirty="0"/>
              <a:t>Click here to add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45920" y="23808658"/>
            <a:ext cx="27980640" cy="7022592"/>
          </a:xfrm>
        </p:spPr>
        <p:txBody>
          <a:bodyPr anchor="ctr">
            <a:normAutofit/>
          </a:bodyPr>
          <a:lstStyle>
            <a:lvl1pPr algn="r">
              <a:defRPr sz="21120" spc="960" baseline="0"/>
            </a:lvl1pPr>
          </a:lstStyle>
          <a:p>
            <a:r>
              <a:rPr lang="en-US"/>
              <a:t>Click to edit Master title style</a:t>
            </a:r>
            <a:endParaRPr lang="en-US" dirty="0"/>
          </a:p>
        </p:txBody>
      </p:sp>
      <p:sp>
        <p:nvSpPr>
          <p:cNvPr id="3" name="Subtitle 2"/>
          <p:cNvSpPr>
            <a:spLocks noGrp="1"/>
          </p:cNvSpPr>
          <p:nvPr>
            <p:ph type="subTitle" idx="1"/>
          </p:nvPr>
        </p:nvSpPr>
        <p:spPr>
          <a:xfrm>
            <a:off x="30998160" y="23808658"/>
            <a:ext cx="11521440" cy="7022592"/>
          </a:xfrm>
        </p:spPr>
        <p:txBody>
          <a:bodyPr lIns="91440" rIns="91440" anchor="ctr">
            <a:normAutofit/>
          </a:bodyPr>
          <a:lstStyle>
            <a:lvl1pPr marL="0" indent="0" algn="l">
              <a:lnSpc>
                <a:spcPct val="100000"/>
              </a:lnSpc>
              <a:spcBef>
                <a:spcPts val="0"/>
              </a:spcBef>
              <a:buNone/>
              <a:defRPr sz="7680">
                <a:solidFill>
                  <a:schemeClr val="tx1">
                    <a:lumMod val="95000"/>
                    <a:lumOff val="5000"/>
                  </a:schemeClr>
                </a:solidFill>
              </a:defRPr>
            </a:lvl1pPr>
            <a:lvl2pPr marL="2194560" indent="0" algn="ctr">
              <a:buNone/>
              <a:defRPr sz="7680"/>
            </a:lvl2pPr>
            <a:lvl3pPr marL="4389120" indent="0" algn="ctr">
              <a:buNone/>
              <a:defRPr sz="768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11/13/20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386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60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45920" y="23808658"/>
            <a:ext cx="27980640" cy="7022592"/>
          </a:xfrm>
        </p:spPr>
        <p:txBody>
          <a:bodyPr anchor="ctr">
            <a:normAutofit/>
          </a:bodyPr>
          <a:lstStyle>
            <a:lvl1pPr algn="r">
              <a:defRPr sz="21120" b="0" spc="960" baseline="0"/>
            </a:lvl1pPr>
          </a:lstStyle>
          <a:p>
            <a:r>
              <a:rPr lang="en-US"/>
              <a:t>Click to edit Master title style</a:t>
            </a:r>
            <a:endParaRPr lang="en-US" dirty="0"/>
          </a:p>
        </p:txBody>
      </p:sp>
      <p:sp>
        <p:nvSpPr>
          <p:cNvPr id="3" name="Text Placeholder 2"/>
          <p:cNvSpPr>
            <a:spLocks noGrp="1"/>
          </p:cNvSpPr>
          <p:nvPr>
            <p:ph type="body" idx="1"/>
          </p:nvPr>
        </p:nvSpPr>
        <p:spPr>
          <a:xfrm>
            <a:off x="30998160" y="23808658"/>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55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686861"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61552"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6234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686861" y="2809037"/>
            <a:ext cx="34992259" cy="71981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86861" y="10462253"/>
            <a:ext cx="17117568" cy="3950208"/>
          </a:xfrm>
        </p:spPr>
        <p:txBody>
          <a:bodyPr lIns="137160" rIns="137160" anchor="ctr">
            <a:normAutofit/>
          </a:bodyPr>
          <a:lstStyle>
            <a:lvl1pPr marL="0" indent="0">
              <a:spcBef>
                <a:spcPts val="0"/>
              </a:spcBef>
              <a:spcAft>
                <a:spcPts val="0"/>
              </a:spcAft>
              <a:buNone/>
              <a:defRPr sz="10560" b="0" cap="none" baseline="0">
                <a:solidFill>
                  <a:schemeClr val="accent1"/>
                </a:solidFill>
                <a:latin typeface="+mn-lt"/>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686861"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561552" y="10462253"/>
            <a:ext cx="17117568" cy="3950208"/>
          </a:xfrm>
        </p:spPr>
        <p:txBody>
          <a:bodyPr lIns="137160" rIns="137160" anchor="ctr">
            <a:normAutofit/>
          </a:bodyPr>
          <a:lstStyle>
            <a:lvl1pPr marL="0" indent="0">
              <a:spcBef>
                <a:spcPts val="0"/>
              </a:spcBef>
              <a:spcAft>
                <a:spcPts val="0"/>
              </a:spcAft>
              <a:buNone/>
              <a:defRPr lang="en-US" sz="10560" b="0" kern="1200" cap="none" baseline="0" dirty="0">
                <a:solidFill>
                  <a:schemeClr val="accent1"/>
                </a:solidFill>
                <a:latin typeface="+mn-lt"/>
                <a:ea typeface="+mn-ea"/>
                <a:cs typeface="+mn-cs"/>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marL="0" lvl="0" indent="0" algn="l" defTabSz="4389120" rtl="0" eaLnBrk="1" latinLnBrk="0" hangingPunct="1">
              <a:lnSpc>
                <a:spcPct val="90000"/>
              </a:lnSpc>
              <a:spcBef>
                <a:spcPts val="8640"/>
              </a:spcBef>
              <a:buNone/>
            </a:pPr>
            <a:r>
              <a:rPr lang="en-US"/>
              <a:t>Edit Master text styles</a:t>
            </a:r>
          </a:p>
        </p:txBody>
      </p:sp>
      <p:sp>
        <p:nvSpPr>
          <p:cNvPr id="6" name="Content Placeholder 5"/>
          <p:cNvSpPr>
            <a:spLocks noGrp="1"/>
          </p:cNvSpPr>
          <p:nvPr>
            <p:ph sz="quarter" idx="4"/>
          </p:nvPr>
        </p:nvSpPr>
        <p:spPr>
          <a:xfrm>
            <a:off x="21561552"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903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823097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4.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88166" tIns="44082" rIns="88166" bIns="44082" anchor="ctr"/>
          <a:lstStyle/>
          <a:p>
            <a:pPr>
              <a:defRPr/>
            </a:pPr>
            <a:endParaRPr lang="en-US" sz="10303" dirty="0"/>
          </a:p>
        </p:txBody>
      </p:sp>
      <p:sp>
        <p:nvSpPr>
          <p:cNvPr id="9" name="Rectangle 9"/>
          <p:cNvSpPr>
            <a:spLocks noChangeArrowheads="1"/>
          </p:cNvSpPr>
          <p:nvPr/>
        </p:nvSpPr>
        <p:spPr bwMode="auto">
          <a:xfrm>
            <a:off x="0" y="4805366"/>
            <a:ext cx="43891200" cy="152400"/>
          </a:xfrm>
          <a:prstGeom prst="rect">
            <a:avLst/>
          </a:prstGeom>
          <a:solidFill>
            <a:schemeClr val="accent5">
              <a:lumMod val="50000"/>
            </a:schemeClr>
          </a:solidFill>
          <a:ln w="152400">
            <a:noFill/>
            <a:miter lim="800000"/>
            <a:headEnd/>
            <a:tailEnd/>
          </a:ln>
          <a:effectLst/>
        </p:spPr>
        <p:txBody>
          <a:bodyPr wrap="none" lIns="88166" tIns="44082" rIns="88166" bIns="44082" anchor="ctr"/>
          <a:lstStyle/>
          <a:p>
            <a:pPr>
              <a:defRPr/>
            </a:pPr>
            <a:endParaRPr lang="en-US" sz="10303" dirty="0"/>
          </a:p>
        </p:txBody>
      </p:sp>
      <p:sp>
        <p:nvSpPr>
          <p:cNvPr id="10" name="Text Box 14"/>
          <p:cNvSpPr txBox="1">
            <a:spLocks noChangeArrowheads="1"/>
          </p:cNvSpPr>
          <p:nvPr/>
        </p:nvSpPr>
        <p:spPr bwMode="auto">
          <a:xfrm>
            <a:off x="1484177" y="32232605"/>
            <a:ext cx="2514600" cy="306786"/>
          </a:xfrm>
          <a:prstGeom prst="rect">
            <a:avLst/>
          </a:prstGeom>
          <a:noFill/>
          <a:ln w="9525">
            <a:noFill/>
            <a:miter lim="800000"/>
            <a:headEnd/>
            <a:tailEnd/>
          </a:ln>
          <a:effectLst/>
        </p:spPr>
        <p:txBody>
          <a:bodyPr lIns="88000" tIns="43991" rIns="88000" bIns="43991">
            <a:spAutoFit/>
          </a:bodyPr>
          <a:lstStyle/>
          <a:p>
            <a:pPr eaLnBrk="0" hangingPunct="0">
              <a:lnSpc>
                <a:spcPct val="65000"/>
              </a:lnSpc>
              <a:spcBef>
                <a:spcPct val="50000"/>
              </a:spcBef>
              <a:defRPr/>
            </a:pPr>
            <a:r>
              <a:rPr lang="en-US" sz="48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960" b="1" dirty="0">
                <a:solidFill>
                  <a:schemeClr val="bg1">
                    <a:lumMod val="75000"/>
                  </a:schemeClr>
                </a:solidFill>
                <a:latin typeface="Arial" charset="0"/>
              </a:rPr>
              <a:t>www.PosterPresentations.com</a:t>
            </a:r>
          </a:p>
        </p:txBody>
      </p:sp>
      <p:sp>
        <p:nvSpPr>
          <p:cNvPr id="27" name="Rectangle 26"/>
          <p:cNvSpPr/>
          <p:nvPr/>
        </p:nvSpPr>
        <p:spPr>
          <a:xfrm>
            <a:off x="44222135" y="0"/>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3840" b="1" dirty="0">
                <a:solidFill>
                  <a:schemeClr val="bg1"/>
                </a:solidFill>
                <a:latin typeface="Trebuchet MS" pitchFamily="34" charset="0"/>
              </a:rPr>
              <a:t>QUICK</a:t>
            </a:r>
            <a:r>
              <a:rPr lang="en-US" sz="3840" b="1" baseline="0" dirty="0">
                <a:solidFill>
                  <a:schemeClr val="bg1"/>
                </a:solidFill>
                <a:latin typeface="Trebuchet MS" pitchFamily="34" charset="0"/>
              </a:rPr>
              <a:t> TIPS</a:t>
            </a:r>
            <a:endParaRPr lang="en-US" sz="3840" b="1" dirty="0">
              <a:solidFill>
                <a:schemeClr val="bg1"/>
              </a:solidFill>
              <a:latin typeface="Trebuchet MS" pitchFamily="34" charset="0"/>
            </a:endParaRP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3022673"/>
            <a:r>
              <a:rPr lang="en-US" sz="3000" dirty="0">
                <a:latin typeface="Trebuchet MS" pitchFamily="34" charset="0"/>
              </a:rPr>
              <a:t>This PowerPoint</a:t>
            </a:r>
            <a:r>
              <a:rPr lang="en-US" sz="3000" baseline="0" dirty="0">
                <a:latin typeface="Trebuchet MS" pitchFamily="34" charset="0"/>
              </a:rPr>
              <a:t> template requires basic PowerPoint (version 2007 or newer) skills. Below is a list of commonly asked questions specific to this template. </a:t>
            </a:r>
            <a:br>
              <a:rPr lang="en-US" sz="3000" baseline="0" dirty="0">
                <a:latin typeface="Trebuchet MS" pitchFamily="34" charset="0"/>
              </a:rPr>
            </a:br>
            <a:r>
              <a:rPr lang="en-US" sz="3000" baseline="0" dirty="0">
                <a:latin typeface="Trebuchet MS" pitchFamily="34" charset="0"/>
              </a:rPr>
              <a:t>If you are using an older version of PowerPoint some template features may not work properly.</a:t>
            </a:r>
            <a:endParaRPr lang="en-US" sz="3840" b="1" dirty="0">
              <a:solidFill>
                <a:srgbClr val="FFFF00"/>
              </a:solidFill>
              <a:latin typeface="Trebuchet MS" pitchFamily="34" charset="0"/>
            </a:endParaRPr>
          </a:p>
          <a:p>
            <a:pPr defTabSz="3022673"/>
            <a:endParaRPr lang="en-US" sz="3840" b="1" dirty="0">
              <a:solidFill>
                <a:srgbClr val="FFFF00"/>
              </a:solidFill>
              <a:latin typeface="Trebuchet MS" pitchFamily="34" charset="0"/>
            </a:endParaRPr>
          </a:p>
          <a:p>
            <a:pPr algn="ctr"/>
            <a:r>
              <a:rPr lang="en-US" sz="3840" b="1" dirty="0">
                <a:solidFill>
                  <a:schemeClr val="bg1"/>
                </a:solidFill>
                <a:latin typeface="Trebuchet MS" pitchFamily="34" charset="0"/>
              </a:rPr>
              <a:t>Using the template</a:t>
            </a:r>
            <a:endParaRPr lang="en-US" sz="3840" b="1" baseline="0" dirty="0">
              <a:solidFill>
                <a:schemeClr val="bg1"/>
              </a:solidFill>
              <a:latin typeface="Trebuchet MS" pitchFamily="34" charset="0"/>
            </a:endParaRPr>
          </a:p>
          <a:p>
            <a:pPr algn="ctr"/>
            <a:endParaRPr lang="en-US" sz="3000" b="1" dirty="0">
              <a:solidFill>
                <a:srgbClr val="FFFF00"/>
              </a:solidFill>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1" dirty="0">
                <a:solidFill>
                  <a:srgbClr val="FFFF00"/>
                </a:solidFill>
                <a:latin typeface="Trebuchet MS" pitchFamily="34" charset="0"/>
              </a:rPr>
              <a:t>Verifying the quality of your graphics</a:t>
            </a:r>
          </a:p>
          <a:p>
            <a:pPr defTabSz="3022673"/>
            <a:r>
              <a:rPr lang="en-US" sz="3000" dirty="0">
                <a:latin typeface="Trebuchet MS" pitchFamily="34" charset="0"/>
              </a:rPr>
              <a:t>Go to the </a:t>
            </a:r>
            <a:r>
              <a:rPr lang="en-US" sz="30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000" baseline="0" dirty="0">
                <a:latin typeface="Trebuchet MS" pitchFamily="34" charset="0"/>
              </a:rPr>
            </a:br>
            <a:endParaRPr lang="en-US" sz="3000" baseline="0" dirty="0">
              <a:latin typeface="Trebuchet MS" pitchFamily="34" charset="0"/>
            </a:endParaRPr>
          </a:p>
          <a:p>
            <a:pPr defTabSz="3022673"/>
            <a:r>
              <a:rPr lang="en-US" sz="3000" b="1" dirty="0">
                <a:solidFill>
                  <a:srgbClr val="FFFF00"/>
                </a:solidFill>
                <a:latin typeface="Trebuchet MS" pitchFamily="34" charset="0"/>
              </a:rPr>
              <a:t>Using the placeholders</a:t>
            </a:r>
          </a:p>
          <a:p>
            <a:pPr defTabSz="3022673"/>
            <a:r>
              <a:rPr lang="en-US" sz="3000" baseline="0" dirty="0">
                <a:latin typeface="Trebuchet MS" pitchFamily="34" charset="0"/>
              </a:rPr>
              <a:t>To add text to this template click inside a placeholder and type in or paste your text. To move a placeholder, click on it </a:t>
            </a:r>
            <a:r>
              <a:rPr lang="en-US" sz="3000" u="sng" baseline="0" dirty="0">
                <a:latin typeface="Trebuchet MS" pitchFamily="34" charset="0"/>
              </a:rPr>
              <a:t>once</a:t>
            </a:r>
            <a:r>
              <a:rPr lang="en-US" sz="3000" baseline="0" dirty="0">
                <a:latin typeface="Trebuchet MS" pitchFamily="34" charset="0"/>
              </a:rPr>
              <a:t> (to select it), place your cursor on its frame and your cursor will change to this symbol:         Then, click </a:t>
            </a:r>
            <a:r>
              <a:rPr lang="en-US" sz="3000" u="sng" baseline="0" dirty="0">
                <a:latin typeface="Trebuchet MS" pitchFamily="34" charset="0"/>
              </a:rPr>
              <a:t>once</a:t>
            </a:r>
            <a:r>
              <a:rPr lang="en-US" sz="3000" baseline="0" dirty="0">
                <a:latin typeface="Trebuchet MS" pitchFamily="34" charset="0"/>
              </a:rPr>
              <a:t> and drag it to its new location where you can resize it as needed. Additional placeholders can be found on the left side of this template.</a:t>
            </a:r>
          </a:p>
          <a:p>
            <a:pPr defTabSz="3022673"/>
            <a:endParaRPr lang="en-US" sz="3000" b="1" baseline="0" dirty="0">
              <a:solidFill>
                <a:srgbClr val="FFFF00"/>
              </a:solidFill>
              <a:latin typeface="Trebuchet MS" pitchFamily="34" charset="0"/>
            </a:endParaRPr>
          </a:p>
          <a:p>
            <a:pPr defTabSz="3022673"/>
            <a:r>
              <a:rPr lang="en-US" sz="3000" b="1" baseline="0" dirty="0">
                <a:solidFill>
                  <a:srgbClr val="FFFF00"/>
                </a:solidFill>
                <a:latin typeface="Trebuchet MS" pitchFamily="34" charset="0"/>
              </a:rPr>
              <a:t>Modifying the layout</a:t>
            </a:r>
          </a:p>
          <a:p>
            <a:pPr defTabSz="3022673"/>
            <a:r>
              <a:rPr lang="en-US" sz="3000" dirty="0">
                <a:latin typeface="Trebuchet MS" pitchFamily="34" charset="0"/>
              </a:rPr>
              <a:t>This template has four</a:t>
            </a:r>
            <a:endParaRPr lang="en-US" sz="3000" baseline="0" dirty="0">
              <a:latin typeface="Trebuchet MS" pitchFamily="34" charset="0"/>
            </a:endParaRPr>
          </a:p>
          <a:p>
            <a:pPr defTabSz="3022673"/>
            <a:r>
              <a:rPr lang="en-US" sz="3000" baseline="0" dirty="0">
                <a:latin typeface="Trebuchet MS" pitchFamily="34" charset="0"/>
              </a:rPr>
              <a:t>different column layouts. </a:t>
            </a:r>
          </a:p>
          <a:p>
            <a:pPr defTabSz="3022673"/>
            <a:r>
              <a:rPr lang="en-US" sz="3000" u="sng" baseline="0" dirty="0">
                <a:latin typeface="Trebuchet MS" pitchFamily="34" charset="0"/>
              </a:rPr>
              <a:t>Right-click</a:t>
            </a:r>
            <a:r>
              <a:rPr lang="en-US" sz="3000" baseline="0" dirty="0">
                <a:latin typeface="Trebuchet MS" pitchFamily="34" charset="0"/>
              </a:rPr>
              <a:t> your mouse</a:t>
            </a:r>
          </a:p>
          <a:p>
            <a:pPr defTabSz="3022673"/>
            <a:r>
              <a:rPr lang="en-US" sz="3000" baseline="0" dirty="0">
                <a:latin typeface="Trebuchet MS" pitchFamily="34" charset="0"/>
              </a:rPr>
              <a:t>on the background and </a:t>
            </a:r>
          </a:p>
          <a:p>
            <a:pPr defTabSz="3022673"/>
            <a:r>
              <a:rPr lang="en-US" sz="3000" baseline="0" dirty="0">
                <a:latin typeface="Trebuchet MS" pitchFamily="34" charset="0"/>
              </a:rPr>
              <a:t>click on “Layout” to see </a:t>
            </a:r>
          </a:p>
          <a:p>
            <a:pPr defTabSz="3022673"/>
            <a:r>
              <a:rPr lang="en-US" sz="3000" baseline="0" dirty="0">
                <a:latin typeface="Trebuchet MS" pitchFamily="34" charset="0"/>
              </a:rPr>
              <a:t>the layout options.</a:t>
            </a:r>
            <a:endParaRPr lang="en-US" sz="3000" dirty="0">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aseline="0" dirty="0">
                <a:latin typeface="Trebuchet MS" pitchFamily="34" charset="0"/>
              </a:rPr>
              <a:t>The columns in the provided layouts are fixed and cannot be moved but advanced users can modify any layout by going to VIEW and then SLIDE MASTER.</a:t>
            </a:r>
          </a:p>
          <a:p>
            <a:pPr marL="0" marR="0" indent="0" algn="l" defTabSz="3022673" rtl="0" eaLnBrk="1" fontAlgn="auto" latinLnBrk="0" hangingPunct="1">
              <a:lnSpc>
                <a:spcPct val="100000"/>
              </a:lnSpc>
              <a:spcBef>
                <a:spcPts val="0"/>
              </a:spcBef>
              <a:spcAft>
                <a:spcPts val="0"/>
              </a:spcAft>
              <a:buClrTx/>
              <a:buSzTx/>
              <a:buFontTx/>
              <a:buNone/>
              <a:tabLst/>
              <a:defRPr/>
            </a:pPr>
            <a:endParaRPr lang="en-US" sz="3000" baseline="0" dirty="0">
              <a:latin typeface="Trebuchet MS" pitchFamily="34" charset="0"/>
            </a:endParaRPr>
          </a:p>
          <a:p>
            <a:pPr defTabSz="3022673"/>
            <a:r>
              <a:rPr lang="en-US" sz="3000" b="1" baseline="0" dirty="0">
                <a:solidFill>
                  <a:srgbClr val="FFFF00"/>
                </a:solidFill>
                <a:latin typeface="Trebuchet MS" pitchFamily="34" charset="0"/>
              </a:rPr>
              <a:t>Importing text and graphics from external sources</a:t>
            </a:r>
          </a:p>
          <a:p>
            <a:pPr defTabSz="3022673"/>
            <a:r>
              <a:rPr lang="en-US" sz="3000" b="1" u="sng" baseline="0" dirty="0">
                <a:latin typeface="Trebuchet MS" pitchFamily="34" charset="0"/>
              </a:rPr>
              <a:t>TEXT: </a:t>
            </a:r>
            <a:r>
              <a:rPr lang="en-US" sz="3000" baseline="0" dirty="0">
                <a:latin typeface="Trebuchet MS" pitchFamily="34" charset="0"/>
              </a:rPr>
              <a:t>Paste or type your text into a pre-existing placeholder or drag in a new placeholder from the left side of the template. Move it anywhere as needed.</a:t>
            </a:r>
          </a:p>
          <a:p>
            <a:pPr defTabSz="3022673"/>
            <a:r>
              <a:rPr lang="en-US" sz="3000" b="1" u="sng" baseline="0" dirty="0">
                <a:latin typeface="Trebuchet MS" pitchFamily="34" charset="0"/>
              </a:rPr>
              <a:t>PHOTOS: </a:t>
            </a:r>
            <a:r>
              <a:rPr lang="en-US" sz="3000" baseline="0" dirty="0">
                <a:latin typeface="Trebuchet MS" pitchFamily="34" charset="0"/>
              </a:rPr>
              <a:t>Drag in a picture placeholder, size it </a:t>
            </a:r>
            <a:r>
              <a:rPr lang="en-US" sz="3000" u="sng" baseline="0" dirty="0">
                <a:latin typeface="Trebuchet MS" pitchFamily="34" charset="0"/>
              </a:rPr>
              <a:t>first</a:t>
            </a:r>
            <a:r>
              <a:rPr lang="en-US" sz="3000" baseline="0" dirty="0">
                <a:latin typeface="Trebuchet MS" pitchFamily="34" charset="0"/>
              </a:rPr>
              <a:t>, click in it and insert a photo from the menu.</a:t>
            </a:r>
          </a:p>
          <a:p>
            <a:pPr defTabSz="3022673"/>
            <a:r>
              <a:rPr lang="en-US" sz="3000" b="1" u="sng" baseline="0" dirty="0">
                <a:latin typeface="Trebuchet MS" pitchFamily="34" charset="0"/>
              </a:rPr>
              <a:t>TABLES: </a:t>
            </a:r>
            <a:r>
              <a:rPr lang="en-US" sz="3000" baseline="0" dirty="0">
                <a:latin typeface="Trebuchet MS" pitchFamily="34" charset="0"/>
              </a:rPr>
              <a:t>You can copy and paste a table from an external document onto this poster template. To adjust  the way the text fits within the cells of a table that has been pasted, </a:t>
            </a:r>
            <a:r>
              <a:rPr lang="en-US" sz="3000" u="sng" baseline="0" dirty="0">
                <a:latin typeface="Trebuchet MS" pitchFamily="34" charset="0"/>
              </a:rPr>
              <a:t>right-click</a:t>
            </a:r>
            <a:r>
              <a:rPr lang="en-US" sz="3000" baseline="0" dirty="0">
                <a:latin typeface="Trebuchet MS" pitchFamily="34" charset="0"/>
              </a:rPr>
              <a:t> on the table, click FORMAT SHAPE  then click on TEXT BOX and change the INTERNAL MARGIN values to 0.25</a:t>
            </a:r>
          </a:p>
          <a:p>
            <a:pPr defTabSz="3022673"/>
            <a:endParaRPr lang="en-US" sz="3000" baseline="0" dirty="0">
              <a:latin typeface="Trebuchet MS" pitchFamily="34" charset="0"/>
            </a:endParaRPr>
          </a:p>
          <a:p>
            <a:pPr defTabSz="3022673"/>
            <a:r>
              <a:rPr lang="en-US" sz="3000" b="1" baseline="0" dirty="0">
                <a:solidFill>
                  <a:srgbClr val="FFFF00"/>
                </a:solidFill>
                <a:latin typeface="Trebuchet MS" pitchFamily="34" charset="0"/>
              </a:rPr>
              <a:t>Modifying the color scheme</a:t>
            </a:r>
          </a:p>
          <a:p>
            <a:pPr defTabSz="3022673"/>
            <a:r>
              <a:rPr lang="en-US" sz="3000" baseline="0" dirty="0">
                <a:latin typeface="Trebuchet MS" pitchFamily="34" charset="0"/>
              </a:rPr>
              <a:t>To change the color scheme of this template go to the “Design” menu and click on “Colors”. You can choose from the provide color combinations or you can create your own.</a:t>
            </a:r>
          </a:p>
          <a:p>
            <a:pPr defTabSz="3022673"/>
            <a:endParaRPr lang="en-US" sz="3000" baseline="0" dirty="0">
              <a:latin typeface="Trebuchet MS" pitchFamily="34" charset="0"/>
            </a:endParaRPr>
          </a:p>
          <a:p>
            <a:pPr defTabSz="3022673"/>
            <a:endParaRPr lang="en-US" sz="3000" baseline="0" dirty="0">
              <a:latin typeface="Trebuchet MS" pitchFamily="34" charset="0"/>
            </a:endParaRPr>
          </a:p>
          <a:p>
            <a:pPr defTabSz="4232250"/>
            <a:endParaRPr lang="en-US" sz="1920" baseline="0" dirty="0">
              <a:latin typeface="Trebuchet MS" pitchFamily="34" charset="0"/>
            </a:endParaRPr>
          </a:p>
          <a:p>
            <a:pPr defTabSz="4232250"/>
            <a:endParaRPr lang="en-US" sz="1920" dirty="0">
              <a:latin typeface="Trebuchet MS" pitchFamily="34" charset="0"/>
            </a:endParaRPr>
          </a:p>
          <a:p>
            <a:pPr algn="ctr"/>
            <a:endParaRPr lang="en-US" sz="1920" b="1" dirty="0">
              <a:solidFill>
                <a:schemeClr val="bg1"/>
              </a:solidFill>
              <a:latin typeface="Trebuchet MS" pitchFamily="34" charset="0"/>
            </a:endParaRPr>
          </a:p>
          <a:p>
            <a:pPr defTabSz="4232250"/>
            <a:endParaRPr lang="en-US" sz="1920" b="1" dirty="0">
              <a:solidFill>
                <a:srgbClr val="FFFF00"/>
              </a:solidFill>
              <a:latin typeface="Trebuchet MS" pitchFamily="34" charset="0"/>
            </a:endParaRPr>
          </a:p>
          <a:p>
            <a:pPr algn="ctr"/>
            <a:endParaRPr lang="en-US" sz="3000" b="1" dirty="0">
              <a:latin typeface="Trebuchet MS" pitchFamily="34" charset="0"/>
            </a:endParaRPr>
          </a:p>
        </p:txBody>
      </p:sp>
      <p:sp>
        <p:nvSpPr>
          <p:cNvPr id="28" name="Rectangle 27"/>
          <p:cNvSpPr/>
          <p:nvPr/>
        </p:nvSpPr>
        <p:spPr>
          <a:xfrm>
            <a:off x="-13946602" y="-77485"/>
            <a:ext cx="13577436"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4320" b="1" dirty="0">
                <a:solidFill>
                  <a:schemeClr val="bg1"/>
                </a:solidFill>
                <a:latin typeface="Trebuchet MS" pitchFamily="34" charset="0"/>
              </a:rPr>
              <a:t>QUICK DESIGN</a:t>
            </a:r>
            <a:r>
              <a:rPr lang="en-US" sz="4320" b="1" baseline="0" dirty="0">
                <a:solidFill>
                  <a:schemeClr val="bg1"/>
                </a:solidFill>
                <a:latin typeface="Trebuchet MS" pitchFamily="34" charset="0"/>
              </a:rPr>
              <a:t> </a:t>
            </a:r>
            <a:r>
              <a:rPr lang="en-US" sz="4320" b="1" dirty="0">
                <a:solidFill>
                  <a:schemeClr val="bg1"/>
                </a:solidFill>
                <a:latin typeface="Trebuchet MS" pitchFamily="34" charset="0"/>
              </a:rPr>
              <a:t>GUIDE</a:t>
            </a: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4232250"/>
            <a:r>
              <a:rPr lang="en-US" sz="3000" dirty="0">
                <a:latin typeface="Trebuchet MS" pitchFamily="34" charset="0"/>
              </a:rPr>
              <a:t>This PowerPoint</a:t>
            </a:r>
            <a:r>
              <a:rPr lang="en-US" sz="3000" baseline="0" dirty="0">
                <a:latin typeface="Trebuchet MS" pitchFamily="34" charset="0"/>
              </a:rPr>
              <a:t> </a:t>
            </a:r>
            <a:r>
              <a:rPr lang="en-US" sz="3000" dirty="0">
                <a:latin typeface="Trebuchet MS" pitchFamily="34" charset="0"/>
              </a:rPr>
              <a:t>2007 template produces</a:t>
            </a:r>
            <a:r>
              <a:rPr lang="en-US" sz="3000" baseline="0" dirty="0">
                <a:latin typeface="Trebuchet MS" pitchFamily="34" charset="0"/>
              </a:rPr>
              <a:t> </a:t>
            </a:r>
            <a:r>
              <a:rPr lang="en-US" sz="3000" dirty="0">
                <a:latin typeface="Trebuchet MS" pitchFamily="34" charset="0"/>
              </a:rPr>
              <a:t>a 36”x48” professional  poster. It</a:t>
            </a:r>
            <a:r>
              <a:rPr lang="en-US" sz="3000" baseline="0" dirty="0">
                <a:latin typeface="Trebuchet MS" pitchFamily="34" charset="0"/>
              </a:rPr>
              <a:t> </a:t>
            </a:r>
            <a:r>
              <a:rPr lang="en-US" sz="3000" dirty="0">
                <a:latin typeface="Trebuchet MS" pitchFamily="34" charset="0"/>
              </a:rPr>
              <a:t>will save you valuable time placing titles, subtitles,</a:t>
            </a:r>
            <a:r>
              <a:rPr lang="en-US" sz="3000" baseline="0" dirty="0">
                <a:latin typeface="Trebuchet MS" pitchFamily="34" charset="0"/>
              </a:rPr>
              <a:t> text, and graphics</a:t>
            </a:r>
            <a:r>
              <a:rPr lang="en-US" sz="3000" dirty="0">
                <a:latin typeface="Trebuchet MS" pitchFamily="34" charset="0"/>
              </a:rPr>
              <a:t>. </a:t>
            </a:r>
          </a:p>
          <a:p>
            <a:pPr defTabSz="4232250"/>
            <a:endParaRPr lang="en-US" sz="3000" dirty="0">
              <a:latin typeface="Trebuchet MS" pitchFamily="34" charset="0"/>
            </a:endParaRPr>
          </a:p>
          <a:p>
            <a:pPr defTabSz="4232250"/>
            <a:r>
              <a:rPr lang="en-US" sz="3000" dirty="0">
                <a:latin typeface="Trebuchet MS" pitchFamily="34" charset="0"/>
              </a:rPr>
              <a:t>Use it to create your presentation. Then send</a:t>
            </a:r>
            <a:r>
              <a:rPr lang="en-US" sz="3000" baseline="0" dirty="0">
                <a:latin typeface="Trebuchet MS" pitchFamily="34" charset="0"/>
              </a:rPr>
              <a:t> it </a:t>
            </a:r>
            <a:r>
              <a:rPr lang="en-US" sz="3000" dirty="0">
                <a:latin typeface="Trebuchet MS" pitchFamily="34" charset="0"/>
              </a:rPr>
              <a:t>to </a:t>
            </a:r>
            <a:r>
              <a:rPr lang="en-US" sz="3000" b="1" dirty="0">
                <a:latin typeface="Trebuchet MS" pitchFamily="34" charset="0"/>
              </a:rPr>
              <a:t>PosterPresentations.com</a:t>
            </a:r>
            <a:r>
              <a:rPr lang="en-US" sz="3000" dirty="0">
                <a:latin typeface="Trebuchet MS" pitchFamily="34" charset="0"/>
              </a:rPr>
              <a:t> for premium quality, same day affordable printing.</a:t>
            </a:r>
            <a:br>
              <a:rPr lang="en-US" sz="3000" dirty="0">
                <a:latin typeface="Trebuchet MS" pitchFamily="34" charset="0"/>
              </a:rPr>
            </a:br>
            <a:endParaRPr lang="en-US" sz="3000" dirty="0">
              <a:latin typeface="Trebuchet MS" pitchFamily="34" charset="0"/>
            </a:endParaRPr>
          </a:p>
          <a:p>
            <a:pPr defTabSz="4232250"/>
            <a:r>
              <a:rPr lang="en-US" sz="3000" dirty="0">
                <a:latin typeface="Trebuchet MS" pitchFamily="34" charset="0"/>
              </a:rPr>
              <a:t>We provide a series of </a:t>
            </a:r>
            <a:r>
              <a:rPr lang="en-US" sz="3000" b="1" dirty="0">
                <a:latin typeface="Trebuchet MS" pitchFamily="34" charset="0"/>
              </a:rPr>
              <a:t>online tutorials</a:t>
            </a:r>
            <a:r>
              <a:rPr lang="en-US" sz="3000" dirty="0">
                <a:latin typeface="Trebuchet MS" pitchFamily="34" charset="0"/>
              </a:rPr>
              <a:t> that will guide you through the poster design process and answer your poster production questions. </a:t>
            </a:r>
          </a:p>
          <a:p>
            <a:pPr defTabSz="4232250"/>
            <a:endParaRPr lang="en-US" sz="3000" dirty="0">
              <a:latin typeface="Trebuchet MS" pitchFamily="34" charset="0"/>
            </a:endParaRPr>
          </a:p>
          <a:p>
            <a:pPr defTabSz="4232250"/>
            <a:r>
              <a:rPr lang="en-US" sz="3000" dirty="0">
                <a:latin typeface="Trebuchet MS" pitchFamily="34" charset="0"/>
              </a:rPr>
              <a:t>View our online</a:t>
            </a:r>
            <a:r>
              <a:rPr lang="en-US" sz="3000" baseline="0" dirty="0">
                <a:latin typeface="Trebuchet MS" pitchFamily="34" charset="0"/>
              </a:rPr>
              <a:t> tutorials at:</a:t>
            </a:r>
            <a:br>
              <a:rPr lang="en-US" sz="3000" dirty="0">
                <a:latin typeface="Trebuchet MS" pitchFamily="34" charset="0"/>
              </a:rPr>
            </a:br>
            <a:r>
              <a:rPr lang="en-US" sz="3000" dirty="0">
                <a:solidFill>
                  <a:srgbClr val="FFFF00"/>
                </a:solidFill>
                <a:latin typeface="Trebuchet MS" pitchFamily="34" charset="0"/>
              </a:rPr>
              <a:t> http://bit.ly/Poster_creation_help </a:t>
            </a:r>
            <a:br>
              <a:rPr lang="en-US" sz="3000" dirty="0">
                <a:latin typeface="Trebuchet MS" pitchFamily="34" charset="0"/>
              </a:rPr>
            </a:br>
            <a:r>
              <a:rPr lang="en-US" sz="3000" dirty="0">
                <a:latin typeface="Trebuchet MS" pitchFamily="34" charset="0"/>
              </a:rPr>
              <a:t>(copy</a:t>
            </a:r>
            <a:r>
              <a:rPr lang="en-US" sz="3000" baseline="0" dirty="0">
                <a:latin typeface="Trebuchet MS" pitchFamily="34" charset="0"/>
              </a:rPr>
              <a:t> and paste the link into your web browser).</a:t>
            </a:r>
          </a:p>
          <a:p>
            <a:pPr defTabSz="4232250"/>
            <a:endParaRPr lang="en-US" sz="3000" dirty="0">
              <a:latin typeface="Trebuchet MS" pitchFamily="34" charset="0"/>
            </a:endParaRPr>
          </a:p>
          <a:p>
            <a:pPr defTabSz="4232250"/>
            <a:r>
              <a:rPr lang="en-US" sz="3000" dirty="0">
                <a:latin typeface="Trebuchet MS" pitchFamily="34" charset="0"/>
              </a:rPr>
              <a:t>For assistance and to order your printed poster</a:t>
            </a:r>
            <a:r>
              <a:rPr lang="en-US" sz="3000" dirty="0">
                <a:solidFill>
                  <a:schemeClr val="bg1"/>
                </a:solidFill>
                <a:latin typeface="Trebuchet MS" pitchFamily="34" charset="0"/>
              </a:rPr>
              <a:t> call </a:t>
            </a:r>
            <a:r>
              <a:rPr lang="en-US" sz="3000" b="1" dirty="0">
                <a:solidFill>
                  <a:srgbClr val="FFFF00"/>
                </a:solidFill>
                <a:latin typeface="Trebuchet MS" pitchFamily="34" charset="0"/>
              </a:rPr>
              <a:t>PosterPresentations.com</a:t>
            </a:r>
            <a:r>
              <a:rPr lang="en-US" sz="3000" dirty="0">
                <a:solidFill>
                  <a:srgbClr val="FFFF00"/>
                </a:solidFill>
                <a:latin typeface="Trebuchet MS" pitchFamily="34" charset="0"/>
              </a:rPr>
              <a:t> </a:t>
            </a:r>
            <a:r>
              <a:rPr lang="en-US" sz="3000" dirty="0">
                <a:latin typeface="Trebuchet MS" pitchFamily="34" charset="0"/>
              </a:rPr>
              <a:t>at </a:t>
            </a:r>
            <a:r>
              <a:rPr lang="en-US" sz="3840" b="1" dirty="0">
                <a:solidFill>
                  <a:srgbClr val="FFFF00"/>
                </a:solidFill>
                <a:latin typeface="Trebuchet MS" pitchFamily="34" charset="0"/>
              </a:rPr>
              <a:t>1.866.649.3004</a:t>
            </a:r>
          </a:p>
          <a:p>
            <a:pPr defTabSz="4232250"/>
            <a:endParaRPr lang="en-US" sz="3840" b="1" dirty="0">
              <a:solidFill>
                <a:srgbClr val="FFFF00"/>
              </a:solidFill>
              <a:latin typeface="Trebuchet MS" pitchFamily="34" charset="0"/>
            </a:endParaRPr>
          </a:p>
          <a:p>
            <a:pPr defTabSz="4232250"/>
            <a:endParaRPr lang="en-US" sz="3840" b="1" dirty="0">
              <a:solidFill>
                <a:srgbClr val="FFFF00"/>
              </a:solidFill>
              <a:latin typeface="Trebuchet MS" pitchFamily="34" charset="0"/>
            </a:endParaRPr>
          </a:p>
          <a:p>
            <a:pPr algn="ctr"/>
            <a:r>
              <a:rPr lang="en-US" sz="4320" b="1" dirty="0">
                <a:solidFill>
                  <a:schemeClr val="bg1"/>
                </a:solidFill>
                <a:latin typeface="Trebuchet MS" pitchFamily="34" charset="0"/>
              </a:rPr>
              <a:t>Object Placeholders</a:t>
            </a:r>
          </a:p>
          <a:p>
            <a:pPr algn="ctr"/>
            <a:endParaRPr lang="en-US" sz="4320" b="1" dirty="0">
              <a:solidFill>
                <a:schemeClr val="bg1"/>
              </a:solidFill>
              <a:latin typeface="Trebuchet MS" pitchFamily="34" charset="0"/>
            </a:endParaRPr>
          </a:p>
          <a:p>
            <a:pPr defTabSz="4232250"/>
            <a:r>
              <a:rPr lang="en-US" sz="3000" dirty="0">
                <a:latin typeface="Trebuchet MS" pitchFamily="34" charset="0"/>
              </a:rPr>
              <a:t>Use the placeholders provided below to add new elements to your poster:</a:t>
            </a:r>
            <a:r>
              <a:rPr lang="en-US" sz="3000" baseline="0" dirty="0">
                <a:latin typeface="Trebuchet MS" pitchFamily="34" charset="0"/>
              </a:rPr>
              <a:t> </a:t>
            </a:r>
            <a:r>
              <a:rPr lang="en-US" sz="3000" dirty="0">
                <a:latin typeface="Trebuchet MS" pitchFamily="34" charset="0"/>
              </a:rPr>
              <a:t>Drag a placeholder onto the</a:t>
            </a:r>
            <a:r>
              <a:rPr lang="en-US" sz="3000" baseline="0" dirty="0">
                <a:latin typeface="Trebuchet MS" pitchFamily="34" charset="0"/>
              </a:rPr>
              <a:t> poster area,</a:t>
            </a:r>
            <a:r>
              <a:rPr lang="en-US" sz="3000" dirty="0">
                <a:latin typeface="Trebuchet MS" pitchFamily="34" charset="0"/>
              </a:rPr>
              <a:t> size it, and click it to edit.</a:t>
            </a:r>
          </a:p>
          <a:p>
            <a:pPr defTabSz="4232250"/>
            <a:endParaRPr lang="en-US" sz="3000" dirty="0">
              <a:latin typeface="Trebuchet MS" pitchFamily="34" charset="0"/>
            </a:endParaRPr>
          </a:p>
          <a:p>
            <a:pPr defTabSz="4232250"/>
            <a:r>
              <a:rPr lang="en-US" sz="3000" b="1" dirty="0">
                <a:solidFill>
                  <a:srgbClr val="FFFF00"/>
                </a:solidFill>
                <a:latin typeface="Trebuchet MS" pitchFamily="34" charset="0"/>
              </a:rPr>
              <a:t>Section Header placeholder</a:t>
            </a:r>
          </a:p>
          <a:p>
            <a:pPr defTabSz="4232250"/>
            <a:r>
              <a:rPr lang="en-US" sz="3000" dirty="0">
                <a:latin typeface="Trebuchet MS" pitchFamily="34" charset="0"/>
              </a:rPr>
              <a:t>Move</a:t>
            </a:r>
            <a:r>
              <a:rPr lang="en-US" sz="3000" baseline="0" dirty="0">
                <a:latin typeface="Trebuchet MS" pitchFamily="34" charset="0"/>
              </a:rPr>
              <a:t> this preformatted section header placeholder to the poster area to add another section header. Use section headers to separate topics or concepts within your presentation. </a:t>
            </a:r>
          </a:p>
          <a:p>
            <a:pPr defTabSz="4232250"/>
            <a:endParaRPr lang="en-US" sz="3000" baseline="0" dirty="0">
              <a:latin typeface="Trebuchet MS" pitchFamily="34" charset="0"/>
            </a:endParaRPr>
          </a:p>
          <a:p>
            <a:pPr defTabSz="4232250"/>
            <a:endParaRPr lang="en-US" sz="3000" dirty="0">
              <a:latin typeface="Trebuchet MS" pitchFamily="34" charset="0"/>
            </a:endParaRPr>
          </a:p>
          <a:p>
            <a:pPr defTabSz="4232250"/>
            <a:endParaRPr lang="en-US" sz="3000" b="1" dirty="0">
              <a:solidFill>
                <a:srgbClr val="FFFF00"/>
              </a:solidFill>
              <a:latin typeface="Trebuchet MS" pitchFamily="34" charset="0"/>
            </a:endParaRPr>
          </a:p>
          <a:p>
            <a:pPr defTabSz="4232250"/>
            <a:r>
              <a:rPr lang="en-US" sz="3000" b="1" dirty="0">
                <a:solidFill>
                  <a:srgbClr val="FFFF00"/>
                </a:solidFill>
                <a:latin typeface="Trebuchet MS" pitchFamily="34" charset="0"/>
              </a:rPr>
              <a:t>Text placeholder</a:t>
            </a:r>
          </a:p>
          <a:p>
            <a:pPr defTabSz="4232250"/>
            <a:r>
              <a:rPr lang="en-US" sz="3000" baseline="0" dirty="0">
                <a:latin typeface="Trebuchet MS" pitchFamily="34" charset="0"/>
              </a:rPr>
              <a:t>Move this preformatted text placeholder to the poster to add a new body of text.</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1" baseline="0" dirty="0">
              <a:solidFill>
                <a:srgbClr val="FFFF00"/>
              </a:solidFill>
              <a:latin typeface="Trebuchet MS" pitchFamily="34" charset="0"/>
            </a:endParaRPr>
          </a:p>
          <a:p>
            <a:pPr defTabSz="4232250"/>
            <a:r>
              <a:rPr lang="en-US" sz="3000" b="1" baseline="0" dirty="0">
                <a:solidFill>
                  <a:srgbClr val="FFFF00"/>
                </a:solidFill>
                <a:latin typeface="Trebuchet MS" pitchFamily="34" charset="0"/>
              </a:rPr>
              <a:t>Picture placeholder</a:t>
            </a:r>
          </a:p>
          <a:p>
            <a:pPr defTabSz="4232250"/>
            <a:r>
              <a:rPr lang="en-US" sz="3000" baseline="0" dirty="0">
                <a:latin typeface="Trebuchet MS" pitchFamily="34" charset="0"/>
              </a:rPr>
              <a:t>Move this graphic placeholder onto your poster, size it first, and then click it to add a picture to the poster.</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defTabSz="4232250"/>
            <a:endParaRPr lang="en-US" sz="3000" dirty="0">
              <a:latin typeface="Trebuchet MS" pitchFamily="34" charset="0"/>
            </a:endParaRPr>
          </a:p>
          <a:p>
            <a:pPr algn="ctr"/>
            <a:endParaRPr lang="en-US" sz="3000" b="1" dirty="0">
              <a:solidFill>
                <a:schemeClr val="bg1"/>
              </a:solidFill>
              <a:latin typeface="Trebuchet MS" pitchFamily="34" charset="0"/>
            </a:endParaRPr>
          </a:p>
          <a:p>
            <a:pPr defTabSz="4232250"/>
            <a:endParaRPr lang="en-US" sz="3000" b="1" dirty="0">
              <a:solidFill>
                <a:srgbClr val="FFFF00"/>
              </a:solidFill>
              <a:latin typeface="Trebuchet MS" pitchFamily="34" charset="0"/>
            </a:endParaRPr>
          </a:p>
          <a:p>
            <a:pPr algn="ctr"/>
            <a:endParaRPr lang="en-US" sz="4320" b="1" dirty="0">
              <a:latin typeface="Trebuchet MS" pitchFamily="34" charset="0"/>
            </a:endParaRPr>
          </a:p>
        </p:txBody>
      </p:sp>
      <p:sp>
        <p:nvSpPr>
          <p:cNvPr id="29" name="Rectangle 28"/>
          <p:cNvSpPr/>
          <p:nvPr/>
        </p:nvSpPr>
        <p:spPr>
          <a:xfrm>
            <a:off x="-13946599" y="17054234"/>
            <a:ext cx="1353434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pic>
        <p:nvPicPr>
          <p:cNvPr id="30" name="Picture 2"/>
          <p:cNvPicPr>
            <a:picLocks noChangeAspect="1" noChangeArrowheads="1"/>
          </p:cNvPicPr>
          <p:nvPr/>
        </p:nvPicPr>
        <p:blipFill>
          <a:blip r:embed="rId3" cstate="print"/>
          <a:srcRect/>
          <a:stretch>
            <a:fillRect/>
          </a:stretch>
        </p:blipFill>
        <p:spPr bwMode="auto">
          <a:xfrm>
            <a:off x="49098248" y="15525143"/>
            <a:ext cx="4741366" cy="3058182"/>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47342928" y="13118824"/>
            <a:ext cx="590550" cy="438150"/>
          </a:xfrm>
          <a:prstGeom prst="rect">
            <a:avLst/>
          </a:prstGeom>
          <a:noFill/>
          <a:ln w="9525">
            <a:solidFill>
              <a:schemeClr val="tx1"/>
            </a:solidFill>
            <a:miter lim="800000"/>
            <a:headEnd/>
            <a:tailEnd/>
          </a:ln>
          <a:effectLst/>
        </p:spPr>
      </p:pic>
      <p:sp>
        <p:nvSpPr>
          <p:cNvPr id="32" name="TextBox 31"/>
          <p:cNvSpPr txBox="1"/>
          <p:nvPr/>
        </p:nvSpPr>
        <p:spPr>
          <a:xfrm>
            <a:off x="44487740" y="30588810"/>
            <a:ext cx="9160287" cy="2083417"/>
          </a:xfrm>
          <a:prstGeom prst="rect">
            <a:avLst/>
          </a:prstGeom>
          <a:noFill/>
        </p:spPr>
        <p:txBody>
          <a:bodyPr wrap="square" lIns="88166" tIns="44082" rIns="88166" bIns="44082" rtlCol="0">
            <a:spAutoFit/>
          </a:bodyPr>
          <a:lstStyle/>
          <a:p>
            <a:r>
              <a:rPr lang="en-US" sz="3480" dirty="0">
                <a:solidFill>
                  <a:schemeClr val="bg1"/>
                </a:solidFill>
              </a:rPr>
              <a:t>© 2012 PosterPresentations.com</a:t>
            </a:r>
            <a:br>
              <a:rPr lang="en-US" sz="3480" dirty="0">
                <a:solidFill>
                  <a:schemeClr val="bg1"/>
                </a:solidFill>
              </a:rPr>
            </a:br>
            <a:r>
              <a:rPr lang="en-US" sz="3480" dirty="0">
                <a:solidFill>
                  <a:schemeClr val="bg1"/>
                </a:solidFill>
              </a:rPr>
              <a:t>    </a:t>
            </a:r>
            <a:r>
              <a:rPr lang="en-US" sz="3000" dirty="0">
                <a:solidFill>
                  <a:schemeClr val="bg1"/>
                </a:solidFill>
              </a:rPr>
              <a:t>2117 Fourth Street ,</a:t>
            </a:r>
            <a:r>
              <a:rPr lang="en-US" sz="3000" baseline="0" dirty="0">
                <a:solidFill>
                  <a:schemeClr val="bg1"/>
                </a:solidFill>
              </a:rPr>
              <a:t> Unit C</a:t>
            </a:r>
            <a:br>
              <a:rPr lang="en-US" sz="3000" baseline="0" dirty="0">
                <a:solidFill>
                  <a:schemeClr val="bg1"/>
                </a:solidFill>
              </a:rPr>
            </a:br>
            <a:r>
              <a:rPr lang="en-US" sz="3000" baseline="0" dirty="0">
                <a:solidFill>
                  <a:schemeClr val="bg1"/>
                </a:solidFill>
              </a:rPr>
              <a:t>    Berkeley CA 94710</a:t>
            </a:r>
            <a:br>
              <a:rPr lang="en-US" sz="3000" baseline="0" dirty="0">
                <a:solidFill>
                  <a:schemeClr val="bg1"/>
                </a:solidFill>
              </a:rPr>
            </a:br>
            <a:r>
              <a:rPr lang="en-US" sz="3000" baseline="0" dirty="0">
                <a:solidFill>
                  <a:schemeClr val="bg1"/>
                </a:solidFill>
              </a:rPr>
              <a:t>    </a:t>
            </a:r>
            <a:r>
              <a:rPr lang="en-US" sz="3000" b="1" baseline="0" dirty="0">
                <a:solidFill>
                  <a:srgbClr val="FFFF00"/>
                </a:solidFill>
              </a:rPr>
              <a:t>posterpresenter@gmail.com</a:t>
            </a:r>
            <a:endParaRPr lang="en-US" sz="3480" b="1" dirty="0">
              <a:solidFill>
                <a:srgbClr val="FFFF00"/>
              </a:solidFill>
            </a:endParaRPr>
          </a:p>
        </p:txBody>
      </p:sp>
      <p:grpSp>
        <p:nvGrpSpPr>
          <p:cNvPr id="33" name="Group 32"/>
          <p:cNvGrpSpPr/>
          <p:nvPr/>
        </p:nvGrpSpPr>
        <p:grpSpPr>
          <a:xfrm>
            <a:off x="-13686137" y="31638626"/>
            <a:ext cx="13200442" cy="1090621"/>
            <a:chOff x="44242388" y="28054064"/>
            <a:chExt cx="9771398"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3" dirty="0"/>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90"/>
              <a:ext cx="8671188" cy="867930"/>
            </a:xfrm>
            <a:prstGeom prst="rect">
              <a:avLst/>
            </a:prstGeom>
            <a:noFill/>
          </p:spPr>
          <p:txBody>
            <a:bodyPr wrap="square" rtlCol="0">
              <a:spAutoFit/>
            </a:bodyPr>
            <a:lstStyle/>
            <a:p>
              <a:r>
                <a:rPr lang="en-US" sz="2520" dirty="0">
                  <a:solidFill>
                    <a:schemeClr val="tx2"/>
                  </a:solidFill>
                  <a:latin typeface="Trebuchet MS" pitchFamily="34" charset="0"/>
                </a:rPr>
                <a:t>Student</a:t>
              </a:r>
              <a:r>
                <a:rPr lang="en-US" sz="2520" baseline="0" dirty="0">
                  <a:solidFill>
                    <a:schemeClr val="tx2"/>
                  </a:solidFill>
                  <a:latin typeface="Trebuchet MS" pitchFamily="34" charset="0"/>
                </a:rPr>
                <a:t> discounts are available on our Facebook page.</a:t>
              </a:r>
              <a:br>
                <a:rPr lang="en-US" sz="2520" baseline="0" dirty="0">
                  <a:solidFill>
                    <a:schemeClr val="tx2"/>
                  </a:solidFill>
                  <a:latin typeface="Trebuchet MS" pitchFamily="34" charset="0"/>
                </a:rPr>
              </a:br>
              <a:r>
                <a:rPr lang="en-US" sz="2520" baseline="0" dirty="0">
                  <a:solidFill>
                    <a:schemeClr val="tx2"/>
                  </a:solidFill>
                  <a:latin typeface="Trebuchet MS" pitchFamily="34" charset="0"/>
                </a:rPr>
                <a:t>Go to </a:t>
              </a:r>
              <a:r>
                <a:rPr lang="en-US" sz="2520" u="sng" baseline="0" dirty="0">
                  <a:solidFill>
                    <a:schemeClr val="tx2"/>
                  </a:solidFill>
                  <a:latin typeface="Trebuchet MS" pitchFamily="34" charset="0"/>
                </a:rPr>
                <a:t>PosterPresentations.com</a:t>
              </a:r>
              <a:r>
                <a:rPr lang="en-US" sz="2520" baseline="0" dirty="0">
                  <a:solidFill>
                    <a:schemeClr val="tx2"/>
                  </a:solidFill>
                  <a:latin typeface="Trebuchet MS" pitchFamily="34" charset="0"/>
                </a:rPr>
                <a:t> and click on the FB icon. </a:t>
              </a:r>
              <a:endParaRPr lang="en-US" sz="2520" dirty="0">
                <a:solidFill>
                  <a:schemeClr val="tx2"/>
                </a:solidFill>
                <a:latin typeface="Trebuchet MS" pitchFamily="34" charset="0"/>
              </a:endParaRPr>
            </a:p>
          </p:txBody>
        </p:sp>
      </p:grpSp>
      <p:cxnSp>
        <p:nvCxnSpPr>
          <p:cNvPr id="37" name="Straight Connector 36"/>
          <p:cNvCxnSpPr/>
          <p:nvPr/>
        </p:nvCxnSpPr>
        <p:spPr>
          <a:xfrm>
            <a:off x="44222135" y="30500132"/>
            <a:ext cx="10050461" cy="15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13946602"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029" y="4841861"/>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922339"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2" name="Rounded Rectangle 21"/>
          <p:cNvSpPr/>
          <p:nvPr/>
        </p:nvSpPr>
        <p:spPr>
          <a:xfrm>
            <a:off x="15154504"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3" name="Rounded Rectangle 22"/>
          <p:cNvSpPr/>
          <p:nvPr/>
        </p:nvSpPr>
        <p:spPr>
          <a:xfrm>
            <a:off x="29386670" y="5392021"/>
            <a:ext cx="13577436"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4" name="Rectangle 23"/>
          <p:cNvSpPr/>
          <p:nvPr/>
        </p:nvSpPr>
        <p:spPr>
          <a:xfrm>
            <a:off x="-13892846" y="20466670"/>
            <a:ext cx="1353434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88166" tIns="44082" rIns="88166" bIns="44082" anchor="ctr"/>
          <a:lstStyle/>
          <a:p>
            <a:pPr>
              <a:defRPr/>
            </a:pPr>
            <a:endParaRPr lang="en-US" sz="10303" dirty="0"/>
          </a:p>
        </p:txBody>
      </p:sp>
      <p:sp>
        <p:nvSpPr>
          <p:cNvPr id="9" name="Rectangle 9"/>
          <p:cNvSpPr>
            <a:spLocks noChangeArrowheads="1"/>
          </p:cNvSpPr>
          <p:nvPr/>
        </p:nvSpPr>
        <p:spPr bwMode="auto">
          <a:xfrm>
            <a:off x="0" y="4805366"/>
            <a:ext cx="43891200" cy="152400"/>
          </a:xfrm>
          <a:prstGeom prst="rect">
            <a:avLst/>
          </a:prstGeom>
          <a:solidFill>
            <a:schemeClr val="accent5">
              <a:lumMod val="50000"/>
            </a:schemeClr>
          </a:solidFill>
          <a:ln w="152400">
            <a:noFill/>
            <a:miter lim="800000"/>
            <a:headEnd/>
            <a:tailEnd/>
          </a:ln>
          <a:effectLst/>
        </p:spPr>
        <p:txBody>
          <a:bodyPr wrap="none" lIns="88166" tIns="44082" rIns="88166" bIns="44082" anchor="ctr"/>
          <a:lstStyle/>
          <a:p>
            <a:pPr>
              <a:defRPr/>
            </a:pPr>
            <a:endParaRPr lang="en-US" sz="10303" dirty="0"/>
          </a:p>
        </p:txBody>
      </p:sp>
      <p:sp>
        <p:nvSpPr>
          <p:cNvPr id="10" name="Text Box 14"/>
          <p:cNvSpPr txBox="1">
            <a:spLocks noChangeArrowheads="1"/>
          </p:cNvSpPr>
          <p:nvPr/>
        </p:nvSpPr>
        <p:spPr bwMode="auto">
          <a:xfrm>
            <a:off x="1484177" y="32232605"/>
            <a:ext cx="2514600" cy="306786"/>
          </a:xfrm>
          <a:prstGeom prst="rect">
            <a:avLst/>
          </a:prstGeom>
          <a:noFill/>
          <a:ln w="9525">
            <a:noFill/>
            <a:miter lim="800000"/>
            <a:headEnd/>
            <a:tailEnd/>
          </a:ln>
          <a:effectLst/>
        </p:spPr>
        <p:txBody>
          <a:bodyPr lIns="88000" tIns="43991" rIns="88000" bIns="43991">
            <a:spAutoFit/>
          </a:bodyPr>
          <a:lstStyle/>
          <a:p>
            <a:pPr eaLnBrk="0" hangingPunct="0">
              <a:lnSpc>
                <a:spcPct val="65000"/>
              </a:lnSpc>
              <a:spcBef>
                <a:spcPct val="50000"/>
              </a:spcBef>
              <a:defRPr/>
            </a:pPr>
            <a:r>
              <a:rPr lang="en-US" sz="48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960" b="1" dirty="0">
                <a:solidFill>
                  <a:schemeClr val="bg1">
                    <a:lumMod val="75000"/>
                  </a:schemeClr>
                </a:solidFill>
                <a:latin typeface="Arial" charset="0"/>
              </a:rPr>
              <a:t>www.PosterPresentations.com</a:t>
            </a:r>
          </a:p>
        </p:txBody>
      </p:sp>
      <p:sp>
        <p:nvSpPr>
          <p:cNvPr id="27" name="Rectangle 26"/>
          <p:cNvSpPr/>
          <p:nvPr/>
        </p:nvSpPr>
        <p:spPr>
          <a:xfrm>
            <a:off x="44222135" y="0"/>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3840" b="1" dirty="0">
                <a:solidFill>
                  <a:schemeClr val="bg1"/>
                </a:solidFill>
                <a:latin typeface="Trebuchet MS" pitchFamily="34" charset="0"/>
              </a:rPr>
              <a:t>QUICK</a:t>
            </a:r>
            <a:r>
              <a:rPr lang="en-US" sz="3840" b="1" baseline="0" dirty="0">
                <a:solidFill>
                  <a:schemeClr val="bg1"/>
                </a:solidFill>
                <a:latin typeface="Trebuchet MS" pitchFamily="34" charset="0"/>
              </a:rPr>
              <a:t> TIPS</a:t>
            </a:r>
            <a:endParaRPr lang="en-US" sz="3840" b="1" dirty="0">
              <a:solidFill>
                <a:schemeClr val="bg1"/>
              </a:solidFill>
              <a:latin typeface="Trebuchet MS" pitchFamily="34" charset="0"/>
            </a:endParaRP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3022673"/>
            <a:r>
              <a:rPr lang="en-US" sz="3000" dirty="0">
                <a:latin typeface="Trebuchet MS" pitchFamily="34" charset="0"/>
              </a:rPr>
              <a:t>This PowerPoint</a:t>
            </a:r>
            <a:r>
              <a:rPr lang="en-US" sz="3000" baseline="0" dirty="0">
                <a:latin typeface="Trebuchet MS" pitchFamily="34" charset="0"/>
              </a:rPr>
              <a:t> template requires basic PowerPoint (version 2007 or newer) skills. Below is a list of commonly asked questions specific to this template. </a:t>
            </a:r>
            <a:br>
              <a:rPr lang="en-US" sz="3000" baseline="0" dirty="0">
                <a:latin typeface="Trebuchet MS" pitchFamily="34" charset="0"/>
              </a:rPr>
            </a:br>
            <a:r>
              <a:rPr lang="en-US" sz="3000" baseline="0" dirty="0">
                <a:latin typeface="Trebuchet MS" pitchFamily="34" charset="0"/>
              </a:rPr>
              <a:t>If you are using an older version of PowerPoint some template features may not work properly.</a:t>
            </a:r>
            <a:endParaRPr lang="en-US" sz="3840" b="1" dirty="0">
              <a:solidFill>
                <a:srgbClr val="FFFF00"/>
              </a:solidFill>
              <a:latin typeface="Trebuchet MS" pitchFamily="34" charset="0"/>
            </a:endParaRPr>
          </a:p>
          <a:p>
            <a:pPr defTabSz="3022673"/>
            <a:endParaRPr lang="en-US" sz="3840" b="1" dirty="0">
              <a:solidFill>
                <a:srgbClr val="FFFF00"/>
              </a:solidFill>
              <a:latin typeface="Trebuchet MS" pitchFamily="34" charset="0"/>
            </a:endParaRPr>
          </a:p>
          <a:p>
            <a:pPr algn="ctr"/>
            <a:r>
              <a:rPr lang="en-US" sz="3840" b="1" dirty="0">
                <a:solidFill>
                  <a:schemeClr val="bg1"/>
                </a:solidFill>
                <a:latin typeface="Trebuchet MS" pitchFamily="34" charset="0"/>
              </a:rPr>
              <a:t>Using the template</a:t>
            </a:r>
            <a:endParaRPr lang="en-US" sz="3840" b="1" baseline="0" dirty="0">
              <a:solidFill>
                <a:schemeClr val="bg1"/>
              </a:solidFill>
              <a:latin typeface="Trebuchet MS" pitchFamily="34" charset="0"/>
            </a:endParaRPr>
          </a:p>
          <a:p>
            <a:pPr algn="ctr"/>
            <a:endParaRPr lang="en-US" sz="3000" b="1" dirty="0">
              <a:solidFill>
                <a:srgbClr val="FFFF00"/>
              </a:solidFill>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1" dirty="0">
                <a:solidFill>
                  <a:srgbClr val="FFFF00"/>
                </a:solidFill>
                <a:latin typeface="Trebuchet MS" pitchFamily="34" charset="0"/>
              </a:rPr>
              <a:t>Verifying the quality of your graphics</a:t>
            </a:r>
          </a:p>
          <a:p>
            <a:pPr defTabSz="3022673"/>
            <a:r>
              <a:rPr lang="en-US" sz="3000" dirty="0">
                <a:latin typeface="Trebuchet MS" pitchFamily="34" charset="0"/>
              </a:rPr>
              <a:t>Go to the </a:t>
            </a:r>
            <a:r>
              <a:rPr lang="en-US" sz="30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000" baseline="0" dirty="0">
                <a:latin typeface="Trebuchet MS" pitchFamily="34" charset="0"/>
              </a:rPr>
            </a:br>
            <a:endParaRPr lang="en-US" sz="3000" baseline="0" dirty="0">
              <a:latin typeface="Trebuchet MS" pitchFamily="34" charset="0"/>
            </a:endParaRPr>
          </a:p>
          <a:p>
            <a:pPr defTabSz="3022673"/>
            <a:r>
              <a:rPr lang="en-US" sz="3000" b="1" dirty="0">
                <a:solidFill>
                  <a:srgbClr val="FFFF00"/>
                </a:solidFill>
                <a:latin typeface="Trebuchet MS" pitchFamily="34" charset="0"/>
              </a:rPr>
              <a:t>Using the placeholders</a:t>
            </a:r>
          </a:p>
          <a:p>
            <a:pPr defTabSz="3022673"/>
            <a:r>
              <a:rPr lang="en-US" sz="3000" baseline="0" dirty="0">
                <a:latin typeface="Trebuchet MS" pitchFamily="34" charset="0"/>
              </a:rPr>
              <a:t>To add text to this template click inside a placeholder and type in or paste your text. To move a placeholder, click on it </a:t>
            </a:r>
            <a:r>
              <a:rPr lang="en-US" sz="3000" u="sng" baseline="0" dirty="0">
                <a:latin typeface="Trebuchet MS" pitchFamily="34" charset="0"/>
              </a:rPr>
              <a:t>once</a:t>
            </a:r>
            <a:r>
              <a:rPr lang="en-US" sz="3000" baseline="0" dirty="0">
                <a:latin typeface="Trebuchet MS" pitchFamily="34" charset="0"/>
              </a:rPr>
              <a:t> (to select it), place your cursor on its frame and your cursor will change to this symbol:         Then, click </a:t>
            </a:r>
            <a:r>
              <a:rPr lang="en-US" sz="3000" u="sng" baseline="0" dirty="0">
                <a:latin typeface="Trebuchet MS" pitchFamily="34" charset="0"/>
              </a:rPr>
              <a:t>once</a:t>
            </a:r>
            <a:r>
              <a:rPr lang="en-US" sz="3000" baseline="0" dirty="0">
                <a:latin typeface="Trebuchet MS" pitchFamily="34" charset="0"/>
              </a:rPr>
              <a:t> and drag it to its new location where you can resize it as needed. Additional placeholders can be found on the left side of this template.</a:t>
            </a:r>
          </a:p>
          <a:p>
            <a:pPr defTabSz="3022673"/>
            <a:endParaRPr lang="en-US" sz="3000" b="1" baseline="0" dirty="0">
              <a:solidFill>
                <a:srgbClr val="FFFF00"/>
              </a:solidFill>
              <a:latin typeface="Trebuchet MS" pitchFamily="34" charset="0"/>
            </a:endParaRPr>
          </a:p>
          <a:p>
            <a:pPr defTabSz="3022673"/>
            <a:r>
              <a:rPr lang="en-US" sz="3000" b="1" baseline="0" dirty="0">
                <a:solidFill>
                  <a:srgbClr val="FFFF00"/>
                </a:solidFill>
                <a:latin typeface="Trebuchet MS" pitchFamily="34" charset="0"/>
              </a:rPr>
              <a:t>Modifying the layout</a:t>
            </a:r>
          </a:p>
          <a:p>
            <a:pPr defTabSz="3022673"/>
            <a:r>
              <a:rPr lang="en-US" sz="3000" dirty="0">
                <a:latin typeface="Trebuchet MS" pitchFamily="34" charset="0"/>
              </a:rPr>
              <a:t>This template has four</a:t>
            </a:r>
            <a:endParaRPr lang="en-US" sz="3000" baseline="0" dirty="0">
              <a:latin typeface="Trebuchet MS" pitchFamily="34" charset="0"/>
            </a:endParaRPr>
          </a:p>
          <a:p>
            <a:pPr defTabSz="3022673"/>
            <a:r>
              <a:rPr lang="en-US" sz="3000" baseline="0" dirty="0">
                <a:latin typeface="Trebuchet MS" pitchFamily="34" charset="0"/>
              </a:rPr>
              <a:t>different column layouts. </a:t>
            </a:r>
          </a:p>
          <a:p>
            <a:pPr defTabSz="3022673"/>
            <a:r>
              <a:rPr lang="en-US" sz="3000" u="sng" baseline="0" dirty="0">
                <a:latin typeface="Trebuchet MS" pitchFamily="34" charset="0"/>
              </a:rPr>
              <a:t>Right-click</a:t>
            </a:r>
            <a:r>
              <a:rPr lang="en-US" sz="3000" baseline="0" dirty="0">
                <a:latin typeface="Trebuchet MS" pitchFamily="34" charset="0"/>
              </a:rPr>
              <a:t> your mouse</a:t>
            </a:r>
          </a:p>
          <a:p>
            <a:pPr defTabSz="3022673"/>
            <a:r>
              <a:rPr lang="en-US" sz="3000" baseline="0" dirty="0">
                <a:latin typeface="Trebuchet MS" pitchFamily="34" charset="0"/>
              </a:rPr>
              <a:t>on the background and </a:t>
            </a:r>
          </a:p>
          <a:p>
            <a:pPr defTabSz="3022673"/>
            <a:r>
              <a:rPr lang="en-US" sz="3000" baseline="0" dirty="0">
                <a:latin typeface="Trebuchet MS" pitchFamily="34" charset="0"/>
              </a:rPr>
              <a:t>click on “Layout” to see </a:t>
            </a:r>
          </a:p>
          <a:p>
            <a:pPr defTabSz="3022673"/>
            <a:r>
              <a:rPr lang="en-US" sz="3000" baseline="0" dirty="0">
                <a:latin typeface="Trebuchet MS" pitchFamily="34" charset="0"/>
              </a:rPr>
              <a:t>the layout options.</a:t>
            </a:r>
            <a:endParaRPr lang="en-US" sz="3000" dirty="0">
              <a:latin typeface="Trebuchet MS" pitchFamily="34" charset="0"/>
            </a:endParaRPr>
          </a:p>
          <a:p>
            <a:pPr marL="0" marR="0" indent="0" algn="l" defTabSz="3022673" rtl="0" eaLnBrk="1" fontAlgn="auto" latinLnBrk="0" hangingPunct="1">
              <a:lnSpc>
                <a:spcPct val="100000"/>
              </a:lnSpc>
              <a:spcBef>
                <a:spcPts val="0"/>
              </a:spcBef>
              <a:spcAft>
                <a:spcPts val="0"/>
              </a:spcAft>
              <a:buClrTx/>
              <a:buSzTx/>
              <a:buFontTx/>
              <a:buNone/>
              <a:tabLst/>
              <a:defRPr/>
            </a:pPr>
            <a:r>
              <a:rPr lang="en-US" sz="3000" baseline="0" dirty="0">
                <a:latin typeface="Trebuchet MS" pitchFamily="34" charset="0"/>
              </a:rPr>
              <a:t>The columns in the provided layouts are fixed and cannot be moved but advanced users can modify any layout by going to VIEW and then SLIDE MASTER.</a:t>
            </a:r>
          </a:p>
          <a:p>
            <a:pPr marL="0" marR="0" indent="0" algn="l" defTabSz="3022673" rtl="0" eaLnBrk="1" fontAlgn="auto" latinLnBrk="0" hangingPunct="1">
              <a:lnSpc>
                <a:spcPct val="100000"/>
              </a:lnSpc>
              <a:spcBef>
                <a:spcPts val="0"/>
              </a:spcBef>
              <a:spcAft>
                <a:spcPts val="0"/>
              </a:spcAft>
              <a:buClrTx/>
              <a:buSzTx/>
              <a:buFontTx/>
              <a:buNone/>
              <a:tabLst/>
              <a:defRPr/>
            </a:pPr>
            <a:endParaRPr lang="en-US" sz="3000" baseline="0" dirty="0">
              <a:latin typeface="Trebuchet MS" pitchFamily="34" charset="0"/>
            </a:endParaRPr>
          </a:p>
          <a:p>
            <a:pPr defTabSz="3022673"/>
            <a:r>
              <a:rPr lang="en-US" sz="3000" b="1" baseline="0" dirty="0">
                <a:solidFill>
                  <a:srgbClr val="FFFF00"/>
                </a:solidFill>
                <a:latin typeface="Trebuchet MS" pitchFamily="34" charset="0"/>
              </a:rPr>
              <a:t>Importing text and graphics from external sources</a:t>
            </a:r>
          </a:p>
          <a:p>
            <a:pPr defTabSz="3022673"/>
            <a:r>
              <a:rPr lang="en-US" sz="3000" b="1" u="sng" baseline="0" dirty="0">
                <a:latin typeface="Trebuchet MS" pitchFamily="34" charset="0"/>
              </a:rPr>
              <a:t>TEXT: </a:t>
            </a:r>
            <a:r>
              <a:rPr lang="en-US" sz="3000" baseline="0" dirty="0">
                <a:latin typeface="Trebuchet MS" pitchFamily="34" charset="0"/>
              </a:rPr>
              <a:t>Paste or type your text into a pre-existing placeholder or drag in a new placeholder from the left side of the template. Move it anywhere as needed.</a:t>
            </a:r>
          </a:p>
          <a:p>
            <a:pPr defTabSz="3022673"/>
            <a:r>
              <a:rPr lang="en-US" sz="3000" b="1" u="sng" baseline="0" dirty="0">
                <a:latin typeface="Trebuchet MS" pitchFamily="34" charset="0"/>
              </a:rPr>
              <a:t>PHOTOS: </a:t>
            </a:r>
            <a:r>
              <a:rPr lang="en-US" sz="3000" baseline="0" dirty="0">
                <a:latin typeface="Trebuchet MS" pitchFamily="34" charset="0"/>
              </a:rPr>
              <a:t>Drag in a picture placeholder, size it </a:t>
            </a:r>
            <a:r>
              <a:rPr lang="en-US" sz="3000" u="sng" baseline="0" dirty="0">
                <a:latin typeface="Trebuchet MS" pitchFamily="34" charset="0"/>
              </a:rPr>
              <a:t>first</a:t>
            </a:r>
            <a:r>
              <a:rPr lang="en-US" sz="3000" baseline="0" dirty="0">
                <a:latin typeface="Trebuchet MS" pitchFamily="34" charset="0"/>
              </a:rPr>
              <a:t>, click in it and insert a photo from the menu.</a:t>
            </a:r>
          </a:p>
          <a:p>
            <a:pPr defTabSz="3022673"/>
            <a:r>
              <a:rPr lang="en-US" sz="3000" b="1" u="sng" baseline="0" dirty="0">
                <a:latin typeface="Trebuchet MS" pitchFamily="34" charset="0"/>
              </a:rPr>
              <a:t>TABLES: </a:t>
            </a:r>
            <a:r>
              <a:rPr lang="en-US" sz="3000" baseline="0" dirty="0">
                <a:latin typeface="Trebuchet MS" pitchFamily="34" charset="0"/>
              </a:rPr>
              <a:t>You can copy and paste a table from an external document onto this poster template. To adjust  the way the text fits within the cells of a table that has been pasted, </a:t>
            </a:r>
            <a:r>
              <a:rPr lang="en-US" sz="3000" u="sng" baseline="0" dirty="0">
                <a:latin typeface="Trebuchet MS" pitchFamily="34" charset="0"/>
              </a:rPr>
              <a:t>right-click</a:t>
            </a:r>
            <a:r>
              <a:rPr lang="en-US" sz="3000" baseline="0" dirty="0">
                <a:latin typeface="Trebuchet MS" pitchFamily="34" charset="0"/>
              </a:rPr>
              <a:t> on the table, click FORMAT SHAPE  then click on TEXT BOX and change the INTERNAL MARGIN values to 0.25</a:t>
            </a:r>
          </a:p>
          <a:p>
            <a:pPr defTabSz="3022673"/>
            <a:endParaRPr lang="en-US" sz="3000" baseline="0" dirty="0">
              <a:latin typeface="Trebuchet MS" pitchFamily="34" charset="0"/>
            </a:endParaRPr>
          </a:p>
          <a:p>
            <a:pPr defTabSz="3022673"/>
            <a:r>
              <a:rPr lang="en-US" sz="3000" b="1" baseline="0" dirty="0">
                <a:solidFill>
                  <a:srgbClr val="FFFF00"/>
                </a:solidFill>
                <a:latin typeface="Trebuchet MS" pitchFamily="34" charset="0"/>
              </a:rPr>
              <a:t>Modifying the color scheme</a:t>
            </a:r>
          </a:p>
          <a:p>
            <a:pPr defTabSz="3022673"/>
            <a:r>
              <a:rPr lang="en-US" sz="3000" baseline="0" dirty="0">
                <a:latin typeface="Trebuchet MS" pitchFamily="34" charset="0"/>
              </a:rPr>
              <a:t>To change the color scheme of this template go to the “Design” menu and click on “Colors”. You can choose from the provide color combinations or you can create your own.</a:t>
            </a:r>
          </a:p>
          <a:p>
            <a:pPr defTabSz="3022673"/>
            <a:endParaRPr lang="en-US" sz="3000" baseline="0" dirty="0">
              <a:latin typeface="Trebuchet MS" pitchFamily="34" charset="0"/>
            </a:endParaRPr>
          </a:p>
          <a:p>
            <a:pPr defTabSz="3022673"/>
            <a:endParaRPr lang="en-US" sz="3000" baseline="0" dirty="0">
              <a:latin typeface="Trebuchet MS" pitchFamily="34" charset="0"/>
            </a:endParaRPr>
          </a:p>
          <a:p>
            <a:pPr defTabSz="4232250"/>
            <a:endParaRPr lang="en-US" sz="1920" baseline="0" dirty="0">
              <a:latin typeface="Trebuchet MS" pitchFamily="34" charset="0"/>
            </a:endParaRPr>
          </a:p>
          <a:p>
            <a:pPr defTabSz="4232250"/>
            <a:endParaRPr lang="en-US" sz="1920" dirty="0">
              <a:latin typeface="Trebuchet MS" pitchFamily="34" charset="0"/>
            </a:endParaRPr>
          </a:p>
          <a:p>
            <a:pPr algn="ctr"/>
            <a:endParaRPr lang="en-US" sz="1920" b="1" dirty="0">
              <a:solidFill>
                <a:schemeClr val="bg1"/>
              </a:solidFill>
              <a:latin typeface="Trebuchet MS" pitchFamily="34" charset="0"/>
            </a:endParaRPr>
          </a:p>
          <a:p>
            <a:pPr defTabSz="4232250"/>
            <a:endParaRPr lang="en-US" sz="1920" b="1" dirty="0">
              <a:solidFill>
                <a:srgbClr val="FFFF00"/>
              </a:solidFill>
              <a:latin typeface="Trebuchet MS" pitchFamily="34" charset="0"/>
            </a:endParaRPr>
          </a:p>
          <a:p>
            <a:pPr algn="ctr"/>
            <a:endParaRPr lang="en-US" sz="3000" b="1" dirty="0">
              <a:latin typeface="Trebuchet MS" pitchFamily="34" charset="0"/>
            </a:endParaRPr>
          </a:p>
        </p:txBody>
      </p:sp>
      <p:sp>
        <p:nvSpPr>
          <p:cNvPr id="28" name="Rectangle 27"/>
          <p:cNvSpPr/>
          <p:nvPr/>
        </p:nvSpPr>
        <p:spPr>
          <a:xfrm>
            <a:off x="-10402385" y="-19596"/>
            <a:ext cx="10050461"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6333" tIns="352662" rIns="176333" bIns="176333" rtlCol="0" anchor="t" anchorCtr="0"/>
          <a:lstStyle/>
          <a:p>
            <a:pPr algn="ctr"/>
            <a:r>
              <a:rPr lang="en-US" sz="4320" b="1" dirty="0">
                <a:solidFill>
                  <a:schemeClr val="bg1"/>
                </a:solidFill>
                <a:latin typeface="Trebuchet MS" pitchFamily="34" charset="0"/>
              </a:rPr>
              <a:t>QUICK DESIGN</a:t>
            </a:r>
            <a:r>
              <a:rPr lang="en-US" sz="4320" b="1" baseline="0" dirty="0">
                <a:solidFill>
                  <a:schemeClr val="bg1"/>
                </a:solidFill>
                <a:latin typeface="Trebuchet MS" pitchFamily="34" charset="0"/>
              </a:rPr>
              <a:t> </a:t>
            </a:r>
            <a:r>
              <a:rPr lang="en-US" sz="4320" b="1" dirty="0">
                <a:solidFill>
                  <a:schemeClr val="bg1"/>
                </a:solidFill>
                <a:latin typeface="Trebuchet MS" pitchFamily="34" charset="0"/>
              </a:rPr>
              <a:t>GUIDE</a:t>
            </a:r>
          </a:p>
          <a:p>
            <a:pPr algn="ctr"/>
            <a:r>
              <a:rPr lang="en-US" sz="3840" b="1" dirty="0">
                <a:solidFill>
                  <a:srgbClr val="FFFF00"/>
                </a:solidFill>
                <a:latin typeface="Trebuchet MS" pitchFamily="34" charset="0"/>
              </a:rPr>
              <a:t>(--THIS SECTION DOES NOT PRINT--)</a:t>
            </a:r>
          </a:p>
          <a:p>
            <a:pPr algn="ctr"/>
            <a:endParaRPr lang="en-US" sz="3000" b="1" dirty="0">
              <a:latin typeface="Trebuchet MS" pitchFamily="34" charset="0"/>
            </a:endParaRPr>
          </a:p>
          <a:p>
            <a:pPr defTabSz="4232250"/>
            <a:r>
              <a:rPr lang="en-US" sz="3000" dirty="0">
                <a:latin typeface="Trebuchet MS" pitchFamily="34" charset="0"/>
              </a:rPr>
              <a:t>This PowerPoint</a:t>
            </a:r>
            <a:r>
              <a:rPr lang="en-US" sz="3000" baseline="0" dirty="0">
                <a:latin typeface="Trebuchet MS" pitchFamily="34" charset="0"/>
              </a:rPr>
              <a:t> </a:t>
            </a:r>
            <a:r>
              <a:rPr lang="en-US" sz="3000" dirty="0">
                <a:latin typeface="Trebuchet MS" pitchFamily="34" charset="0"/>
              </a:rPr>
              <a:t>2007 template produces</a:t>
            </a:r>
            <a:r>
              <a:rPr lang="en-US" sz="3000" baseline="0" dirty="0">
                <a:latin typeface="Trebuchet MS" pitchFamily="34" charset="0"/>
              </a:rPr>
              <a:t> </a:t>
            </a:r>
            <a:r>
              <a:rPr lang="en-US" sz="3000" dirty="0">
                <a:latin typeface="Trebuchet MS" pitchFamily="34" charset="0"/>
              </a:rPr>
              <a:t>a 36”x48” professional  poster. It</a:t>
            </a:r>
            <a:r>
              <a:rPr lang="en-US" sz="3000" baseline="0" dirty="0">
                <a:latin typeface="Trebuchet MS" pitchFamily="34" charset="0"/>
              </a:rPr>
              <a:t> </a:t>
            </a:r>
            <a:r>
              <a:rPr lang="en-US" sz="3000" dirty="0">
                <a:latin typeface="Trebuchet MS" pitchFamily="34" charset="0"/>
              </a:rPr>
              <a:t>will save you valuable time placing titles, subtitles,</a:t>
            </a:r>
            <a:r>
              <a:rPr lang="en-US" sz="3000" baseline="0" dirty="0">
                <a:latin typeface="Trebuchet MS" pitchFamily="34" charset="0"/>
              </a:rPr>
              <a:t> text, and graphics</a:t>
            </a:r>
            <a:r>
              <a:rPr lang="en-US" sz="3000" dirty="0">
                <a:latin typeface="Trebuchet MS" pitchFamily="34" charset="0"/>
              </a:rPr>
              <a:t>. </a:t>
            </a:r>
          </a:p>
          <a:p>
            <a:pPr defTabSz="4232250"/>
            <a:endParaRPr lang="en-US" sz="3000" dirty="0">
              <a:latin typeface="Trebuchet MS" pitchFamily="34" charset="0"/>
            </a:endParaRPr>
          </a:p>
          <a:p>
            <a:pPr defTabSz="4232250"/>
            <a:r>
              <a:rPr lang="en-US" sz="3000" dirty="0">
                <a:latin typeface="Trebuchet MS" pitchFamily="34" charset="0"/>
              </a:rPr>
              <a:t>Use it to create your presentation. Then send</a:t>
            </a:r>
            <a:r>
              <a:rPr lang="en-US" sz="3000" baseline="0" dirty="0">
                <a:latin typeface="Trebuchet MS" pitchFamily="34" charset="0"/>
              </a:rPr>
              <a:t> it </a:t>
            </a:r>
            <a:r>
              <a:rPr lang="en-US" sz="3000" dirty="0">
                <a:latin typeface="Trebuchet MS" pitchFamily="34" charset="0"/>
              </a:rPr>
              <a:t>to </a:t>
            </a:r>
            <a:r>
              <a:rPr lang="en-US" sz="3000" b="1" dirty="0">
                <a:latin typeface="Trebuchet MS" pitchFamily="34" charset="0"/>
              </a:rPr>
              <a:t>PosterPresentations.com</a:t>
            </a:r>
            <a:r>
              <a:rPr lang="en-US" sz="3000" dirty="0">
                <a:latin typeface="Trebuchet MS" pitchFamily="34" charset="0"/>
              </a:rPr>
              <a:t> for premium quality, same day affordable printing.</a:t>
            </a:r>
            <a:br>
              <a:rPr lang="en-US" sz="3000" dirty="0">
                <a:latin typeface="Trebuchet MS" pitchFamily="34" charset="0"/>
              </a:rPr>
            </a:br>
            <a:endParaRPr lang="en-US" sz="3000" dirty="0">
              <a:latin typeface="Trebuchet MS" pitchFamily="34" charset="0"/>
            </a:endParaRPr>
          </a:p>
          <a:p>
            <a:pPr defTabSz="4232250"/>
            <a:r>
              <a:rPr lang="en-US" sz="3000" dirty="0">
                <a:latin typeface="Trebuchet MS" pitchFamily="34" charset="0"/>
              </a:rPr>
              <a:t>We provide a series of </a:t>
            </a:r>
            <a:r>
              <a:rPr lang="en-US" sz="3000" b="1" dirty="0">
                <a:latin typeface="Trebuchet MS" pitchFamily="34" charset="0"/>
              </a:rPr>
              <a:t>online tutorials</a:t>
            </a:r>
            <a:r>
              <a:rPr lang="en-US" sz="3000" dirty="0">
                <a:latin typeface="Trebuchet MS" pitchFamily="34" charset="0"/>
              </a:rPr>
              <a:t> that will guide you through the poster design process and answer your poster production questions. </a:t>
            </a:r>
          </a:p>
          <a:p>
            <a:pPr defTabSz="4232250"/>
            <a:endParaRPr lang="en-US" sz="3000" dirty="0">
              <a:latin typeface="Trebuchet MS" pitchFamily="34" charset="0"/>
            </a:endParaRPr>
          </a:p>
          <a:p>
            <a:pPr defTabSz="4232250"/>
            <a:r>
              <a:rPr lang="en-US" sz="3000" dirty="0">
                <a:latin typeface="Trebuchet MS" pitchFamily="34" charset="0"/>
              </a:rPr>
              <a:t>View our online</a:t>
            </a:r>
            <a:r>
              <a:rPr lang="en-US" sz="3000" baseline="0" dirty="0">
                <a:latin typeface="Trebuchet MS" pitchFamily="34" charset="0"/>
              </a:rPr>
              <a:t> tutorials at:</a:t>
            </a:r>
            <a:br>
              <a:rPr lang="en-US" sz="3000" dirty="0">
                <a:latin typeface="Trebuchet MS" pitchFamily="34" charset="0"/>
              </a:rPr>
            </a:br>
            <a:r>
              <a:rPr lang="en-US" sz="3000" dirty="0">
                <a:solidFill>
                  <a:srgbClr val="FFFF00"/>
                </a:solidFill>
                <a:latin typeface="Trebuchet MS" pitchFamily="34" charset="0"/>
              </a:rPr>
              <a:t> http://bit.ly/Poster_creation_help </a:t>
            </a:r>
            <a:br>
              <a:rPr lang="en-US" sz="3000" dirty="0">
                <a:latin typeface="Trebuchet MS" pitchFamily="34" charset="0"/>
              </a:rPr>
            </a:br>
            <a:r>
              <a:rPr lang="en-US" sz="3000" dirty="0">
                <a:latin typeface="Trebuchet MS" pitchFamily="34" charset="0"/>
              </a:rPr>
              <a:t>(copy</a:t>
            </a:r>
            <a:r>
              <a:rPr lang="en-US" sz="3000" baseline="0" dirty="0">
                <a:latin typeface="Trebuchet MS" pitchFamily="34" charset="0"/>
              </a:rPr>
              <a:t> and paste the link into your web browser).</a:t>
            </a:r>
          </a:p>
          <a:p>
            <a:pPr defTabSz="4232250"/>
            <a:endParaRPr lang="en-US" sz="3000" dirty="0">
              <a:latin typeface="Trebuchet MS" pitchFamily="34" charset="0"/>
            </a:endParaRPr>
          </a:p>
          <a:p>
            <a:pPr defTabSz="4232250"/>
            <a:r>
              <a:rPr lang="en-US" sz="3000" dirty="0">
                <a:latin typeface="Trebuchet MS" pitchFamily="34" charset="0"/>
              </a:rPr>
              <a:t>For assistance and to order your printed poster</a:t>
            </a:r>
            <a:r>
              <a:rPr lang="en-US" sz="3000" dirty="0">
                <a:solidFill>
                  <a:schemeClr val="bg1"/>
                </a:solidFill>
                <a:latin typeface="Trebuchet MS" pitchFamily="34" charset="0"/>
              </a:rPr>
              <a:t> call </a:t>
            </a:r>
            <a:r>
              <a:rPr lang="en-US" sz="3000" b="1" dirty="0">
                <a:solidFill>
                  <a:srgbClr val="FFFF00"/>
                </a:solidFill>
                <a:latin typeface="Trebuchet MS" pitchFamily="34" charset="0"/>
              </a:rPr>
              <a:t>PosterPresentations.com</a:t>
            </a:r>
            <a:r>
              <a:rPr lang="en-US" sz="3000" dirty="0">
                <a:solidFill>
                  <a:srgbClr val="FFFF00"/>
                </a:solidFill>
                <a:latin typeface="Trebuchet MS" pitchFamily="34" charset="0"/>
              </a:rPr>
              <a:t> </a:t>
            </a:r>
            <a:r>
              <a:rPr lang="en-US" sz="3000" dirty="0">
                <a:latin typeface="Trebuchet MS" pitchFamily="34" charset="0"/>
              </a:rPr>
              <a:t>at </a:t>
            </a:r>
            <a:r>
              <a:rPr lang="en-US" sz="3840" b="1" dirty="0">
                <a:solidFill>
                  <a:srgbClr val="FFFF00"/>
                </a:solidFill>
                <a:latin typeface="Trebuchet MS" pitchFamily="34" charset="0"/>
              </a:rPr>
              <a:t>1.866.649.3004</a:t>
            </a:r>
          </a:p>
          <a:p>
            <a:pPr defTabSz="4232250"/>
            <a:endParaRPr lang="en-US" sz="3840" b="1" dirty="0">
              <a:solidFill>
                <a:srgbClr val="FFFF00"/>
              </a:solidFill>
              <a:latin typeface="Trebuchet MS" pitchFamily="34" charset="0"/>
            </a:endParaRPr>
          </a:p>
          <a:p>
            <a:pPr defTabSz="4232250"/>
            <a:endParaRPr lang="en-US" sz="3840" b="1" dirty="0">
              <a:solidFill>
                <a:srgbClr val="FFFF00"/>
              </a:solidFill>
              <a:latin typeface="Trebuchet MS" pitchFamily="34" charset="0"/>
            </a:endParaRPr>
          </a:p>
          <a:p>
            <a:pPr algn="ctr"/>
            <a:r>
              <a:rPr lang="en-US" sz="4320" b="1" dirty="0">
                <a:solidFill>
                  <a:schemeClr val="bg1"/>
                </a:solidFill>
                <a:latin typeface="Trebuchet MS" pitchFamily="34" charset="0"/>
              </a:rPr>
              <a:t>Object Placeholders</a:t>
            </a:r>
          </a:p>
          <a:p>
            <a:pPr algn="ctr"/>
            <a:endParaRPr lang="en-US" sz="4320" b="1" dirty="0">
              <a:solidFill>
                <a:schemeClr val="bg1"/>
              </a:solidFill>
              <a:latin typeface="Trebuchet MS" pitchFamily="34" charset="0"/>
            </a:endParaRPr>
          </a:p>
          <a:p>
            <a:pPr defTabSz="4232250"/>
            <a:r>
              <a:rPr lang="en-US" sz="3000" dirty="0">
                <a:latin typeface="Trebuchet MS" pitchFamily="34" charset="0"/>
              </a:rPr>
              <a:t>Use the placeholders provided below to add new elements to your poster:</a:t>
            </a:r>
            <a:r>
              <a:rPr lang="en-US" sz="3000" baseline="0" dirty="0">
                <a:latin typeface="Trebuchet MS" pitchFamily="34" charset="0"/>
              </a:rPr>
              <a:t> </a:t>
            </a:r>
            <a:r>
              <a:rPr lang="en-US" sz="3000" dirty="0">
                <a:latin typeface="Trebuchet MS" pitchFamily="34" charset="0"/>
              </a:rPr>
              <a:t>Drag a placeholder onto the</a:t>
            </a:r>
            <a:r>
              <a:rPr lang="en-US" sz="3000" baseline="0" dirty="0">
                <a:latin typeface="Trebuchet MS" pitchFamily="34" charset="0"/>
              </a:rPr>
              <a:t> poster area,</a:t>
            </a:r>
            <a:r>
              <a:rPr lang="en-US" sz="3000" dirty="0">
                <a:latin typeface="Trebuchet MS" pitchFamily="34" charset="0"/>
              </a:rPr>
              <a:t> size it, and click it to edit.</a:t>
            </a:r>
          </a:p>
          <a:p>
            <a:pPr defTabSz="4232250"/>
            <a:endParaRPr lang="en-US" sz="3000" dirty="0">
              <a:latin typeface="Trebuchet MS" pitchFamily="34" charset="0"/>
            </a:endParaRPr>
          </a:p>
          <a:p>
            <a:pPr defTabSz="4232250"/>
            <a:r>
              <a:rPr lang="en-US" sz="3000" b="1" dirty="0">
                <a:solidFill>
                  <a:srgbClr val="FFFF00"/>
                </a:solidFill>
                <a:latin typeface="Trebuchet MS" pitchFamily="34" charset="0"/>
              </a:rPr>
              <a:t>Section Header placeholder</a:t>
            </a:r>
          </a:p>
          <a:p>
            <a:pPr defTabSz="4232250"/>
            <a:r>
              <a:rPr lang="en-US" sz="3000" dirty="0">
                <a:latin typeface="Trebuchet MS" pitchFamily="34" charset="0"/>
              </a:rPr>
              <a:t>Move</a:t>
            </a:r>
            <a:r>
              <a:rPr lang="en-US" sz="3000" baseline="0" dirty="0">
                <a:latin typeface="Trebuchet MS" pitchFamily="34" charset="0"/>
              </a:rPr>
              <a:t> this preformatted section header placeholder to the poster area to add another section header. Use section headers to separate topics or concepts within your presentation. </a:t>
            </a:r>
          </a:p>
          <a:p>
            <a:pPr defTabSz="4232250"/>
            <a:endParaRPr lang="en-US" sz="3000" baseline="0" dirty="0">
              <a:latin typeface="Trebuchet MS" pitchFamily="34" charset="0"/>
            </a:endParaRPr>
          </a:p>
          <a:p>
            <a:pPr defTabSz="4232250"/>
            <a:endParaRPr lang="en-US" sz="3000" dirty="0">
              <a:latin typeface="Trebuchet MS" pitchFamily="34" charset="0"/>
            </a:endParaRPr>
          </a:p>
          <a:p>
            <a:pPr defTabSz="4232250"/>
            <a:endParaRPr lang="en-US" sz="3000" b="1" dirty="0">
              <a:solidFill>
                <a:srgbClr val="FFFF00"/>
              </a:solidFill>
              <a:latin typeface="Trebuchet MS" pitchFamily="34" charset="0"/>
            </a:endParaRPr>
          </a:p>
          <a:p>
            <a:pPr defTabSz="4232250"/>
            <a:r>
              <a:rPr lang="en-US" sz="3000" b="1" dirty="0">
                <a:solidFill>
                  <a:srgbClr val="FFFF00"/>
                </a:solidFill>
                <a:latin typeface="Trebuchet MS" pitchFamily="34" charset="0"/>
              </a:rPr>
              <a:t>Text placeholder</a:t>
            </a:r>
          </a:p>
          <a:p>
            <a:pPr defTabSz="4232250"/>
            <a:r>
              <a:rPr lang="en-US" sz="3000" baseline="0" dirty="0">
                <a:latin typeface="Trebuchet MS" pitchFamily="34" charset="0"/>
              </a:rPr>
              <a:t>Move this preformatted text placeholder to the poster to add a new body of text.</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1" baseline="0" dirty="0">
              <a:solidFill>
                <a:srgbClr val="FFFF00"/>
              </a:solidFill>
              <a:latin typeface="Trebuchet MS" pitchFamily="34" charset="0"/>
            </a:endParaRPr>
          </a:p>
          <a:p>
            <a:pPr defTabSz="4232250"/>
            <a:r>
              <a:rPr lang="en-US" sz="3000" b="1" baseline="0" dirty="0">
                <a:solidFill>
                  <a:srgbClr val="FFFF00"/>
                </a:solidFill>
                <a:latin typeface="Trebuchet MS" pitchFamily="34" charset="0"/>
              </a:rPr>
              <a:t>Picture placeholder</a:t>
            </a:r>
          </a:p>
          <a:p>
            <a:pPr defTabSz="4232250"/>
            <a:r>
              <a:rPr lang="en-US" sz="3000" baseline="0" dirty="0">
                <a:latin typeface="Trebuchet MS" pitchFamily="34" charset="0"/>
              </a:rPr>
              <a:t>Move this graphic placeholder onto your poster, size it first, and then click it to add a picture to the poster.</a:t>
            </a: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defTabSz="4232250"/>
            <a:endParaRPr lang="en-US" sz="3000" baseline="0" dirty="0">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algn="ctr"/>
            <a:endParaRPr lang="en-US" sz="4320" b="1" dirty="0">
              <a:solidFill>
                <a:schemeClr val="bg1"/>
              </a:solidFill>
              <a:latin typeface="Trebuchet MS" pitchFamily="34" charset="0"/>
            </a:endParaRPr>
          </a:p>
          <a:p>
            <a:pPr defTabSz="4232250"/>
            <a:endParaRPr lang="en-US" sz="3000" dirty="0">
              <a:latin typeface="Trebuchet MS" pitchFamily="34" charset="0"/>
            </a:endParaRPr>
          </a:p>
          <a:p>
            <a:pPr algn="ctr"/>
            <a:endParaRPr lang="en-US" sz="3000" b="1" dirty="0">
              <a:solidFill>
                <a:schemeClr val="bg1"/>
              </a:solidFill>
              <a:latin typeface="Trebuchet MS" pitchFamily="34" charset="0"/>
            </a:endParaRPr>
          </a:p>
          <a:p>
            <a:pPr defTabSz="4232250"/>
            <a:endParaRPr lang="en-US" sz="3000" b="1" dirty="0">
              <a:solidFill>
                <a:srgbClr val="FFFF00"/>
              </a:solidFill>
              <a:latin typeface="Trebuchet MS" pitchFamily="34" charset="0"/>
            </a:endParaRPr>
          </a:p>
          <a:p>
            <a:pPr algn="ctr"/>
            <a:endParaRPr lang="en-US" sz="4320" b="1" dirty="0">
              <a:latin typeface="Trebuchet MS" pitchFamily="34" charset="0"/>
            </a:endParaRPr>
          </a:p>
        </p:txBody>
      </p:sp>
      <p:sp>
        <p:nvSpPr>
          <p:cNvPr id="29" name="Rectangle 28"/>
          <p:cNvSpPr/>
          <p:nvPr/>
        </p:nvSpPr>
        <p:spPr>
          <a:xfrm>
            <a:off x="-10370487" y="21297014"/>
            <a:ext cx="10018560" cy="7772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8166" tIns="44082" rIns="88166" bIns="44082" rtlCol="0" anchor="ctr"/>
          <a:lstStyle/>
          <a:p>
            <a:pPr algn="ctr"/>
            <a:endParaRPr lang="en-US" sz="10303" dirty="0"/>
          </a:p>
        </p:txBody>
      </p:sp>
      <p:pic>
        <p:nvPicPr>
          <p:cNvPr id="30" name="Picture 2"/>
          <p:cNvPicPr>
            <a:picLocks noChangeAspect="1" noChangeArrowheads="1"/>
          </p:cNvPicPr>
          <p:nvPr/>
        </p:nvPicPr>
        <p:blipFill>
          <a:blip r:embed="rId3" cstate="print"/>
          <a:srcRect/>
          <a:stretch>
            <a:fillRect/>
          </a:stretch>
        </p:blipFill>
        <p:spPr bwMode="auto">
          <a:xfrm>
            <a:off x="49098248" y="15525143"/>
            <a:ext cx="4741366" cy="3058182"/>
          </a:xfrm>
          <a:prstGeom prst="rect">
            <a:avLst/>
          </a:prstGeom>
          <a:noFill/>
          <a:ln w="9525">
            <a:noFill/>
            <a:miter lim="800000"/>
            <a:headEnd/>
            <a:tailEnd/>
          </a:ln>
          <a:effectLst/>
        </p:spPr>
      </p:pic>
      <p:pic>
        <p:nvPicPr>
          <p:cNvPr id="31" name="Picture 2"/>
          <p:cNvPicPr>
            <a:picLocks noChangeAspect="1" noChangeArrowheads="1"/>
          </p:cNvPicPr>
          <p:nvPr/>
        </p:nvPicPr>
        <p:blipFill>
          <a:blip r:embed="rId4" cstate="print"/>
          <a:srcRect/>
          <a:stretch>
            <a:fillRect/>
          </a:stretch>
        </p:blipFill>
        <p:spPr bwMode="auto">
          <a:xfrm>
            <a:off x="47342928" y="13118824"/>
            <a:ext cx="590550" cy="438150"/>
          </a:xfrm>
          <a:prstGeom prst="rect">
            <a:avLst/>
          </a:prstGeom>
          <a:noFill/>
          <a:ln w="9525">
            <a:solidFill>
              <a:schemeClr val="tx1"/>
            </a:solidFill>
            <a:miter lim="800000"/>
            <a:headEnd/>
            <a:tailEnd/>
          </a:ln>
          <a:effectLst/>
        </p:spPr>
      </p:pic>
      <p:sp>
        <p:nvSpPr>
          <p:cNvPr id="32" name="TextBox 31"/>
          <p:cNvSpPr txBox="1"/>
          <p:nvPr/>
        </p:nvSpPr>
        <p:spPr>
          <a:xfrm>
            <a:off x="44487740" y="30588810"/>
            <a:ext cx="9160287" cy="2083417"/>
          </a:xfrm>
          <a:prstGeom prst="rect">
            <a:avLst/>
          </a:prstGeom>
          <a:noFill/>
        </p:spPr>
        <p:txBody>
          <a:bodyPr wrap="square" lIns="88166" tIns="44082" rIns="88166" bIns="44082" rtlCol="0">
            <a:spAutoFit/>
          </a:bodyPr>
          <a:lstStyle/>
          <a:p>
            <a:r>
              <a:rPr lang="en-US" sz="3480" dirty="0">
                <a:solidFill>
                  <a:schemeClr val="bg1"/>
                </a:solidFill>
              </a:rPr>
              <a:t>© 2012 PosterPresentations.com</a:t>
            </a:r>
            <a:br>
              <a:rPr lang="en-US" sz="3480" dirty="0">
                <a:solidFill>
                  <a:schemeClr val="bg1"/>
                </a:solidFill>
              </a:rPr>
            </a:br>
            <a:r>
              <a:rPr lang="en-US" sz="3480" dirty="0">
                <a:solidFill>
                  <a:schemeClr val="bg1"/>
                </a:solidFill>
              </a:rPr>
              <a:t>    </a:t>
            </a:r>
            <a:r>
              <a:rPr lang="en-US" sz="3000" dirty="0">
                <a:solidFill>
                  <a:schemeClr val="bg1"/>
                </a:solidFill>
              </a:rPr>
              <a:t>2117 Fourth Street ,</a:t>
            </a:r>
            <a:r>
              <a:rPr lang="en-US" sz="3000" baseline="0" dirty="0">
                <a:solidFill>
                  <a:schemeClr val="bg1"/>
                </a:solidFill>
              </a:rPr>
              <a:t> Unit C</a:t>
            </a:r>
            <a:br>
              <a:rPr lang="en-US" sz="3000" baseline="0" dirty="0">
                <a:solidFill>
                  <a:schemeClr val="bg1"/>
                </a:solidFill>
              </a:rPr>
            </a:br>
            <a:r>
              <a:rPr lang="en-US" sz="3000" baseline="0" dirty="0">
                <a:solidFill>
                  <a:schemeClr val="bg1"/>
                </a:solidFill>
              </a:rPr>
              <a:t>    Berkeley CA 94710</a:t>
            </a:r>
            <a:br>
              <a:rPr lang="en-US" sz="3000" baseline="0" dirty="0">
                <a:solidFill>
                  <a:schemeClr val="bg1"/>
                </a:solidFill>
              </a:rPr>
            </a:br>
            <a:r>
              <a:rPr lang="en-US" sz="3000" baseline="0" dirty="0">
                <a:solidFill>
                  <a:schemeClr val="bg1"/>
                </a:solidFill>
              </a:rPr>
              <a:t>    </a:t>
            </a:r>
            <a:r>
              <a:rPr lang="en-US" sz="3000" b="1" baseline="0" dirty="0">
                <a:solidFill>
                  <a:srgbClr val="FFFF00"/>
                </a:solidFill>
              </a:rPr>
              <a:t>posterpresenter@gmail.com</a:t>
            </a:r>
            <a:endParaRPr lang="en-US" sz="3480" b="1" dirty="0">
              <a:solidFill>
                <a:srgbClr val="FFFF00"/>
              </a:solidFill>
            </a:endParaRPr>
          </a:p>
        </p:txBody>
      </p:sp>
      <p:grpSp>
        <p:nvGrpSpPr>
          <p:cNvPr id="33" name="Group 32"/>
          <p:cNvGrpSpPr/>
          <p:nvPr/>
        </p:nvGrpSpPr>
        <p:grpSpPr>
          <a:xfrm>
            <a:off x="-10239856" y="31696531"/>
            <a:ext cx="9771398" cy="1090622"/>
            <a:chOff x="44242388" y="28054064"/>
            <a:chExt cx="9771398" cy="1090621"/>
          </a:xfrm>
        </p:grpSpPr>
        <p:sp>
          <p:nvSpPr>
            <p:cNvPr id="34" name="Rounded Rectangle 33"/>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3" dirty="0"/>
            </a:p>
          </p:txBody>
        </p:sp>
        <p:pic>
          <p:nvPicPr>
            <p:cNvPr id="35"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p:spPr>
        </p:pic>
        <p:sp>
          <p:nvSpPr>
            <p:cNvPr id="36" name="TextBox 35"/>
            <p:cNvSpPr txBox="1"/>
            <p:nvPr userDrawn="1"/>
          </p:nvSpPr>
          <p:spPr>
            <a:xfrm>
              <a:off x="45342598" y="28154074"/>
              <a:ext cx="8671188" cy="867930"/>
            </a:xfrm>
            <a:prstGeom prst="rect">
              <a:avLst/>
            </a:prstGeom>
            <a:noFill/>
          </p:spPr>
          <p:txBody>
            <a:bodyPr wrap="square" rtlCol="0">
              <a:spAutoFit/>
            </a:bodyPr>
            <a:lstStyle/>
            <a:p>
              <a:r>
                <a:rPr lang="en-US" sz="2520" dirty="0">
                  <a:solidFill>
                    <a:schemeClr val="tx2"/>
                  </a:solidFill>
                  <a:latin typeface="Trebuchet MS" pitchFamily="34" charset="0"/>
                </a:rPr>
                <a:t>Student</a:t>
              </a:r>
              <a:r>
                <a:rPr lang="en-US" sz="2520" baseline="0" dirty="0">
                  <a:solidFill>
                    <a:schemeClr val="tx2"/>
                  </a:solidFill>
                  <a:latin typeface="Trebuchet MS" pitchFamily="34" charset="0"/>
                </a:rPr>
                <a:t> discounts are available on our Facebook page.</a:t>
              </a:r>
              <a:br>
                <a:rPr lang="en-US" sz="2520" baseline="0" dirty="0">
                  <a:solidFill>
                    <a:schemeClr val="tx2"/>
                  </a:solidFill>
                  <a:latin typeface="Trebuchet MS" pitchFamily="34" charset="0"/>
                </a:rPr>
              </a:br>
              <a:r>
                <a:rPr lang="en-US" sz="2520" baseline="0" dirty="0">
                  <a:solidFill>
                    <a:schemeClr val="tx2"/>
                  </a:solidFill>
                  <a:latin typeface="Trebuchet MS" pitchFamily="34" charset="0"/>
                </a:rPr>
                <a:t>Go to </a:t>
              </a:r>
              <a:r>
                <a:rPr lang="en-US" sz="2520" u="sng" baseline="0" dirty="0">
                  <a:solidFill>
                    <a:schemeClr val="tx2"/>
                  </a:solidFill>
                  <a:latin typeface="Trebuchet MS" pitchFamily="34" charset="0"/>
                </a:rPr>
                <a:t>PosterPresentations.com</a:t>
              </a:r>
              <a:r>
                <a:rPr lang="en-US" sz="2520" baseline="0" dirty="0">
                  <a:solidFill>
                    <a:schemeClr val="tx2"/>
                  </a:solidFill>
                  <a:latin typeface="Trebuchet MS" pitchFamily="34" charset="0"/>
                </a:rPr>
                <a:t> and click on the FB icon. </a:t>
              </a:r>
              <a:endParaRPr lang="en-US" sz="2520" dirty="0">
                <a:solidFill>
                  <a:schemeClr val="tx2"/>
                </a:solidFill>
                <a:latin typeface="Trebuchet MS" pitchFamily="34" charset="0"/>
              </a:endParaRPr>
            </a:p>
          </p:txBody>
        </p:sp>
      </p:grpSp>
      <p:cxnSp>
        <p:nvCxnSpPr>
          <p:cNvPr id="37" name="Straight Connector 36"/>
          <p:cNvCxnSpPr/>
          <p:nvPr/>
        </p:nvCxnSpPr>
        <p:spPr>
          <a:xfrm>
            <a:off x="44222135" y="30500132"/>
            <a:ext cx="10050461" cy="158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370487" y="11582402"/>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029" y="4841861"/>
            <a:ext cx="10018560" cy="1607"/>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922341" y="5257803"/>
            <a:ext cx="10050461"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2" name="Rounded Rectangle 21"/>
          <p:cNvSpPr/>
          <p:nvPr/>
        </p:nvSpPr>
        <p:spPr>
          <a:xfrm>
            <a:off x="32918407" y="5257803"/>
            <a:ext cx="10050461" cy="26736674"/>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
        <p:nvSpPr>
          <p:cNvPr id="23" name="Rounded Rectangle 22"/>
          <p:cNvSpPr/>
          <p:nvPr/>
        </p:nvSpPr>
        <p:spPr>
          <a:xfrm>
            <a:off x="11583194" y="5267326"/>
            <a:ext cx="20724814" cy="26736674"/>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lIns="88170" tIns="44086" rIns="88170" bIns="44086" rtlCol="0" anchor="ctr"/>
          <a:lstStyle/>
          <a:p>
            <a:pPr algn="ctr"/>
            <a:endParaRPr lang="en-US" sz="10303" dirty="0"/>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31942" rtl="0" eaLnBrk="1" latinLnBrk="0" hangingPunct="1">
        <a:spcBef>
          <a:spcPct val="0"/>
        </a:spcBef>
        <a:buNone/>
        <a:defRPr sz="8400" kern="1200">
          <a:solidFill>
            <a:schemeClr val="bg1"/>
          </a:solidFill>
          <a:latin typeface="Trebuchet MS" pitchFamily="34" charset="0"/>
          <a:ea typeface="+mj-ea"/>
          <a:cs typeface="+mj-cs"/>
        </a:defRPr>
      </a:lvl1pPr>
    </p:titleStyle>
    <p:bodyStyle>
      <a:lvl1pPr marL="1586980" indent="-1586980" algn="l" defTabSz="4231942" rtl="0" eaLnBrk="1" latinLnBrk="0" hangingPunct="1">
        <a:spcBef>
          <a:spcPct val="20000"/>
        </a:spcBef>
        <a:buFont typeface="Arial" pitchFamily="34" charset="0"/>
        <a:buChar char="•"/>
        <a:defRPr sz="14880" kern="1200">
          <a:solidFill>
            <a:schemeClr val="tx1"/>
          </a:solidFill>
          <a:latin typeface="+mn-lt"/>
          <a:ea typeface="+mn-ea"/>
          <a:cs typeface="+mn-cs"/>
        </a:defRPr>
      </a:lvl1pPr>
      <a:lvl2pPr marL="3438454" indent="-1322482" algn="l" defTabSz="4231942" rtl="0" eaLnBrk="1" latinLnBrk="0" hangingPunct="1">
        <a:spcBef>
          <a:spcPct val="20000"/>
        </a:spcBef>
        <a:buFont typeface="Arial" pitchFamily="34" charset="0"/>
        <a:buChar char="–"/>
        <a:defRPr sz="13080" kern="1200">
          <a:solidFill>
            <a:schemeClr val="tx1"/>
          </a:solidFill>
          <a:latin typeface="+mn-lt"/>
          <a:ea typeface="+mn-ea"/>
          <a:cs typeface="+mn-cs"/>
        </a:defRPr>
      </a:lvl2pPr>
      <a:lvl3pPr marL="5289929" indent="-1057986" algn="l" defTabSz="4231942" rtl="0" eaLnBrk="1" latinLnBrk="0" hangingPunct="1">
        <a:spcBef>
          <a:spcPct val="20000"/>
        </a:spcBef>
        <a:buFont typeface="Arial" pitchFamily="34" charset="0"/>
        <a:buChar char="•"/>
        <a:defRPr sz="11160" kern="1200">
          <a:solidFill>
            <a:schemeClr val="tx1"/>
          </a:solidFill>
          <a:latin typeface="+mn-lt"/>
          <a:ea typeface="+mn-ea"/>
          <a:cs typeface="+mn-cs"/>
        </a:defRPr>
      </a:lvl3pPr>
      <a:lvl4pPr marL="7405901"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4pPr>
      <a:lvl5pPr marL="9521870"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5pPr>
      <a:lvl6pPr marL="1163784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6pPr>
      <a:lvl7pPr marL="13753812"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7pPr>
      <a:lvl8pPr marL="15869784"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8pPr>
      <a:lvl9pPr marL="17985755" indent="-1057986" algn="l" defTabSz="4231942" rtl="0" eaLnBrk="1" latinLnBrk="0" hangingPunct="1">
        <a:spcBef>
          <a:spcPct val="20000"/>
        </a:spcBef>
        <a:buFont typeface="Arial" pitchFamily="34" charset="0"/>
        <a:buChar char="•"/>
        <a:defRPr sz="9240" kern="1200">
          <a:solidFill>
            <a:schemeClr val="tx1"/>
          </a:solidFill>
          <a:latin typeface="+mn-lt"/>
          <a:ea typeface="+mn-ea"/>
          <a:cs typeface="+mn-cs"/>
        </a:defRPr>
      </a:lvl9pPr>
    </p:bodyStyle>
    <p:otherStyle>
      <a:defPPr>
        <a:defRPr lang="en-US"/>
      </a:defPPr>
      <a:lvl1pPr marL="0" algn="l" defTabSz="4231942" rtl="0" eaLnBrk="1" latinLnBrk="0" hangingPunct="1">
        <a:defRPr sz="8280" kern="1200">
          <a:solidFill>
            <a:schemeClr val="tx1"/>
          </a:solidFill>
          <a:latin typeface="+mn-lt"/>
          <a:ea typeface="+mn-ea"/>
          <a:cs typeface="+mn-cs"/>
        </a:defRPr>
      </a:lvl1pPr>
      <a:lvl2pPr marL="2115972" algn="l" defTabSz="4231942" rtl="0" eaLnBrk="1" latinLnBrk="0" hangingPunct="1">
        <a:defRPr sz="8280" kern="1200">
          <a:solidFill>
            <a:schemeClr val="tx1"/>
          </a:solidFill>
          <a:latin typeface="+mn-lt"/>
          <a:ea typeface="+mn-ea"/>
          <a:cs typeface="+mn-cs"/>
        </a:defRPr>
      </a:lvl2pPr>
      <a:lvl3pPr marL="4231942" algn="l" defTabSz="4231942" rtl="0" eaLnBrk="1" latinLnBrk="0" hangingPunct="1">
        <a:defRPr sz="8280" kern="1200">
          <a:solidFill>
            <a:schemeClr val="tx1"/>
          </a:solidFill>
          <a:latin typeface="+mn-lt"/>
          <a:ea typeface="+mn-ea"/>
          <a:cs typeface="+mn-cs"/>
        </a:defRPr>
      </a:lvl3pPr>
      <a:lvl4pPr marL="6347914" algn="l" defTabSz="4231942" rtl="0" eaLnBrk="1" latinLnBrk="0" hangingPunct="1">
        <a:defRPr sz="8280" kern="1200">
          <a:solidFill>
            <a:schemeClr val="tx1"/>
          </a:solidFill>
          <a:latin typeface="+mn-lt"/>
          <a:ea typeface="+mn-ea"/>
          <a:cs typeface="+mn-cs"/>
        </a:defRPr>
      </a:lvl4pPr>
      <a:lvl5pPr marL="8463884" algn="l" defTabSz="4231942" rtl="0" eaLnBrk="1" latinLnBrk="0" hangingPunct="1">
        <a:defRPr sz="8280" kern="1200">
          <a:solidFill>
            <a:schemeClr val="tx1"/>
          </a:solidFill>
          <a:latin typeface="+mn-lt"/>
          <a:ea typeface="+mn-ea"/>
          <a:cs typeface="+mn-cs"/>
        </a:defRPr>
      </a:lvl5pPr>
      <a:lvl6pPr marL="10579856" algn="l" defTabSz="4231942" rtl="0" eaLnBrk="1" latinLnBrk="0" hangingPunct="1">
        <a:defRPr sz="8280" kern="1200">
          <a:solidFill>
            <a:schemeClr val="tx1"/>
          </a:solidFill>
          <a:latin typeface="+mn-lt"/>
          <a:ea typeface="+mn-ea"/>
          <a:cs typeface="+mn-cs"/>
        </a:defRPr>
      </a:lvl6pPr>
      <a:lvl7pPr marL="12695828" algn="l" defTabSz="4231942" rtl="0" eaLnBrk="1" latinLnBrk="0" hangingPunct="1">
        <a:defRPr sz="8280" kern="1200">
          <a:solidFill>
            <a:schemeClr val="tx1"/>
          </a:solidFill>
          <a:latin typeface="+mn-lt"/>
          <a:ea typeface="+mn-ea"/>
          <a:cs typeface="+mn-cs"/>
        </a:defRPr>
      </a:lvl7pPr>
      <a:lvl8pPr marL="14811798" algn="l" defTabSz="4231942" rtl="0" eaLnBrk="1" latinLnBrk="0" hangingPunct="1">
        <a:defRPr sz="8280" kern="1200">
          <a:solidFill>
            <a:schemeClr val="tx1"/>
          </a:solidFill>
          <a:latin typeface="+mn-lt"/>
          <a:ea typeface="+mn-ea"/>
          <a:cs typeface="+mn-cs"/>
        </a:defRPr>
      </a:lvl8pPr>
      <a:lvl9pPr marL="16927770" algn="l" defTabSz="4231942" rtl="0" eaLnBrk="1" latinLnBrk="0" hangingPunct="1">
        <a:defRPr sz="828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6861" y="2809037"/>
            <a:ext cx="34992259" cy="71981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86863" y="10972800"/>
            <a:ext cx="34992264" cy="19312128"/>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86868" y="31059379"/>
            <a:ext cx="7754914"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fld id="{96DFF08F-DC6B-4601-B491-B0F83F6DD2DA}" type="datetimeFigureOut">
              <a:rPr lang="en-US" dirty="0"/>
              <a:pPr/>
              <a:t>11/13/20</a:t>
            </a:fld>
            <a:endParaRPr lang="en-US" dirty="0"/>
          </a:p>
        </p:txBody>
      </p:sp>
      <p:sp>
        <p:nvSpPr>
          <p:cNvPr id="5" name="Footer Placeholder 4"/>
          <p:cNvSpPr>
            <a:spLocks noGrp="1"/>
          </p:cNvSpPr>
          <p:nvPr>
            <p:ph type="ftr" sz="quarter" idx="3"/>
          </p:nvPr>
        </p:nvSpPr>
        <p:spPr>
          <a:xfrm>
            <a:off x="17434560" y="31059379"/>
            <a:ext cx="21245251" cy="1316736"/>
          </a:xfrm>
          <a:prstGeom prst="rect">
            <a:avLst/>
          </a:prstGeom>
        </p:spPr>
        <p:txBody>
          <a:bodyPr vert="horz" lIns="91440" tIns="45720" rIns="91440" bIns="45720" rtlCol="0" anchor="ctr"/>
          <a:lstStyle>
            <a:lvl1pPr algn="r">
              <a:defRPr sz="48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39014400" y="31059379"/>
            <a:ext cx="3505200"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2743200" y="3966355"/>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61152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l" defTabSz="4389120" rtl="0" eaLnBrk="1" latinLnBrk="0" hangingPunct="1">
        <a:lnSpc>
          <a:spcPct val="80000"/>
        </a:lnSpc>
        <a:spcBef>
          <a:spcPct val="0"/>
        </a:spcBef>
        <a:buNone/>
        <a:defRPr sz="21120" kern="1200" cap="all" spc="480" baseline="0">
          <a:solidFill>
            <a:schemeClr val="tx1">
              <a:lumMod val="95000"/>
              <a:lumOff val="5000"/>
            </a:schemeClr>
          </a:solidFill>
          <a:latin typeface="+mj-lt"/>
          <a:ea typeface="+mj-ea"/>
          <a:cs typeface="+mj-cs"/>
        </a:defRPr>
      </a:lvl1pPr>
    </p:titleStyle>
    <p:bodyStyle>
      <a:lvl1pPr marL="438912" indent="-438912"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Char char=" "/>
        <a:defRPr sz="9600" kern="1200">
          <a:solidFill>
            <a:schemeClr val="tx1"/>
          </a:solidFill>
          <a:latin typeface="+mn-lt"/>
          <a:ea typeface="+mn-ea"/>
          <a:cs typeface="+mn-cs"/>
        </a:defRPr>
      </a:lvl1pPr>
      <a:lvl2pPr marL="1272845"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7680" kern="1200">
          <a:solidFill>
            <a:schemeClr val="tx1"/>
          </a:solidFill>
          <a:latin typeface="+mn-lt"/>
          <a:ea typeface="+mn-ea"/>
          <a:cs typeface="+mn-cs"/>
        </a:defRPr>
      </a:lvl2pPr>
      <a:lvl3pPr marL="215066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3pPr>
      <a:lvl4pPr marL="2852928"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4pPr>
      <a:lvl5pPr marL="3730752"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p:cNvSpPr/>
          <p:nvPr/>
        </p:nvSpPr>
        <p:spPr>
          <a:xfrm>
            <a:off x="0" y="3496766"/>
            <a:ext cx="43942031" cy="923330"/>
          </a:xfrm>
          <a:prstGeom prst="rect">
            <a:avLst/>
          </a:prstGeom>
        </p:spPr>
        <p:txBody>
          <a:bodyPr wrap="square">
            <a:spAutoFit/>
          </a:bodyPr>
          <a:lstStyle/>
          <a:p>
            <a:pPr algn="ctr"/>
            <a:r>
              <a:rPr lang="en-US" sz="5400" dirty="0">
                <a:solidFill>
                  <a:schemeClr val="tx2">
                    <a:lumMod val="50000"/>
                  </a:schemeClr>
                </a:solidFill>
                <a:latin typeface="Times New Roman" panose="02020603050405020304" pitchFamily="18" charset="0"/>
                <a:cs typeface="Times New Roman" panose="02020603050405020304" pitchFamily="18" charset="0"/>
              </a:rPr>
              <a:t>Brooke Short, Kayla Clarke, Alexandria Sherman, Jacob Barnette, Dr. Michael Bordieri</a:t>
            </a:r>
            <a:endParaRPr lang="en-US" sz="5400" baseline="300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3037114" y="419156"/>
            <a:ext cx="37196485" cy="2734595"/>
          </a:xfrm>
          <a:prstGeom prst="rect">
            <a:avLst/>
          </a:prstGeom>
        </p:spPr>
        <p:txBody>
          <a:bodyPr wrap="square">
            <a:spAutoFit/>
          </a:bodyPr>
          <a:lstStyle/>
          <a:p>
            <a:pPr algn="ctr"/>
            <a:r>
              <a:rPr lang="en-US" b="1" dirty="0">
                <a:solidFill>
                  <a:schemeClr val="tx2">
                    <a:lumMod val="50000"/>
                  </a:schemeClr>
                </a:solidFill>
                <a:latin typeface="Georgia" panose="02040502050405020303" pitchFamily="18" charset="0"/>
              </a:rPr>
              <a:t>Self-Compassion, Anticipatory Anxiety, </a:t>
            </a:r>
          </a:p>
          <a:p>
            <a:pPr algn="ctr"/>
            <a:r>
              <a:rPr lang="en-US" b="1" dirty="0">
                <a:solidFill>
                  <a:schemeClr val="tx2">
                    <a:lumMod val="50000"/>
                  </a:schemeClr>
                </a:solidFill>
                <a:latin typeface="Georgia" panose="02040502050405020303" pitchFamily="18" charset="0"/>
              </a:rPr>
              <a:t>and Fear of Evaluation in Social Anxiety</a:t>
            </a:r>
            <a:endParaRPr lang="en-US" sz="7800" b="1" dirty="0">
              <a:solidFill>
                <a:schemeClr val="tx2">
                  <a:lumMod val="50000"/>
                </a:schemeClr>
              </a:solidFill>
              <a:latin typeface="Georgia" panose="02040502050405020303" pitchFamily="18" charset="0"/>
              <a:cs typeface="Times New Roman" panose="02020603050405020304" pitchFamily="18" charset="0"/>
            </a:endParaRPr>
          </a:p>
        </p:txBody>
      </p:sp>
      <p:sp>
        <p:nvSpPr>
          <p:cNvPr id="22" name="Rectangle 21"/>
          <p:cNvSpPr/>
          <p:nvPr/>
        </p:nvSpPr>
        <p:spPr>
          <a:xfrm>
            <a:off x="544569" y="5777492"/>
            <a:ext cx="13565838"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rgbClr val="FFC000"/>
                </a:solidFill>
                <a:latin typeface="Aharoni" panose="02010803020104030203" pitchFamily="2" charset="-79"/>
                <a:cs typeface="Aharoni" panose="02010803020104030203" pitchFamily="2" charset="-79"/>
              </a:rPr>
              <a:t>INTRODUCTION</a:t>
            </a:r>
            <a:endParaRPr lang="en-US" sz="6600" b="0" cap="none" spc="0" dirty="0">
              <a:ln w="0"/>
              <a:solidFill>
                <a:srgbClr val="FFC000"/>
              </a:solidFill>
              <a:latin typeface="Aharoni" panose="02010803020104030203" pitchFamily="2" charset="-79"/>
              <a:cs typeface="Aharoni" panose="02010803020104030203" pitchFamily="2" charset="-79"/>
            </a:endParaRPr>
          </a:p>
        </p:txBody>
      </p:sp>
      <p:sp>
        <p:nvSpPr>
          <p:cNvPr id="91" name="Rectangle 90"/>
          <p:cNvSpPr/>
          <p:nvPr/>
        </p:nvSpPr>
        <p:spPr>
          <a:xfrm>
            <a:off x="544569" y="16584324"/>
            <a:ext cx="13592950" cy="1107996"/>
          </a:xfrm>
          <a:prstGeom prst="rect">
            <a:avLst/>
          </a:prstGeom>
          <a:solidFill>
            <a:schemeClr val="accent2">
              <a:lumMod val="50000"/>
            </a:schemeClr>
          </a:solidFill>
        </p:spPr>
        <p:txBody>
          <a:bodyPr wrap="square" lIns="91440" tIns="45720" rIns="91440" bIns="45720">
            <a:spAutoFit/>
          </a:bodyPr>
          <a:lstStyle/>
          <a:p>
            <a:r>
              <a:rPr lang="en-US" sz="6600" b="0" cap="none" spc="0" dirty="0">
                <a:ln w="0"/>
                <a:solidFill>
                  <a:srgbClr val="FFC000"/>
                </a:solidFill>
                <a:latin typeface="Aharoni" panose="02010803020104030203" pitchFamily="2" charset="-79"/>
                <a:cs typeface="Aharoni" panose="02010803020104030203" pitchFamily="2" charset="-79"/>
              </a:rPr>
              <a:t>PURPOSE </a:t>
            </a:r>
          </a:p>
        </p:txBody>
      </p:sp>
      <p:sp>
        <p:nvSpPr>
          <p:cNvPr id="92" name="Rectangle 91"/>
          <p:cNvSpPr/>
          <p:nvPr/>
        </p:nvSpPr>
        <p:spPr>
          <a:xfrm>
            <a:off x="311456" y="18041536"/>
            <a:ext cx="13925184" cy="2708434"/>
          </a:xfrm>
          <a:prstGeom prst="rect">
            <a:avLst/>
          </a:prstGeom>
        </p:spPr>
        <p:txBody>
          <a:bodyPr wrap="square">
            <a:spAutoFit/>
          </a:bodyPr>
          <a:lstStyle/>
          <a:p>
            <a:pPr marL="457200" indent="-457200">
              <a:buFont typeface="Arial" panose="020B0604020202020204" pitchFamily="34" charset="0"/>
              <a:buChar char="•"/>
            </a:pPr>
            <a:r>
              <a:rPr lang="en-US" sz="3400" dirty="0">
                <a:solidFill>
                  <a:srgbClr val="202122"/>
                </a:solidFill>
                <a:latin typeface="Times" pitchFamily="2" charset="0"/>
                <a:ea typeface="Times New Roman" panose="02020603050405020304" pitchFamily="18" charset="0"/>
              </a:rPr>
              <a:t>Since links are recognized between social anxiety, fear of negative evaluation (FNE), fear of positive evaluation (FPE), and self-compassion, we evaluated a.) If FNE and self-compassion together are a better predictive model of social anxiety than FNE alone, and b.) if FPE and FNE together are a better predictive model of social anxiety than FNE alone.</a:t>
            </a:r>
            <a:r>
              <a:rPr lang="en-US" sz="3400" dirty="0">
                <a:latin typeface="Times" pitchFamily="2" charset="0"/>
              </a:rPr>
              <a:t> </a:t>
            </a:r>
          </a:p>
        </p:txBody>
      </p:sp>
      <p:sp>
        <p:nvSpPr>
          <p:cNvPr id="94" name="Rectangle 93"/>
          <p:cNvSpPr/>
          <p:nvPr/>
        </p:nvSpPr>
        <p:spPr>
          <a:xfrm>
            <a:off x="544569" y="21645794"/>
            <a:ext cx="13565838"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rgbClr val="FFC000"/>
                </a:solidFill>
                <a:latin typeface="Aharoni" panose="02010803020104030203" pitchFamily="2" charset="-79"/>
                <a:cs typeface="Aharoni" panose="02010803020104030203" pitchFamily="2" charset="-79"/>
              </a:rPr>
              <a:t>MEASURES</a:t>
            </a:r>
            <a:endParaRPr lang="en-US" sz="6600" b="0" cap="none" spc="0" dirty="0">
              <a:ln w="0"/>
              <a:solidFill>
                <a:srgbClr val="FFC000"/>
              </a:solidFill>
              <a:latin typeface="Aharoni" panose="02010803020104030203" pitchFamily="2" charset="-79"/>
              <a:cs typeface="Aharoni" panose="02010803020104030203" pitchFamily="2" charset="-79"/>
            </a:endParaRPr>
          </a:p>
        </p:txBody>
      </p:sp>
      <p:sp>
        <p:nvSpPr>
          <p:cNvPr id="41" name="Rectangle 40"/>
          <p:cNvSpPr/>
          <p:nvPr/>
        </p:nvSpPr>
        <p:spPr>
          <a:xfrm>
            <a:off x="595362" y="27138384"/>
            <a:ext cx="13542157"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rgbClr val="FFC000"/>
                </a:solidFill>
                <a:latin typeface="Aharoni" panose="02010803020104030203" pitchFamily="2" charset="-79"/>
                <a:cs typeface="Aharoni" panose="02010803020104030203" pitchFamily="2" charset="-79"/>
              </a:rPr>
              <a:t>METHODS</a:t>
            </a:r>
            <a:endParaRPr lang="en-US" sz="6600" b="0" cap="none" spc="0" dirty="0">
              <a:ln w="0"/>
              <a:solidFill>
                <a:srgbClr val="FFC000"/>
              </a:solidFill>
              <a:latin typeface="Aharoni" panose="02010803020104030203" pitchFamily="2" charset="-79"/>
              <a:cs typeface="Aharoni" panose="02010803020104030203" pitchFamily="2" charset="-79"/>
            </a:endParaRPr>
          </a:p>
        </p:txBody>
      </p:sp>
      <p:sp>
        <p:nvSpPr>
          <p:cNvPr id="24" name="Rectangle 23"/>
          <p:cNvSpPr/>
          <p:nvPr/>
        </p:nvSpPr>
        <p:spPr>
          <a:xfrm>
            <a:off x="29247642" y="28392832"/>
            <a:ext cx="13682313" cy="1107996"/>
          </a:xfrm>
          <a:prstGeom prst="rect">
            <a:avLst/>
          </a:prstGeom>
          <a:solidFill>
            <a:schemeClr val="accent2">
              <a:lumMod val="50000"/>
            </a:schemeClr>
          </a:solidFill>
        </p:spPr>
        <p:txBody>
          <a:bodyPr wrap="square" lIns="91440" tIns="45720" rIns="91440" bIns="45720">
            <a:spAutoFit/>
          </a:bodyPr>
          <a:lstStyle/>
          <a:p>
            <a:r>
              <a:rPr lang="en-US" sz="6600" b="0" cap="none" spc="0" dirty="0">
                <a:ln w="0"/>
                <a:solidFill>
                  <a:srgbClr val="FFC000"/>
                </a:solidFill>
                <a:latin typeface="Aharoni" panose="02010803020104030203" pitchFamily="2" charset="-79"/>
                <a:cs typeface="Aharoni" panose="02010803020104030203" pitchFamily="2" charset="-79"/>
              </a:rPr>
              <a:t>REFERENCES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478" y="457200"/>
            <a:ext cx="3198146" cy="4074438"/>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70933" y="448969"/>
            <a:ext cx="3198146" cy="4074438"/>
          </a:xfrm>
          <a:prstGeom prst="rect">
            <a:avLst/>
          </a:prstGeom>
        </p:spPr>
      </p:pic>
      <p:sp>
        <p:nvSpPr>
          <p:cNvPr id="28" name="Rectangle 27"/>
          <p:cNvSpPr/>
          <p:nvPr/>
        </p:nvSpPr>
        <p:spPr>
          <a:xfrm>
            <a:off x="14684058" y="12612728"/>
            <a:ext cx="13565838"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rgbClr val="FFC000"/>
                </a:solidFill>
                <a:latin typeface="Aharoni" panose="02010803020104030203" pitchFamily="2" charset="-79"/>
                <a:cs typeface="Aharoni" panose="02010803020104030203" pitchFamily="2" charset="-79"/>
              </a:rPr>
              <a:t>RESULTS (Self-Compassion)</a:t>
            </a:r>
            <a:endParaRPr lang="en-US" sz="6600" b="0" cap="none" spc="0" dirty="0">
              <a:ln w="0"/>
              <a:solidFill>
                <a:srgbClr val="FFC000"/>
              </a:solidFill>
              <a:latin typeface="Aharoni" panose="02010803020104030203" pitchFamily="2" charset="-79"/>
              <a:cs typeface="Aharoni" panose="02010803020104030203" pitchFamily="2" charset="-79"/>
            </a:endParaRPr>
          </a:p>
        </p:txBody>
      </p:sp>
      <p:sp>
        <p:nvSpPr>
          <p:cNvPr id="29" name="Rectangle 28"/>
          <p:cNvSpPr/>
          <p:nvPr/>
        </p:nvSpPr>
        <p:spPr>
          <a:xfrm>
            <a:off x="14684058" y="5769476"/>
            <a:ext cx="13902595"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rgbClr val="FFC000"/>
                </a:solidFill>
                <a:latin typeface="Aharoni" panose="02010803020104030203" pitchFamily="2" charset="-79"/>
                <a:cs typeface="Aharoni" panose="02010803020104030203" pitchFamily="2" charset="-79"/>
              </a:rPr>
              <a:t>ANALYSIS</a:t>
            </a:r>
            <a:endParaRPr lang="en-US" sz="6600" b="0" cap="none" spc="0" dirty="0">
              <a:ln w="0"/>
              <a:solidFill>
                <a:srgbClr val="FFC000"/>
              </a:solidFill>
              <a:latin typeface="Aharoni" panose="02010803020104030203" pitchFamily="2" charset="-79"/>
              <a:cs typeface="Aharoni" panose="02010803020104030203" pitchFamily="2" charset="-79"/>
            </a:endParaRPr>
          </a:p>
        </p:txBody>
      </p:sp>
      <p:sp>
        <p:nvSpPr>
          <p:cNvPr id="32" name="TextBox 31"/>
          <p:cNvSpPr txBox="1"/>
          <p:nvPr/>
        </p:nvSpPr>
        <p:spPr>
          <a:xfrm>
            <a:off x="14661468" y="13858817"/>
            <a:ext cx="13925185" cy="5324535"/>
          </a:xfrm>
          <a:prstGeom prst="rect">
            <a:avLst/>
          </a:prstGeom>
          <a:noFill/>
        </p:spPr>
        <p:txBody>
          <a:bodyPr wrap="square" rtlCol="0">
            <a:spAutoFit/>
          </a:bodyPr>
          <a:lstStyle/>
          <a:p>
            <a:pPr marL="457200" indent="-457200">
              <a:buFont typeface="Arial" panose="020B0604020202020204" pitchFamily="34" charset="0"/>
              <a:buChar char="•"/>
            </a:pP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Fear of negative evaluation alone accounted for a statistically significant 51% of the variance in the severity of social anxiety symptoms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F(</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1, 130)</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 135.12,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p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&lt; .001), displaying that greater fear of negative evaluation was a significant and effective predictor of social anxiety symptom severity. </a:t>
            </a:r>
          </a:p>
          <a:p>
            <a:pPr marL="457200" indent="-457200">
              <a:buFont typeface="Arial" panose="020B0604020202020204" pitchFamily="34" charset="0"/>
              <a:buChar char="•"/>
            </a:pP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T</a:t>
            </a:r>
            <a:r>
              <a:rPr lang="en-US" sz="3400" dirty="0">
                <a:solidFill>
                  <a:srgbClr val="202122"/>
                </a:solidFill>
                <a:latin typeface="Times" pitchFamily="2" charset="0"/>
                <a:ea typeface="Gungsuh" panose="02030600000101010101" pitchFamily="18" charset="-127"/>
                <a:cs typeface="Gungsuh" panose="02030600000101010101" pitchFamily="18" charset="-127"/>
              </a:rPr>
              <a:t>he addition of self-compassion to this model accounted for a nonsignificant additional .9% of the variance (R²∆ = .009</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F</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(1, 130)</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 69.71,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p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 .108), displaying that it does not strengthen this predictive model. </a:t>
            </a:r>
          </a:p>
          <a:p>
            <a:pPr marL="457200" indent="-457200">
              <a:buFont typeface="Arial" panose="020B0604020202020204" pitchFamily="34" charset="0"/>
              <a:buChar char="•"/>
            </a:pP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Self-compassion was significantly negatively correlated with fear of negative evaluation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r</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 = -.536,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p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&lt; .01), fear of positive evaluation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r</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 = -.409,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p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&lt; .01), and social anxiety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r</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 = -.466,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p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&lt; .01).</a:t>
            </a:r>
            <a:endParaRPr lang="en-US" sz="3400" dirty="0">
              <a:latin typeface="Arial" panose="020B0604020202020204" pitchFamily="34" charset="0"/>
              <a:ea typeface="Arial" panose="020B0604020202020204" pitchFamily="34" charset="0"/>
              <a:cs typeface="Arial" panose="020B0604020202020204" pitchFamily="34" charset="0"/>
            </a:endParaRPr>
          </a:p>
        </p:txBody>
      </p:sp>
      <p:sp>
        <p:nvSpPr>
          <p:cNvPr id="7" name="Rectangle 2"/>
          <p:cNvSpPr>
            <a:spLocks noChangeArrowheads="1"/>
          </p:cNvSpPr>
          <p:nvPr/>
        </p:nvSpPr>
        <p:spPr bwMode="auto">
          <a:xfrm>
            <a:off x="315705" y="6920321"/>
            <a:ext cx="13821814" cy="8987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Arial" panose="020B0604020202020204" pitchFamily="34" charset="0"/>
              <a:buChar char="•"/>
            </a:pPr>
            <a:r>
              <a:rPr lang="en-US" sz="3400" dirty="0">
                <a:latin typeface="Times" pitchFamily="2" charset="0"/>
              </a:rPr>
              <a:t>Self-compassion involves treating yourself with kindness, understanding that pain and failure is experienced by everyone, and being mindfully aware of painful thoughts and feelings (Neff, 2003).</a:t>
            </a:r>
          </a:p>
          <a:p>
            <a:pPr marL="457200" indent="-457200">
              <a:buFont typeface="Arial" panose="020B0604020202020204" pitchFamily="34" charset="0"/>
              <a:buChar char="•"/>
            </a:pPr>
            <a:r>
              <a:rPr lang="en-US" sz="3400" dirty="0">
                <a:solidFill>
                  <a:srgbClr val="000000"/>
                </a:solidFill>
                <a:latin typeface="Times" pitchFamily="2" charset="0"/>
                <a:ea typeface="Times New Roman" panose="02020603050405020304" pitchFamily="18" charset="0"/>
                <a:cs typeface="Arial" panose="020B0604020202020204" pitchFamily="34" charset="0"/>
              </a:rPr>
              <a:t>Harwood and Kocovski (2017) found that participants high in social anxiety who completed a self-compassion writing task experienced less anticipatory anxiety before a speech task.</a:t>
            </a:r>
          </a:p>
          <a:p>
            <a:pPr marL="457200" indent="-457200">
              <a:buFont typeface="Arial" panose="020B0604020202020204" pitchFamily="34" charset="0"/>
              <a:buChar char="•"/>
            </a:pPr>
            <a:r>
              <a:rPr lang="en-US" sz="3400" dirty="0">
                <a:latin typeface="Times" pitchFamily="2" charset="0"/>
              </a:rPr>
              <a:t>Fear of negative evaluation is an integral feature of social anxiety disorder (APA, 2013). Fear of positive evaluation also has research support (Heimberg, Brozovich, &amp; Rapee, 2014).</a:t>
            </a:r>
          </a:p>
          <a:p>
            <a:pPr marL="457200" indent="-457200">
              <a:buFont typeface="Arial" panose="020B0604020202020204" pitchFamily="34" charset="0"/>
              <a:buChar char="•"/>
            </a:pPr>
            <a:r>
              <a:rPr lang="en-US" sz="3400" dirty="0">
                <a:latin typeface="Times" pitchFamily="2" charset="0"/>
              </a:rPr>
              <a:t>A negative correlation has been shown between self-compassion and both positive and negative fear of evaluation (Werner et al., 2012; Long &amp; Neff, 2018).</a:t>
            </a:r>
          </a:p>
          <a:p>
            <a:pPr marL="457200" indent="-457200">
              <a:buFont typeface="Arial" panose="020B0604020202020204" pitchFamily="34" charset="0"/>
              <a:buChar char="•"/>
            </a:pPr>
            <a:r>
              <a:rPr lang="en-US" sz="3400" dirty="0">
                <a:latin typeface="Times" pitchFamily="2" charset="0"/>
              </a:rPr>
              <a:t>This in-progress study aims to evaluate if the self-compassion exercise from Harwood &amp; Kocovski (2017) can also lower fear of evaluation.</a:t>
            </a:r>
          </a:p>
          <a:p>
            <a:pPr marL="457200" indent="-457200">
              <a:buFont typeface="Arial" panose="020B0604020202020204" pitchFamily="34" charset="0"/>
              <a:buChar char="•"/>
            </a:pPr>
            <a:r>
              <a:rPr lang="en-US" sz="3400" dirty="0">
                <a:latin typeface="Times" pitchFamily="2" charset="0"/>
              </a:rPr>
              <a:t>At present, we examine self-report baseline data pertaining to social anxiety, self-compassion, fear of negative evaluation, and fear of positive evaluation.</a:t>
            </a:r>
          </a:p>
        </p:txBody>
      </p:sp>
      <p:sp>
        <p:nvSpPr>
          <p:cNvPr id="42" name="Text Placeholder 54">
            <a:extLst>
              <a:ext uri="{FF2B5EF4-FFF2-40B4-BE49-F238E27FC236}">
                <a16:creationId xmlns:a16="http://schemas.microsoft.com/office/drawing/2014/main" id="{B278F25F-821C-4B83-B654-A87689D2468A}"/>
              </a:ext>
            </a:extLst>
          </p:cNvPr>
          <p:cNvSpPr txBox="1">
            <a:spLocks/>
          </p:cNvSpPr>
          <p:nvPr/>
        </p:nvSpPr>
        <p:spPr>
          <a:xfrm>
            <a:off x="-86508" y="4601570"/>
            <a:ext cx="43942031" cy="1280160"/>
          </a:xfrm>
          <a:prstGeom prst="rect">
            <a:avLst/>
          </a:prstGeom>
        </p:spPr>
        <p:txBody>
          <a:bodyPr vert="horz" wrap="square" lIns="183679" tIns="183679" rIns="183679" bIns="183679" rtlCol="0">
            <a:normAutofit/>
          </a:bodyPr>
          <a:lstStyle>
            <a:lvl1pPr marL="0" indent="0"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None/>
              <a:defRPr sz="2400" kern="1200">
                <a:solidFill>
                  <a:schemeClr val="accent5">
                    <a:lumMod val="50000"/>
                  </a:schemeClr>
                </a:solidFill>
                <a:latin typeface="Times New Roman" pitchFamily="18" charset="0"/>
                <a:ea typeface="+mn-ea"/>
                <a:cs typeface="Times New Roman" pitchFamily="18" charset="0"/>
              </a:defRPr>
            </a:lvl1pPr>
            <a:lvl2pPr marL="1432688" indent="-551034"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2pPr>
            <a:lvl3pPr marL="1983722" indent="-551034"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3pPr>
            <a:lvl4pPr marL="2589862" indent="-606138"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4pPr>
            <a:lvl5pPr marL="3030688" indent="-440827" algn="l" defTabSz="4389120" rtl="0" eaLnBrk="1" latinLnBrk="0" hangingPunct="1">
              <a:lnSpc>
                <a:spcPct val="90000"/>
              </a:lnSpc>
              <a:spcBef>
                <a:spcPts val="960"/>
              </a:spcBef>
              <a:spcAft>
                <a:spcPts val="1920"/>
              </a:spcAft>
              <a:buClr>
                <a:schemeClr val="accent1"/>
              </a:buClr>
              <a:buFont typeface="Wingdings 3" pitchFamily="18" charset="2"/>
              <a:buChar char=""/>
              <a:defRPr sz="2400" kern="1200">
                <a:solidFill>
                  <a:schemeClr val="tx1"/>
                </a:solidFill>
                <a:latin typeface="Trebuchet MS" pitchFamily="34" charset="0"/>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a:lstStyle>
          <a:p>
            <a:pPr algn="ctr"/>
            <a:r>
              <a:rPr lang="en-US" sz="5400" dirty="0">
                <a:solidFill>
                  <a:schemeClr val="tx2">
                    <a:lumMod val="50000"/>
                  </a:schemeClr>
                </a:solidFill>
              </a:rPr>
              <a:t>Murray State University</a:t>
            </a:r>
            <a:endParaRPr lang="en-US" sz="4400" dirty="0">
              <a:solidFill>
                <a:schemeClr val="tx2">
                  <a:lumMod val="50000"/>
                </a:schemeClr>
              </a:solidFill>
            </a:endParaRPr>
          </a:p>
        </p:txBody>
      </p:sp>
      <p:sp>
        <p:nvSpPr>
          <p:cNvPr id="2" name="TextBox 1">
            <a:extLst>
              <a:ext uri="{FF2B5EF4-FFF2-40B4-BE49-F238E27FC236}">
                <a16:creationId xmlns:a16="http://schemas.microsoft.com/office/drawing/2014/main" id="{3A6757DF-DF1C-406B-941A-5BD73E59EAE2}"/>
              </a:ext>
            </a:extLst>
          </p:cNvPr>
          <p:cNvSpPr txBox="1"/>
          <p:nvPr/>
        </p:nvSpPr>
        <p:spPr>
          <a:xfrm>
            <a:off x="311456" y="23056956"/>
            <a:ext cx="14679097" cy="3231654"/>
          </a:xfrm>
          <a:prstGeom prst="rect">
            <a:avLst/>
          </a:prstGeom>
          <a:noFill/>
        </p:spPr>
        <p:txBody>
          <a:bodyPr wrap="square" rtlCol="0">
            <a:spAutoFit/>
          </a:bodyPr>
          <a:lstStyle/>
          <a:p>
            <a:pPr marL="293688" indent="-293688">
              <a:buFont typeface="Arial" panose="020B0604020202020204" pitchFamily="34" charset="0"/>
              <a:buChar char="•"/>
            </a:pPr>
            <a:r>
              <a:rPr lang="en-US" sz="3400" b="1" dirty="0">
                <a:solidFill>
                  <a:schemeClr val="dk1"/>
                </a:solidFill>
                <a:latin typeface="Times New Roman"/>
                <a:cs typeface="Times New Roman"/>
                <a:sym typeface="Times New Roman"/>
              </a:rPr>
              <a:t>Social anxiety: </a:t>
            </a:r>
            <a:r>
              <a:rPr lang="en-US" sz="3400" dirty="0">
                <a:solidFill>
                  <a:schemeClr val="dk1"/>
                </a:solidFill>
                <a:latin typeface="Times New Roman"/>
                <a:cs typeface="Times New Roman"/>
                <a:sym typeface="Times New Roman"/>
              </a:rPr>
              <a:t>Social Phobia Inventory (SPIN; </a:t>
            </a:r>
            <a:r>
              <a:rPr lang="el-GR" sz="3400" dirty="0">
                <a:solidFill>
                  <a:schemeClr val="dk1"/>
                </a:solidFill>
                <a:latin typeface="Times New Roman"/>
                <a:cs typeface="Times New Roman"/>
                <a:sym typeface="Times New Roman"/>
              </a:rPr>
              <a:t>α</a:t>
            </a:r>
            <a:r>
              <a:rPr lang="en-US" sz="3400" dirty="0">
                <a:solidFill>
                  <a:schemeClr val="dk1"/>
                </a:solidFill>
                <a:latin typeface="Times New Roman"/>
                <a:cs typeface="Times New Roman"/>
                <a:sym typeface="Times New Roman"/>
              </a:rPr>
              <a:t> = 0.94; Connor et al., 2000).  </a:t>
            </a:r>
          </a:p>
          <a:p>
            <a:pPr marL="293688" indent="-293688">
              <a:buFont typeface="Arial" panose="020B0604020202020204" pitchFamily="34" charset="0"/>
              <a:buChar char="•"/>
            </a:pPr>
            <a:r>
              <a:rPr lang="en-US" sz="3400" b="1" dirty="0">
                <a:latin typeface="Times New Roman" panose="02020603050405020304" pitchFamily="18" charset="0"/>
                <a:cs typeface="Times New Roman" panose="02020603050405020304" pitchFamily="18" charset="0"/>
              </a:rPr>
              <a:t>Self-compassion</a:t>
            </a:r>
            <a:r>
              <a:rPr lang="en-US" sz="3400" b="1" dirty="0">
                <a:solidFill>
                  <a:schemeClr val="dk1"/>
                </a:solidFill>
                <a:latin typeface="Times New Roman"/>
                <a:cs typeface="Times New Roman"/>
              </a:rPr>
              <a:t>: </a:t>
            </a:r>
            <a:r>
              <a:rPr lang="en-US" sz="3400" dirty="0">
                <a:solidFill>
                  <a:schemeClr val="dk1"/>
                </a:solidFill>
                <a:latin typeface="Times New Roman"/>
                <a:cs typeface="Times New Roman"/>
              </a:rPr>
              <a:t>Self-Compassion Scale (SCS; </a:t>
            </a:r>
            <a:r>
              <a:rPr lang="el-GR" sz="3400" dirty="0">
                <a:solidFill>
                  <a:schemeClr val="dk1"/>
                </a:solidFill>
                <a:latin typeface="Times New Roman"/>
                <a:cs typeface="Times New Roman"/>
                <a:sym typeface="Times New Roman"/>
              </a:rPr>
              <a:t>α</a:t>
            </a:r>
            <a:r>
              <a:rPr lang="en-US" sz="3400" dirty="0">
                <a:solidFill>
                  <a:schemeClr val="dk1"/>
                </a:solidFill>
                <a:latin typeface="Times New Roman"/>
                <a:cs typeface="Times New Roman"/>
                <a:sym typeface="Times New Roman"/>
              </a:rPr>
              <a:t> = 0.89; </a:t>
            </a:r>
            <a:r>
              <a:rPr lang="en-US" sz="3400" dirty="0">
                <a:latin typeface="Times New Roman" panose="02020603050405020304" pitchFamily="18" charset="0"/>
                <a:cs typeface="Times New Roman" panose="02020603050405020304" pitchFamily="18" charset="0"/>
              </a:rPr>
              <a:t>Neff, 2003</a:t>
            </a:r>
            <a:r>
              <a:rPr lang="en-US" sz="3400" dirty="0">
                <a:solidFill>
                  <a:schemeClr val="dk1"/>
                </a:solidFill>
                <a:latin typeface="Times New Roman"/>
                <a:cs typeface="Times New Roman"/>
              </a:rPr>
              <a:t>). </a:t>
            </a:r>
            <a:endParaRPr lang="en-US" altLang="en-US" sz="3400" dirty="0">
              <a:solidFill>
                <a:schemeClr val="dk1"/>
              </a:solidFill>
              <a:latin typeface="Times New Roman"/>
              <a:cs typeface="Times New Roman"/>
            </a:endParaRPr>
          </a:p>
          <a:p>
            <a:pPr marL="293688" indent="-293688">
              <a:buFont typeface="Arial" panose="020B0604020202020204" pitchFamily="34" charset="0"/>
              <a:buChar char="•"/>
            </a:pPr>
            <a:r>
              <a:rPr lang="en-US" sz="3400" b="1" dirty="0">
                <a:solidFill>
                  <a:schemeClr val="dk1"/>
                </a:solidFill>
                <a:latin typeface="Times New Roman"/>
                <a:ea typeface="Times New Roman"/>
                <a:cs typeface="Times New Roman"/>
                <a:sym typeface="Times New Roman"/>
              </a:rPr>
              <a:t>Fear of negative evaluation: </a:t>
            </a:r>
            <a:r>
              <a:rPr lang="en-US" altLang="en-US" sz="3400" dirty="0">
                <a:latin typeface="Times New Roman" panose="02020603050405020304" pitchFamily="18" charset="0"/>
                <a:ea typeface="PMingLiU" panose="02020500000000000000" pitchFamily="18" charset="-120"/>
                <a:cs typeface="Times New Roman" panose="02020603050405020304" pitchFamily="18" charset="0"/>
              </a:rPr>
              <a:t>Brief Fear of Negative Evaluation Scale-II (BFNE-II; </a:t>
            </a:r>
            <a:r>
              <a:rPr lang="en-US" altLang="en-US" sz="34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α = .96; Carleton</a:t>
            </a:r>
            <a:r>
              <a:rPr lang="en-US" altLang="en-US" sz="3400" dirty="0">
                <a:latin typeface="Times New Roman" panose="02020603050405020304" pitchFamily="18" charset="0"/>
                <a:ea typeface="PMingLiU" panose="02020500000000000000" pitchFamily="18" charset="-120"/>
                <a:cs typeface="Times New Roman" panose="02020603050405020304" pitchFamily="18" charset="0"/>
              </a:rPr>
              <a:t> et al., 2006).</a:t>
            </a:r>
          </a:p>
          <a:p>
            <a:pPr marL="293688" indent="-293688">
              <a:buFont typeface="Arial" panose="020B0604020202020204" pitchFamily="34" charset="0"/>
              <a:buChar char="•"/>
            </a:pPr>
            <a:r>
              <a:rPr lang="en-US" sz="3400" b="1" dirty="0">
                <a:latin typeface="Times New Roman" panose="02020603050405020304" pitchFamily="18" charset="0"/>
                <a:cs typeface="Times New Roman" panose="02020603050405020304" pitchFamily="18" charset="0"/>
              </a:rPr>
              <a:t>Fear of positive evaluation: </a:t>
            </a:r>
            <a:r>
              <a:rPr lang="en-US" sz="3400" dirty="0">
                <a:latin typeface="Times New Roman" panose="02020603050405020304" pitchFamily="18" charset="0"/>
                <a:cs typeface="Times New Roman" panose="02020603050405020304" pitchFamily="18" charset="0"/>
              </a:rPr>
              <a:t>Fear of Positive Evaluation Scale (FPES; α = .87; Weeks et al., 2008).</a:t>
            </a:r>
            <a:endParaRPr lang="en-US" altLang="en-US" sz="34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endParaRPr>
          </a:p>
        </p:txBody>
      </p:sp>
      <p:sp>
        <p:nvSpPr>
          <p:cNvPr id="10" name="Rectangle 1">
            <a:extLst>
              <a:ext uri="{FF2B5EF4-FFF2-40B4-BE49-F238E27FC236}">
                <a16:creationId xmlns:a16="http://schemas.microsoft.com/office/drawing/2014/main" id="{A9A7E246-8777-403C-8214-FCE7D49FA55B}"/>
              </a:ext>
            </a:extLst>
          </p:cNvPr>
          <p:cNvSpPr>
            <a:spLocks noChangeArrowheads="1"/>
          </p:cNvSpPr>
          <p:nvPr/>
        </p:nvSpPr>
        <p:spPr bwMode="auto">
          <a:xfrm>
            <a:off x="14776964" y="26025941"/>
            <a:ext cx="138790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indent="65088" defTabSz="914400"/>
            <a:r>
              <a:rPr kumimoji="0" lang="en-US" altLang="en-US" sz="3000" b="0"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Table 2</a:t>
            </a:r>
            <a:r>
              <a:rPr kumimoji="0" lang="en-US" altLang="en-US" sz="3000" b="1"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 Hierarchical Regression Predicting Severity of Social Anxiety Symptoms (Self-Compassion tested in Step 2 to determine if it accounts for additional variance in social anxiety symptoms beyond the variance already accounted for by Fear of Negative Evaluation)  </a:t>
            </a:r>
            <a:endParaRPr lang="en-US" sz="30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EB68FF9-B7DC-431E-B721-30FE6046DAC5}"/>
              </a:ext>
            </a:extLst>
          </p:cNvPr>
          <p:cNvSpPr txBox="1"/>
          <p:nvPr/>
        </p:nvSpPr>
        <p:spPr>
          <a:xfrm>
            <a:off x="15096304" y="27426324"/>
            <a:ext cx="13893863" cy="1077218"/>
          </a:xfrm>
          <a:prstGeom prst="rect">
            <a:avLst/>
          </a:prstGeom>
          <a:noFill/>
        </p:spPr>
        <p:txBody>
          <a:bodyPr wrap="square" rtlCol="0">
            <a:spAutoFit/>
          </a:bodyPr>
          <a:lstStyle/>
          <a:p>
            <a:pPr marL="293688" indent="-293688">
              <a:buFont typeface="Arial" panose="020B0604020202020204" pitchFamily="34" charset="0"/>
              <a:buChar char="•"/>
            </a:pPr>
            <a:endParaRPr lang="en-US" sz="3200" dirty="0">
              <a:solidFill>
                <a:srgbClr val="FF0000"/>
              </a:solidFill>
              <a:latin typeface="Times New Roman" panose="02020603050405020304" pitchFamily="18" charset="0"/>
              <a:cs typeface="Times New Roman" panose="02020603050405020304" pitchFamily="18" charset="0"/>
            </a:endParaRPr>
          </a:p>
          <a:p>
            <a:pPr marL="293688" indent="-293688">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245BEB5D-1073-4A9F-BCCE-94C299D7EB71}"/>
              </a:ext>
            </a:extLst>
          </p:cNvPr>
          <p:cNvSpPr txBox="1"/>
          <p:nvPr/>
        </p:nvSpPr>
        <p:spPr>
          <a:xfrm>
            <a:off x="29109878" y="18030927"/>
            <a:ext cx="13855042" cy="10525958"/>
          </a:xfrm>
          <a:prstGeom prst="rect">
            <a:avLst/>
          </a:prstGeom>
          <a:noFill/>
        </p:spPr>
        <p:txBody>
          <a:bodyPr wrap="square" rtlCol="0">
            <a:spAutoFit/>
          </a:bodyPr>
          <a:lstStyle/>
          <a:p>
            <a:pPr marL="457200" indent="-457200">
              <a:buFont typeface="Arial" panose="020B0604020202020204" pitchFamily="34" charset="0"/>
              <a:buChar char="•"/>
            </a:pPr>
            <a:r>
              <a:rPr lang="en-US" sz="3400" dirty="0">
                <a:latin typeface="Times" pitchFamily="2" charset="0"/>
              </a:rPr>
              <a:t>This was a part of a larger, in-progress study, and our current findings show that FNE alone is an effective predictor of social anxiety. FPE strengthens this model, but self-compassion does not.</a:t>
            </a:r>
          </a:p>
          <a:p>
            <a:pPr marL="457200" indent="-457200">
              <a:buFont typeface="Arial" panose="020B0604020202020204" pitchFamily="34" charset="0"/>
              <a:buChar char="•"/>
            </a:pPr>
            <a:r>
              <a:rPr lang="en-US" sz="3400" dirty="0">
                <a:latin typeface="Times" pitchFamily="2" charset="0"/>
              </a:rPr>
              <a:t>Self-compassion still has an important connection to the model displayed through significant negative correlations to fear of negative evaluation, fear of positive evaluation, and social anxiety. The correlations found in the present study reflect those in the literature (Werner et al., 2012; Long &amp; Neff, 2018).</a:t>
            </a:r>
          </a:p>
          <a:p>
            <a:pPr marL="457200" indent="-457200">
              <a:buFont typeface="Arial" panose="020B0604020202020204" pitchFamily="34" charset="0"/>
              <a:buChar char="•"/>
            </a:pPr>
            <a:r>
              <a:rPr lang="en-US" sz="3400" dirty="0">
                <a:latin typeface="Times" pitchFamily="2" charset="0"/>
              </a:rPr>
              <a:t>We aim to extend these correlations to experimental knowledge in our future research. One study found that highly socially anxious individuals who completed a self-compassion exercise experienced less anticipatory anxiety before a speech task (Harwood &amp; Kocovsky, 2017). We will examine the effect of the same self-compassion intervention on fear of evaluation, since higher self-compassion has shown to be associated with lower fear of evaluation. </a:t>
            </a:r>
          </a:p>
          <a:p>
            <a:pPr marL="457200" indent="-457200">
              <a:buFont typeface="Arial" panose="020B0604020202020204" pitchFamily="34" charset="0"/>
              <a:buChar char="•"/>
            </a:pPr>
            <a:r>
              <a:rPr lang="en-US" sz="3400" dirty="0">
                <a:latin typeface="Times" pitchFamily="2" charset="0"/>
              </a:rPr>
              <a:t>If our future research shows that the self-compassion exercise can also lower fear of evaluation, the literature may have even stronger evidence that self-compassion exercises could potentially play a role in making exposure easier for those with social anxiety.</a:t>
            </a:r>
          </a:p>
          <a:p>
            <a:pPr marL="457200" indent="-457200">
              <a:buFont typeface="Arial" panose="020B0604020202020204" pitchFamily="34" charset="0"/>
              <a:buChar char="•"/>
            </a:pPr>
            <a:endParaRPr lang="en-US" sz="3200" dirty="0">
              <a:latin typeface="Times" pitchFamily="2" charset="0"/>
            </a:endParaRPr>
          </a:p>
        </p:txBody>
      </p:sp>
      <p:sp>
        <p:nvSpPr>
          <p:cNvPr id="37" name="Rectangle 36">
            <a:extLst>
              <a:ext uri="{FF2B5EF4-FFF2-40B4-BE49-F238E27FC236}">
                <a16:creationId xmlns:a16="http://schemas.microsoft.com/office/drawing/2014/main" id="{9C98AB3A-9947-417D-8AE4-6BB7E1B005A1}"/>
              </a:ext>
            </a:extLst>
          </p:cNvPr>
          <p:cNvSpPr/>
          <p:nvPr/>
        </p:nvSpPr>
        <p:spPr>
          <a:xfrm>
            <a:off x="29247642" y="16694916"/>
            <a:ext cx="13795284"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rgbClr val="FFC000"/>
                </a:solidFill>
                <a:latin typeface="Aharoni" panose="02010803020104030203" pitchFamily="2" charset="-79"/>
                <a:cs typeface="Aharoni" panose="02010803020104030203" pitchFamily="2" charset="-79"/>
              </a:rPr>
              <a:t>DISCUSSION </a:t>
            </a:r>
            <a:endParaRPr lang="en-US" sz="6600" b="0" cap="none" spc="0" dirty="0">
              <a:ln w="0"/>
              <a:solidFill>
                <a:srgbClr val="FFC000"/>
              </a:solidFill>
              <a:latin typeface="Aharoni" panose="02010803020104030203" pitchFamily="2" charset="-79"/>
              <a:cs typeface="Aharoni" panose="02010803020104030203" pitchFamily="2" charset="-79"/>
            </a:endParaRPr>
          </a:p>
        </p:txBody>
      </p:sp>
      <p:sp>
        <p:nvSpPr>
          <p:cNvPr id="19" name="TextBox 18">
            <a:extLst>
              <a:ext uri="{FF2B5EF4-FFF2-40B4-BE49-F238E27FC236}">
                <a16:creationId xmlns:a16="http://schemas.microsoft.com/office/drawing/2014/main" id="{ECF6A5D8-A5AD-4779-BDA1-4034EBF35F0A}"/>
              </a:ext>
            </a:extLst>
          </p:cNvPr>
          <p:cNvSpPr txBox="1"/>
          <p:nvPr/>
        </p:nvSpPr>
        <p:spPr>
          <a:xfrm>
            <a:off x="29289510" y="29609062"/>
            <a:ext cx="13855042" cy="3539430"/>
          </a:xfrm>
          <a:prstGeom prst="rect">
            <a:avLst/>
          </a:prstGeom>
          <a:noFill/>
        </p:spPr>
        <p:txBody>
          <a:bodyPr wrap="square" rtlCol="0">
            <a:spAutoFit/>
          </a:bodyPr>
          <a:lstStyle/>
          <a:p>
            <a:r>
              <a:rPr lang="en-US" sz="1500" dirty="0"/>
              <a:t>American Psychiatric Association. (2013). </a:t>
            </a:r>
            <a:r>
              <a:rPr lang="en-US" sz="1500" i="1" dirty="0"/>
              <a:t>Diagnostic and statistical manual of mental disorders </a:t>
            </a:r>
            <a:r>
              <a:rPr lang="en-US" sz="1500" dirty="0"/>
              <a:t>(5th ed.). </a:t>
            </a:r>
            <a:r>
              <a:rPr lang="en-US" sz="1500" dirty="0" err="1"/>
              <a:t>doi</a:t>
            </a:r>
            <a:r>
              <a:rPr lang="en-US" sz="1500" dirty="0"/>
              <a:t>: 10.1176/appi.books.9780890425596</a:t>
            </a:r>
          </a:p>
          <a:p>
            <a:r>
              <a:rPr lang="en-US" sz="1500" dirty="0"/>
              <a:t>Carleton, R.N., McCreary, D.R., Norton, P.J. and </a:t>
            </a:r>
            <a:r>
              <a:rPr lang="en-US" sz="1500" dirty="0" err="1"/>
              <a:t>Asmundson</a:t>
            </a:r>
            <a:r>
              <a:rPr lang="en-US" sz="1500" dirty="0"/>
              <a:t>, G.J.G. (2006). Brief Fear of Negative Evaluation scale—revised. </a:t>
            </a:r>
            <a:r>
              <a:rPr lang="en-US" sz="1500" i="1" dirty="0"/>
              <a:t>Depression &amp; Anxiety</a:t>
            </a:r>
            <a:r>
              <a:rPr lang="en-US" sz="1500" dirty="0"/>
              <a:t>,</a:t>
            </a:r>
            <a:r>
              <a:rPr lang="en-US" sz="1500" i="1" dirty="0"/>
              <a:t> 23</a:t>
            </a:r>
            <a:r>
              <a:rPr lang="en-US" sz="1500" dirty="0"/>
              <a:t>, 297-303. doi:10.1002/da.20142</a:t>
            </a:r>
          </a:p>
          <a:p>
            <a:pPr indent="-457200"/>
            <a:r>
              <a:rPr lang="en-US" sz="1500" dirty="0"/>
              <a:t>Connor K.M., Davidson J.R., Churchill L.E., Sherwood A., </a:t>
            </a:r>
            <a:r>
              <a:rPr lang="en-US" sz="1500" dirty="0" err="1"/>
              <a:t>Foa</a:t>
            </a:r>
            <a:r>
              <a:rPr lang="en-US" sz="1500" dirty="0"/>
              <a:t> E., </a:t>
            </a:r>
            <a:r>
              <a:rPr lang="en-US" sz="1500" dirty="0" err="1"/>
              <a:t>Weisler</a:t>
            </a:r>
            <a:r>
              <a:rPr lang="en-US" sz="1500" dirty="0"/>
              <a:t> R.H. (2000). Psychometric properties of the Social Phobia Inventory (SPIN). New self-rating scale. </a:t>
            </a:r>
            <a:r>
              <a:rPr lang="en-US" sz="1500" i="1" dirty="0"/>
              <a:t>British Journal of Psychiatry</a:t>
            </a:r>
            <a:r>
              <a:rPr lang="en-US" sz="1500" dirty="0"/>
              <a:t>, </a:t>
            </a:r>
            <a:r>
              <a:rPr lang="en-US" sz="1500" i="1" dirty="0"/>
              <a:t>176</a:t>
            </a:r>
            <a:r>
              <a:rPr lang="en-US" sz="1500" dirty="0"/>
              <a:t>(4), 379-386. doi:10.1192/bjp.176.4.379</a:t>
            </a:r>
          </a:p>
          <a:p>
            <a:r>
              <a:rPr lang="en-US" sz="1500" dirty="0"/>
              <a:t>Neff, K.D. (2003). The development and validation of a scale to measure self-compassion. </a:t>
            </a:r>
            <a:r>
              <a:rPr lang="en-US" sz="1500" i="1" dirty="0"/>
              <a:t>Self and Identity</a:t>
            </a:r>
            <a:r>
              <a:rPr lang="en-US" sz="1500" dirty="0"/>
              <a:t>, </a:t>
            </a:r>
            <a:r>
              <a:rPr lang="en-US" sz="1500" i="1" dirty="0"/>
              <a:t>2</a:t>
            </a:r>
            <a:r>
              <a:rPr lang="en-US" sz="1500" dirty="0"/>
              <a:t>, 223-250. </a:t>
            </a:r>
            <a:r>
              <a:rPr lang="en-US" sz="1500" dirty="0" err="1"/>
              <a:t>doi</a:t>
            </a:r>
            <a:r>
              <a:rPr lang="en-US" sz="1500" dirty="0"/>
              <a:t>: 10.1080/15298860390209035</a:t>
            </a:r>
          </a:p>
          <a:p>
            <a:r>
              <a:rPr lang="en-US" sz="1500" dirty="0"/>
              <a:t>Weeks, J. W., Heimberg, R. G., &amp; </a:t>
            </a:r>
            <a:r>
              <a:rPr lang="en-US" sz="1500" dirty="0" err="1"/>
              <a:t>Rodebaugh</a:t>
            </a:r>
            <a:r>
              <a:rPr lang="en-US" sz="1500" dirty="0"/>
              <a:t>, T. L. (2008). The Fear of Positive Evaluation Scale: Assessing a proposed cognitive component of social anxiety. </a:t>
            </a:r>
            <a:r>
              <a:rPr lang="en-US" sz="1500" i="1" dirty="0"/>
              <a:t>Journal of Anxiety Disorders</a:t>
            </a:r>
            <a:r>
              <a:rPr lang="en-US" sz="1500" dirty="0"/>
              <a:t>, </a:t>
            </a:r>
            <a:r>
              <a:rPr lang="en-US" sz="1500" i="1" dirty="0"/>
              <a:t>22</a:t>
            </a:r>
            <a:r>
              <a:rPr lang="en-US" sz="1500" dirty="0"/>
              <a:t>(1), 44–55. </a:t>
            </a:r>
            <a:r>
              <a:rPr lang="en-US" sz="1500" dirty="0" err="1"/>
              <a:t>doi</a:t>
            </a:r>
            <a:r>
              <a:rPr lang="en-US" sz="1500" dirty="0"/>
              <a:t>: 10.1016/j.janxdis.2007.08.002</a:t>
            </a:r>
          </a:p>
          <a:p>
            <a:r>
              <a:rPr lang="en-US" sz="1500" dirty="0"/>
              <a:t>Werner, K.H., </a:t>
            </a:r>
            <a:r>
              <a:rPr lang="en-US" sz="1500" dirty="0" err="1"/>
              <a:t>Jazaieri</a:t>
            </a:r>
            <a:r>
              <a:rPr lang="en-US" sz="1500" dirty="0"/>
              <a:t>, H., Goldin, P.R., </a:t>
            </a:r>
            <a:r>
              <a:rPr lang="en-US" sz="1500" dirty="0" err="1"/>
              <a:t>Ziv</a:t>
            </a:r>
            <a:r>
              <a:rPr lang="en-US" sz="1500" dirty="0"/>
              <a:t>, M., Heimberg, R.G., Gross, J.J. (2012). Self compassion and social anxiety disorder. </a:t>
            </a:r>
            <a:r>
              <a:rPr lang="en-US" sz="1500" i="1" dirty="0"/>
              <a:t>Anxiety, Stress, and Coping</a:t>
            </a:r>
            <a:r>
              <a:rPr lang="en-US" sz="1500" dirty="0"/>
              <a:t>, </a:t>
            </a:r>
            <a:r>
              <a:rPr lang="en-US" sz="1500" i="1" dirty="0"/>
              <a:t>25</a:t>
            </a:r>
            <a:r>
              <a:rPr lang="en-US" sz="1500" dirty="0"/>
              <a:t>(5), 543-588. </a:t>
            </a:r>
            <a:r>
              <a:rPr lang="en-US" sz="1500" dirty="0" err="1"/>
              <a:t>doi</a:t>
            </a:r>
            <a:r>
              <a:rPr lang="en-US" sz="1500" dirty="0"/>
              <a:t>: 10.1080/10615806.2011.608842</a:t>
            </a:r>
          </a:p>
          <a:p>
            <a:r>
              <a:rPr lang="en-US" sz="1500" dirty="0"/>
              <a:t>Long, P., Neff, K.D. (2018) Self-compassion is associated with reduced self-presentation concerns and increased student communication behavior. </a:t>
            </a:r>
            <a:r>
              <a:rPr lang="en-US" sz="1500" i="1" dirty="0"/>
              <a:t>Learning and Individual Differences</a:t>
            </a:r>
            <a:r>
              <a:rPr lang="en-US" sz="1500" dirty="0"/>
              <a:t>, </a:t>
            </a:r>
            <a:r>
              <a:rPr lang="en-US" sz="1500" i="1" dirty="0"/>
              <a:t>67</a:t>
            </a:r>
            <a:r>
              <a:rPr lang="en-US" sz="1500" dirty="0"/>
              <a:t>, 223-231. </a:t>
            </a:r>
            <a:r>
              <a:rPr lang="en-US" sz="1500" dirty="0" err="1"/>
              <a:t>doi</a:t>
            </a:r>
            <a:r>
              <a:rPr lang="en-US" sz="1500" dirty="0"/>
              <a:t>: 10.1016/j.lindif.2018.09.003.</a:t>
            </a:r>
          </a:p>
          <a:p>
            <a:r>
              <a:rPr lang="en-US" sz="1500" dirty="0"/>
              <a:t>Harwood, E.M., &amp; Kocovski, N.L. (2017). Self-compassion induction reduces anticipatory anxiety among socially anxious students. </a:t>
            </a:r>
            <a:r>
              <a:rPr lang="en-US" sz="1500" i="1" dirty="0"/>
              <a:t>Mindfulness</a:t>
            </a:r>
            <a:r>
              <a:rPr lang="en-US" sz="1500" dirty="0"/>
              <a:t>, </a:t>
            </a:r>
            <a:r>
              <a:rPr lang="en-US" sz="1500" i="1" dirty="0"/>
              <a:t>8</a:t>
            </a:r>
            <a:r>
              <a:rPr lang="en-US" sz="1500" dirty="0"/>
              <a:t>, 1544–1551. </a:t>
            </a:r>
            <a:r>
              <a:rPr lang="en-US" sz="1500" dirty="0" err="1"/>
              <a:t>doi</a:t>
            </a:r>
            <a:r>
              <a:rPr lang="en-US" sz="1500" dirty="0"/>
              <a:t>: 10.1007/s12671-017-0721-2</a:t>
            </a:r>
          </a:p>
          <a:p>
            <a:pPr marL="395288" indent="-395288"/>
            <a:endParaRPr lang="en-US" sz="1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5F37410-38C9-448C-B89B-3BD9A700393F}"/>
              </a:ext>
            </a:extLst>
          </p:cNvPr>
          <p:cNvSpPr txBox="1"/>
          <p:nvPr/>
        </p:nvSpPr>
        <p:spPr>
          <a:xfrm>
            <a:off x="33992517" y="18458695"/>
            <a:ext cx="1505797" cy="92398"/>
          </a:xfrm>
          <a:prstGeom prst="rect">
            <a:avLst/>
          </a:prstGeom>
          <a:noFill/>
        </p:spPr>
        <p:txBody>
          <a:bodyPr vert="eaVert" wrap="none" rtlCol="0">
            <a:spAutoFit/>
          </a:bodyPr>
          <a:lstStyle/>
          <a:p>
            <a:endParaRPr lang="en-US" dirty="0"/>
          </a:p>
        </p:txBody>
      </p:sp>
      <p:sp>
        <p:nvSpPr>
          <p:cNvPr id="43" name="Rectangle 42">
            <a:extLst>
              <a:ext uri="{FF2B5EF4-FFF2-40B4-BE49-F238E27FC236}">
                <a16:creationId xmlns:a16="http://schemas.microsoft.com/office/drawing/2014/main" id="{FD6C1AC5-5A00-4DAF-98B3-A3634A2B4BE6}"/>
              </a:ext>
            </a:extLst>
          </p:cNvPr>
          <p:cNvSpPr/>
          <p:nvPr/>
        </p:nvSpPr>
        <p:spPr>
          <a:xfrm>
            <a:off x="311456" y="28595596"/>
            <a:ext cx="14146976" cy="3139321"/>
          </a:xfrm>
          <a:prstGeom prst="rect">
            <a:avLst/>
          </a:prstGeom>
        </p:spPr>
        <p:txBody>
          <a:bodyPr wrap="square">
            <a:spAutoFit/>
          </a:bodyPr>
          <a:lstStyle/>
          <a:p>
            <a:pPr marL="571500" indent="-571500">
              <a:buFont typeface="Arial" panose="020B0604020202020204" pitchFamily="34" charset="0"/>
              <a:buChar char="•"/>
            </a:pPr>
            <a:r>
              <a:rPr lang="en-US" sz="3200" dirty="0">
                <a:solidFill>
                  <a:schemeClr val="dk1"/>
                </a:solidFill>
                <a:latin typeface="Times New Roman"/>
                <a:cs typeface="Times New Roman"/>
                <a:sym typeface="Times New Roman"/>
              </a:rPr>
              <a:t>Participants were recruited through the University’s research system. Self-report data was collected via LimeSurvey. </a:t>
            </a:r>
          </a:p>
          <a:p>
            <a:pPr marL="571500" lvl="1" indent="-571500">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94 females and 35 males were recruited from Murray State University. Data from 132 undergraduates were utilized for analysis (</a:t>
            </a:r>
            <a:r>
              <a:rPr lang="en-US" sz="3400" i="1" dirty="0">
                <a:latin typeface="Times New Roman" panose="02020603050405020304" pitchFamily="18" charset="0"/>
                <a:cs typeface="Times New Roman" panose="02020603050405020304" pitchFamily="18" charset="0"/>
              </a:rPr>
              <a:t>N</a:t>
            </a:r>
            <a:r>
              <a:rPr lang="en-US" sz="3400" dirty="0">
                <a:latin typeface="Times New Roman" panose="02020603050405020304" pitchFamily="18" charset="0"/>
                <a:cs typeface="Times New Roman" panose="02020603050405020304" pitchFamily="18" charset="0"/>
              </a:rPr>
              <a:t> = 132). </a:t>
            </a:r>
          </a:p>
          <a:p>
            <a:pPr marL="571500" lvl="1" indent="-571500">
              <a:buFont typeface="Arial" panose="020B0604020202020204" pitchFamily="34" charset="0"/>
              <a:buChar char="•"/>
            </a:pPr>
            <a:r>
              <a:rPr lang="en-US" sz="3400" i="1" dirty="0">
                <a:solidFill>
                  <a:srgbClr val="202122"/>
                </a:solidFill>
                <a:latin typeface="Times New Roman" panose="02020603050405020304" pitchFamily="18" charset="0"/>
                <a:ea typeface="Times New Roman" panose="02020603050405020304" pitchFamily="18" charset="0"/>
              </a:rPr>
              <a:t>M</a:t>
            </a:r>
            <a:r>
              <a:rPr lang="en-US" sz="3400" dirty="0">
                <a:solidFill>
                  <a:srgbClr val="202122"/>
                </a:solidFill>
                <a:latin typeface="Times New Roman" panose="02020603050405020304" pitchFamily="18" charset="0"/>
                <a:ea typeface="Times New Roman" panose="02020603050405020304" pitchFamily="18" charset="0"/>
              </a:rPr>
              <a:t>age = 19.06, </a:t>
            </a:r>
            <a:r>
              <a:rPr lang="en-US" sz="3400" dirty="0">
                <a:latin typeface="Times New Roman" panose="02020603050405020304" pitchFamily="18" charset="0"/>
                <a:cs typeface="Times New Roman" panose="02020603050405020304" pitchFamily="18" charset="0"/>
              </a:rPr>
              <a:t>90.9% Caucasian.</a:t>
            </a:r>
          </a:p>
          <a:p>
            <a:pPr marL="571500" indent="-571500">
              <a:buFont typeface="Arial" panose="020B0604020202020204" pitchFamily="34" charset="0"/>
              <a:buChar char="•"/>
            </a:pPr>
            <a:endParaRPr lang="en-US" sz="3200" dirty="0">
              <a:solidFill>
                <a:schemeClr val="dk1"/>
              </a:solidFill>
              <a:latin typeface="Times New Roman"/>
              <a:cs typeface="Times New Roman"/>
              <a:sym typeface="Times New Roman"/>
            </a:endParaRPr>
          </a:p>
        </p:txBody>
      </p:sp>
      <p:sp>
        <p:nvSpPr>
          <p:cNvPr id="46" name="Rectangle 1">
            <a:extLst>
              <a:ext uri="{FF2B5EF4-FFF2-40B4-BE49-F238E27FC236}">
                <a16:creationId xmlns:a16="http://schemas.microsoft.com/office/drawing/2014/main" id="{B7B85B1D-0657-427D-8E1F-42C6BE0AA55A}"/>
              </a:ext>
            </a:extLst>
          </p:cNvPr>
          <p:cNvSpPr>
            <a:spLocks noChangeArrowheads="1"/>
          </p:cNvSpPr>
          <p:nvPr/>
        </p:nvSpPr>
        <p:spPr bwMode="auto">
          <a:xfrm>
            <a:off x="29109878" y="9445629"/>
            <a:ext cx="138790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indent="65088" defTabSz="914400"/>
            <a:r>
              <a:rPr lang="en-US" altLang="en-US" sz="3000" dirty="0">
                <a:solidFill>
                  <a:srgbClr val="000000"/>
                </a:solidFill>
                <a:latin typeface="Times New Roman" panose="02020603050405020304" pitchFamily="18" charset="0"/>
                <a:ea typeface="DengXian" panose="020B0503020204020204" pitchFamily="2" charset="-122"/>
                <a:cs typeface="Times New Roman" panose="02020603050405020304" pitchFamily="18" charset="0"/>
              </a:rPr>
              <a:t>Table 3</a:t>
            </a:r>
            <a:r>
              <a:rPr lang="en-US" altLang="en-US" sz="3000" b="1" dirty="0">
                <a:solidFill>
                  <a:srgbClr val="000000"/>
                </a:solidFill>
                <a:latin typeface="Times New Roman" panose="02020603050405020304" pitchFamily="18" charset="0"/>
                <a:ea typeface="DengXian" panose="020B0503020204020204" pitchFamily="2" charset="-122"/>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 Hierarchical Regression Predicting Severity of Social Anxiety Symptoms (Fear of Positive Evaluation tested in Step 2 to determine if it accounts for additional variance in social anxiety symptoms beyond the variance already accounted for by Fear of Negative Evaluation)  </a:t>
            </a:r>
            <a:endParaRPr lang="en-US" sz="30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BCCF06E-D8F4-41D1-A765-BCC2B6D44D1A}"/>
              </a:ext>
            </a:extLst>
          </p:cNvPr>
          <p:cNvSpPr txBox="1"/>
          <p:nvPr/>
        </p:nvSpPr>
        <p:spPr>
          <a:xfrm>
            <a:off x="15086203" y="25193447"/>
            <a:ext cx="8258732" cy="553998"/>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.05. **</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.01.</a:t>
            </a:r>
          </a:p>
        </p:txBody>
      </p:sp>
      <p:sp>
        <p:nvSpPr>
          <p:cNvPr id="47" name="TextBox 46">
            <a:extLst>
              <a:ext uri="{FF2B5EF4-FFF2-40B4-BE49-F238E27FC236}">
                <a16:creationId xmlns:a16="http://schemas.microsoft.com/office/drawing/2014/main" id="{48C32389-CB38-4275-A624-D2B3365411F4}"/>
              </a:ext>
            </a:extLst>
          </p:cNvPr>
          <p:cNvSpPr txBox="1"/>
          <p:nvPr/>
        </p:nvSpPr>
        <p:spPr>
          <a:xfrm>
            <a:off x="29289510" y="15768742"/>
            <a:ext cx="8258732" cy="553998"/>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.05. **</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.01.</a:t>
            </a:r>
          </a:p>
        </p:txBody>
      </p:sp>
      <p:sp>
        <p:nvSpPr>
          <p:cNvPr id="26" name="Rectangle 25">
            <a:extLst>
              <a:ext uri="{FF2B5EF4-FFF2-40B4-BE49-F238E27FC236}">
                <a16:creationId xmlns:a16="http://schemas.microsoft.com/office/drawing/2014/main" id="{4027D74B-EC28-48F0-869F-E0561871EF76}"/>
              </a:ext>
            </a:extLst>
          </p:cNvPr>
          <p:cNvSpPr/>
          <p:nvPr/>
        </p:nvSpPr>
        <p:spPr>
          <a:xfrm>
            <a:off x="14713153" y="6960124"/>
            <a:ext cx="13821813" cy="5324535"/>
          </a:xfrm>
          <a:prstGeom prst="rect">
            <a:avLst/>
          </a:prstGeom>
        </p:spPr>
        <p:txBody>
          <a:bodyPr wrap="square">
            <a:spAutoFit/>
          </a:bodyPr>
          <a:lstStyle/>
          <a:p>
            <a:pPr marL="457200" indent="-457200">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Two hierarchical regression analyses were conducted. </a:t>
            </a:r>
            <a:endParaRPr lang="en-US" sz="3400" b="1"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400" b="1" dirty="0">
                <a:latin typeface="Times New Roman" panose="02020603050405020304" pitchFamily="18" charset="0"/>
                <a:cs typeface="Times New Roman" panose="02020603050405020304" pitchFamily="18" charset="0"/>
              </a:rPr>
              <a:t>IV: </a:t>
            </a:r>
            <a:r>
              <a:rPr lang="en-US" sz="3400" dirty="0">
                <a:latin typeface="Times New Roman" panose="02020603050405020304" pitchFamily="18" charset="0"/>
                <a:cs typeface="Times New Roman" panose="02020603050405020304" pitchFamily="18" charset="0"/>
              </a:rPr>
              <a:t>Fear of negative evaluation on BFNE-II, higher scores indicate greater fear of negative evaluation. For both models, Step 1 consisted of fear of negative evaluation. </a:t>
            </a:r>
          </a:p>
          <a:p>
            <a:pPr marL="457200" indent="-457200">
              <a:buFont typeface="Arial" panose="020B0604020202020204" pitchFamily="34" charset="0"/>
              <a:buChar char="•"/>
            </a:pPr>
            <a:r>
              <a:rPr lang="en-US" sz="3400" b="1" dirty="0">
                <a:latin typeface="Times New Roman" panose="02020603050405020304" pitchFamily="18" charset="0"/>
                <a:cs typeface="Times New Roman" panose="02020603050405020304" pitchFamily="18" charset="0"/>
              </a:rPr>
              <a:t>IV: </a:t>
            </a:r>
            <a:r>
              <a:rPr lang="en-US" sz="3400" dirty="0">
                <a:latin typeface="Times New Roman" panose="02020603050405020304" pitchFamily="18" charset="0"/>
                <a:cs typeface="Times New Roman" panose="02020603050405020304" pitchFamily="18" charset="0"/>
              </a:rPr>
              <a:t>Fear of positive evaluation on FPES, higher scores indicate greater fear of positive evaluation. (Model 1; Table 2)</a:t>
            </a:r>
          </a:p>
          <a:p>
            <a:pPr marL="457200" lvl="0" indent="-457200">
              <a:buFont typeface="Arial" panose="020B0604020202020204" pitchFamily="34" charset="0"/>
              <a:buChar char="•"/>
            </a:pPr>
            <a:r>
              <a:rPr lang="en-US" sz="3400" b="1" dirty="0">
                <a:latin typeface="Times New Roman" panose="02020603050405020304" pitchFamily="18" charset="0"/>
                <a:cs typeface="Times New Roman" panose="02020603050405020304" pitchFamily="18" charset="0"/>
              </a:rPr>
              <a:t>IV: </a:t>
            </a:r>
            <a:r>
              <a:rPr lang="en-US" sz="3400" dirty="0">
                <a:latin typeface="Times New Roman" panose="02020603050405020304" pitchFamily="18" charset="0"/>
                <a:cs typeface="Times New Roman" panose="02020603050405020304" pitchFamily="18" charset="0"/>
              </a:rPr>
              <a:t>Self-compassion on SCS, higher scores indicate higher self-compassion. (Model 2; Table 3)</a:t>
            </a:r>
          </a:p>
          <a:p>
            <a:pPr marL="457200" indent="-457200">
              <a:buFont typeface="Arial" panose="020B0604020202020204" pitchFamily="34" charset="0"/>
              <a:buChar char="•"/>
            </a:pPr>
            <a:r>
              <a:rPr lang="en-US" sz="3400" b="1" dirty="0">
                <a:latin typeface="Times New Roman" panose="02020603050405020304" pitchFamily="18" charset="0"/>
                <a:cs typeface="Times New Roman" panose="02020603050405020304" pitchFamily="18" charset="0"/>
              </a:rPr>
              <a:t>DV: </a:t>
            </a:r>
            <a:r>
              <a:rPr lang="en-US" sz="3400" dirty="0">
                <a:latin typeface="Times New Roman" panose="02020603050405020304" pitchFamily="18" charset="0"/>
                <a:cs typeface="Times New Roman" panose="02020603050405020304" pitchFamily="18" charset="0"/>
              </a:rPr>
              <a:t>Social anxiety on SPIN, higher scores indicate greater social anxiety distress</a:t>
            </a:r>
            <a:r>
              <a:rPr lang="en-US" sz="3400" dirty="0">
                <a:solidFill>
                  <a:schemeClr val="dk1"/>
                </a:solidFill>
                <a:latin typeface="Times New Roman"/>
                <a:cs typeface="Times New Roman"/>
                <a:sym typeface="Times New Roman"/>
              </a:rPr>
              <a:t>. This was the dependent variable for both models.</a:t>
            </a:r>
          </a:p>
        </p:txBody>
      </p:sp>
      <p:sp>
        <p:nvSpPr>
          <p:cNvPr id="14" name="TextBox 13">
            <a:extLst>
              <a:ext uri="{FF2B5EF4-FFF2-40B4-BE49-F238E27FC236}">
                <a16:creationId xmlns:a16="http://schemas.microsoft.com/office/drawing/2014/main" id="{9932FA00-1BB1-444C-A3E1-6E7953D75CC4}"/>
              </a:ext>
            </a:extLst>
          </p:cNvPr>
          <p:cNvSpPr txBox="1"/>
          <p:nvPr/>
        </p:nvSpPr>
        <p:spPr>
          <a:xfrm>
            <a:off x="29109878" y="7112780"/>
            <a:ext cx="13717122" cy="2185214"/>
          </a:xfrm>
          <a:prstGeom prst="rect">
            <a:avLst/>
          </a:prstGeom>
          <a:noFill/>
        </p:spPr>
        <p:txBody>
          <a:bodyPr wrap="square" rtlCol="0">
            <a:spAutoFit/>
          </a:bodyPr>
          <a:lstStyle/>
          <a:p>
            <a:pPr marL="457200" indent="-457200">
              <a:buFont typeface="Arial" panose="020B0604020202020204" pitchFamily="34" charset="0"/>
              <a:buChar char="•"/>
            </a:pPr>
            <a:r>
              <a:rPr lang="en-US" sz="3400" dirty="0">
                <a:solidFill>
                  <a:srgbClr val="202122"/>
                </a:solidFill>
                <a:latin typeface="Times" pitchFamily="2" charset="0"/>
                <a:ea typeface="Gungsuh" panose="02030600000101010101" pitchFamily="18" charset="-127"/>
                <a:cs typeface="Gungsuh" panose="02030600000101010101" pitchFamily="18" charset="-127"/>
              </a:rPr>
              <a:t>For this model, Step 1 is identical to the previous model (Table 2). The addition of fear of positive evaluation accounted for a significant additional 7.6% (R²∆ = .076</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F</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(1, 130)</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 91.47, </a:t>
            </a:r>
            <a:r>
              <a:rPr lang="en-US" sz="3400" i="1" dirty="0">
                <a:solidFill>
                  <a:srgbClr val="202122"/>
                </a:solidFill>
                <a:latin typeface="Times" pitchFamily="2" charset="0"/>
                <a:ea typeface="Times New Roman" panose="02020603050405020304" pitchFamily="18" charset="0"/>
                <a:cs typeface="Times New Roman" panose="02020603050405020304" pitchFamily="18" charset="0"/>
              </a:rPr>
              <a:t>p </a:t>
            </a:r>
            <a:r>
              <a:rPr lang="en-US" sz="3400" dirty="0">
                <a:solidFill>
                  <a:srgbClr val="202122"/>
                </a:solidFill>
                <a:latin typeface="Times" pitchFamily="2" charset="0"/>
                <a:ea typeface="Times New Roman" panose="02020603050405020304" pitchFamily="18" charset="0"/>
                <a:cs typeface="Times New Roman" panose="02020603050405020304" pitchFamily="18" charset="0"/>
              </a:rPr>
              <a:t>&lt; .001). Fear of positive evaluation therefore strengthens the predictive model.</a:t>
            </a:r>
            <a:endParaRPr lang="en-US" sz="3400" dirty="0">
              <a:latin typeface="Times New Roman" panose="02020603050405020304" pitchFamily="18" charset="0"/>
              <a:cs typeface="Times New Roman" panose="02020603050405020304" pitchFamily="18" charset="0"/>
            </a:endParaRPr>
          </a:p>
        </p:txBody>
      </p:sp>
      <p:sp>
        <p:nvSpPr>
          <p:cNvPr id="49" name="Rectangle 48">
            <a:extLst>
              <a:ext uri="{FF2B5EF4-FFF2-40B4-BE49-F238E27FC236}">
                <a16:creationId xmlns:a16="http://schemas.microsoft.com/office/drawing/2014/main" id="{5333A3A6-700E-4651-8C75-0C9A12EF7579}"/>
              </a:ext>
            </a:extLst>
          </p:cNvPr>
          <p:cNvSpPr/>
          <p:nvPr/>
        </p:nvSpPr>
        <p:spPr>
          <a:xfrm>
            <a:off x="29109878" y="5777492"/>
            <a:ext cx="13854726" cy="1107996"/>
          </a:xfrm>
          <a:prstGeom prst="rect">
            <a:avLst/>
          </a:prstGeom>
          <a:solidFill>
            <a:schemeClr val="accent2">
              <a:lumMod val="50000"/>
            </a:schemeClr>
          </a:solidFill>
        </p:spPr>
        <p:txBody>
          <a:bodyPr wrap="square" lIns="91440" tIns="45720" rIns="91440" bIns="45720">
            <a:spAutoFit/>
          </a:bodyPr>
          <a:lstStyle/>
          <a:p>
            <a:r>
              <a:rPr lang="en-US" sz="6600" dirty="0">
                <a:ln w="0"/>
                <a:solidFill>
                  <a:srgbClr val="FFC000"/>
                </a:solidFill>
                <a:latin typeface="Aharoni" panose="02010803020104030203" pitchFamily="2" charset="-79"/>
                <a:cs typeface="Aharoni" panose="02010803020104030203" pitchFamily="2" charset="-79"/>
              </a:rPr>
              <a:t>RESULTS (Fear of Positive Eval.)</a:t>
            </a:r>
            <a:endParaRPr lang="en-US" sz="6600" b="0" cap="none" spc="0" dirty="0">
              <a:ln w="0"/>
              <a:solidFill>
                <a:srgbClr val="FFC000"/>
              </a:solidFill>
              <a:latin typeface="Aharoni" panose="02010803020104030203" pitchFamily="2" charset="-79"/>
              <a:cs typeface="Aharoni" panose="02010803020104030203" pitchFamily="2" charset="-79"/>
            </a:endParaRPr>
          </a:p>
        </p:txBody>
      </p:sp>
      <p:graphicFrame>
        <p:nvGraphicFramePr>
          <p:cNvPr id="40" name="Table 39">
            <a:extLst>
              <a:ext uri="{FF2B5EF4-FFF2-40B4-BE49-F238E27FC236}">
                <a16:creationId xmlns:a16="http://schemas.microsoft.com/office/drawing/2014/main" id="{B138316E-BF4F-7A49-9AA7-A51BBEFCE352}"/>
              </a:ext>
            </a:extLst>
          </p:cNvPr>
          <p:cNvGraphicFramePr>
            <a:graphicFrameLocks noGrp="1"/>
          </p:cNvGraphicFramePr>
          <p:nvPr>
            <p:extLst>
              <p:ext uri="{D42A27DB-BD31-4B8C-83A1-F6EECF244321}">
                <p14:modId xmlns:p14="http://schemas.microsoft.com/office/powerpoint/2010/main" val="2825093509"/>
              </p:ext>
            </p:extLst>
          </p:nvPr>
        </p:nvGraphicFramePr>
        <p:xfrm>
          <a:off x="15017665" y="28035757"/>
          <a:ext cx="13240340" cy="4099560"/>
        </p:xfrm>
        <a:graphic>
          <a:graphicData uri="http://schemas.openxmlformats.org/drawingml/2006/table">
            <a:tbl>
              <a:tblPr firstRow="1" firstCol="1" lastRow="1" lastCol="1" bandRow="1" bandCol="1"/>
              <a:tblGrid>
                <a:gridCol w="4355946">
                  <a:extLst>
                    <a:ext uri="{9D8B030D-6E8A-4147-A177-3AD203B41FA5}">
                      <a16:colId xmlns:a16="http://schemas.microsoft.com/office/drawing/2014/main" val="3692066352"/>
                    </a:ext>
                  </a:extLst>
                </a:gridCol>
                <a:gridCol w="2460962">
                  <a:extLst>
                    <a:ext uri="{9D8B030D-6E8A-4147-A177-3AD203B41FA5}">
                      <a16:colId xmlns:a16="http://schemas.microsoft.com/office/drawing/2014/main" val="540757028"/>
                    </a:ext>
                  </a:extLst>
                </a:gridCol>
                <a:gridCol w="2155371">
                  <a:extLst>
                    <a:ext uri="{9D8B030D-6E8A-4147-A177-3AD203B41FA5}">
                      <a16:colId xmlns:a16="http://schemas.microsoft.com/office/drawing/2014/main" val="541127387"/>
                    </a:ext>
                  </a:extLst>
                </a:gridCol>
                <a:gridCol w="2188029">
                  <a:extLst>
                    <a:ext uri="{9D8B030D-6E8A-4147-A177-3AD203B41FA5}">
                      <a16:colId xmlns:a16="http://schemas.microsoft.com/office/drawing/2014/main" val="3378209284"/>
                    </a:ext>
                  </a:extLst>
                </a:gridCol>
                <a:gridCol w="2080032">
                  <a:extLst>
                    <a:ext uri="{9D8B030D-6E8A-4147-A177-3AD203B41FA5}">
                      <a16:colId xmlns:a16="http://schemas.microsoft.com/office/drawing/2014/main" val="1497041159"/>
                    </a:ext>
                  </a:extLst>
                </a:gridCol>
              </a:tblGrid>
              <a:tr h="373798">
                <a:tc>
                  <a:txBody>
                    <a:bodyPr/>
                    <a:lstStyle/>
                    <a:p>
                      <a:pPr marL="0" marR="0">
                        <a:lnSpc>
                          <a:spcPct val="15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Predictor variable</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kern="1200" dirty="0">
                          <a:solidFill>
                            <a:schemeClr val="tx1"/>
                          </a:solidFill>
                          <a:latin typeface="Times New Roman" panose="02020603050405020304" pitchFamily="18" charset="0"/>
                          <a:ea typeface="+mn-ea"/>
                          <a:cs typeface="Times New Roman" panose="02020603050405020304" pitchFamily="18" charset="0"/>
                        </a:rPr>
                        <a:t>B</a:t>
                      </a:r>
                    </a:p>
                  </a:txBody>
                  <a:tcPr marL="68580" marR="68580" marT="0" marB="0" anchor="ctr"/>
                </a:tc>
                <a:tc>
                  <a:txBody>
                    <a:bodyPr/>
                    <a:lstStyle/>
                    <a:p>
                      <a:pPr marL="0" marR="0" algn="ctr">
                        <a:lnSpc>
                          <a:spcPct val="150000"/>
                        </a:lnSpc>
                        <a:spcBef>
                          <a:spcPts val="0"/>
                        </a:spcBef>
                        <a:spcAft>
                          <a:spcPts val="800"/>
                        </a:spcAft>
                      </a:pPr>
                      <a:r>
                        <a:rPr lang="en-US" sz="3200">
                          <a:effectLst/>
                          <a:latin typeface="Times New Roman" panose="02020603050405020304" pitchFamily="18" charset="0"/>
                          <a:cs typeface="Times New Roman" panose="02020603050405020304" pitchFamily="18" charset="0"/>
                        </a:rPr>
                        <a:t>SE B</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a:effectLst/>
                          <a:latin typeface="Times New Roman" panose="02020603050405020304" pitchFamily="18" charset="0"/>
                          <a:cs typeface="Times New Roman" panose="02020603050405020304" pitchFamily="18" charset="0"/>
                        </a:rPr>
                        <a:t>b</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dirty="0">
                          <a:latin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cs typeface="Times New Roman" panose="02020603050405020304" pitchFamily="18" charset="0"/>
                        </a:rPr>
                        <a:t>R</a:t>
                      </a:r>
                      <a:r>
                        <a:rPr lang="en-US" sz="3200" baseline="30000" dirty="0">
                          <a:effectLst/>
                          <a:latin typeface="Times New Roman" panose="02020603050405020304" pitchFamily="18" charset="0"/>
                          <a:cs typeface="Times New Roman" panose="02020603050405020304" pitchFamily="18" charset="0"/>
                        </a:rPr>
                        <a:t>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04500494"/>
                  </a:ext>
                </a:extLst>
              </a:tr>
              <a:tr h="0">
                <a:tc>
                  <a:txBody>
                    <a:bodyPr/>
                    <a:lstStyle/>
                    <a:p>
                      <a:pPr marL="0" marR="0">
                        <a:lnSpc>
                          <a:spcPct val="107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Step 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.51**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82327755"/>
                  </a:ext>
                </a:extLst>
              </a:tr>
              <a:tr h="479968">
                <a:tc>
                  <a:txBody>
                    <a:bodyPr/>
                    <a:lstStyle/>
                    <a:p>
                      <a:pPr marL="0" marR="0" algn="r">
                        <a:lnSpc>
                          <a:spcPct val="1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Fear of Negative Evaluation</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.747</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.064</a:t>
                      </a: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.714</a:t>
                      </a: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93432885"/>
                  </a:ext>
                </a:extLst>
              </a:tr>
              <a:tr h="386227">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Step 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.009</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85584314"/>
                  </a:ext>
                </a:extLst>
              </a:tr>
              <a:tr h="66240">
                <a:tc>
                  <a:txBody>
                    <a:bodyPr/>
                    <a:lstStyle/>
                    <a:p>
                      <a:pPr marL="0" marR="0" algn="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Self-Compassion</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-2.969</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1.836</a:t>
                      </a: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-.117</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26749865"/>
                  </a:ext>
                </a:extLst>
              </a:tr>
            </a:tbl>
          </a:graphicData>
        </a:graphic>
      </p:graphicFrame>
      <p:graphicFrame>
        <p:nvGraphicFramePr>
          <p:cNvPr id="51" name="Table 50">
            <a:extLst>
              <a:ext uri="{FF2B5EF4-FFF2-40B4-BE49-F238E27FC236}">
                <a16:creationId xmlns:a16="http://schemas.microsoft.com/office/drawing/2014/main" id="{7320230C-A229-8E48-910A-9047719808C7}"/>
              </a:ext>
            </a:extLst>
          </p:cNvPr>
          <p:cNvGraphicFramePr>
            <a:graphicFrameLocks noGrp="1"/>
          </p:cNvGraphicFramePr>
          <p:nvPr>
            <p:extLst>
              <p:ext uri="{D42A27DB-BD31-4B8C-83A1-F6EECF244321}">
                <p14:modId xmlns:p14="http://schemas.microsoft.com/office/powerpoint/2010/main" val="343123651"/>
              </p:ext>
            </p:extLst>
          </p:nvPr>
        </p:nvGraphicFramePr>
        <p:xfrm>
          <a:off x="29289510" y="11460274"/>
          <a:ext cx="13240340" cy="4248150"/>
        </p:xfrm>
        <a:graphic>
          <a:graphicData uri="http://schemas.openxmlformats.org/drawingml/2006/table">
            <a:tbl>
              <a:tblPr firstRow="1" firstCol="1" lastRow="1" lastCol="1" bandRow="1" bandCol="1"/>
              <a:tblGrid>
                <a:gridCol w="4355946">
                  <a:extLst>
                    <a:ext uri="{9D8B030D-6E8A-4147-A177-3AD203B41FA5}">
                      <a16:colId xmlns:a16="http://schemas.microsoft.com/office/drawing/2014/main" val="3692066352"/>
                    </a:ext>
                  </a:extLst>
                </a:gridCol>
                <a:gridCol w="2460962">
                  <a:extLst>
                    <a:ext uri="{9D8B030D-6E8A-4147-A177-3AD203B41FA5}">
                      <a16:colId xmlns:a16="http://schemas.microsoft.com/office/drawing/2014/main" val="540757028"/>
                    </a:ext>
                  </a:extLst>
                </a:gridCol>
                <a:gridCol w="2155371">
                  <a:extLst>
                    <a:ext uri="{9D8B030D-6E8A-4147-A177-3AD203B41FA5}">
                      <a16:colId xmlns:a16="http://schemas.microsoft.com/office/drawing/2014/main" val="541127387"/>
                    </a:ext>
                  </a:extLst>
                </a:gridCol>
                <a:gridCol w="2188029">
                  <a:extLst>
                    <a:ext uri="{9D8B030D-6E8A-4147-A177-3AD203B41FA5}">
                      <a16:colId xmlns:a16="http://schemas.microsoft.com/office/drawing/2014/main" val="3378209284"/>
                    </a:ext>
                  </a:extLst>
                </a:gridCol>
                <a:gridCol w="2080032">
                  <a:extLst>
                    <a:ext uri="{9D8B030D-6E8A-4147-A177-3AD203B41FA5}">
                      <a16:colId xmlns:a16="http://schemas.microsoft.com/office/drawing/2014/main" val="1497041159"/>
                    </a:ext>
                  </a:extLst>
                </a:gridCol>
              </a:tblGrid>
              <a:tr h="373798">
                <a:tc>
                  <a:txBody>
                    <a:bodyPr/>
                    <a:lstStyle/>
                    <a:p>
                      <a:pPr marL="0" marR="0">
                        <a:lnSpc>
                          <a:spcPct val="15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Predictor variable</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kern="1200" dirty="0">
                          <a:solidFill>
                            <a:schemeClr val="tx1"/>
                          </a:solidFill>
                          <a:latin typeface="Times New Roman" panose="02020603050405020304" pitchFamily="18" charset="0"/>
                          <a:ea typeface="+mn-ea"/>
                          <a:cs typeface="Times New Roman" panose="02020603050405020304" pitchFamily="18" charset="0"/>
                        </a:rPr>
                        <a:t>B</a:t>
                      </a:r>
                    </a:p>
                  </a:txBody>
                  <a:tcPr marL="68580" marR="68580" marT="0" marB="0" anchor="ctr"/>
                </a:tc>
                <a:tc>
                  <a:txBody>
                    <a:bodyPr/>
                    <a:lstStyle/>
                    <a:p>
                      <a:pPr marL="0" marR="0" algn="ctr">
                        <a:lnSpc>
                          <a:spcPct val="150000"/>
                        </a:lnSpc>
                        <a:spcBef>
                          <a:spcPts val="0"/>
                        </a:spcBef>
                        <a:spcAft>
                          <a:spcPts val="800"/>
                        </a:spcAft>
                      </a:pPr>
                      <a:r>
                        <a:rPr lang="en-US" sz="3200">
                          <a:effectLst/>
                          <a:latin typeface="Times New Roman" panose="02020603050405020304" pitchFamily="18" charset="0"/>
                          <a:cs typeface="Times New Roman" panose="02020603050405020304" pitchFamily="18" charset="0"/>
                        </a:rPr>
                        <a:t>SE B</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b</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dirty="0">
                          <a:latin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cs typeface="Times New Roman" panose="02020603050405020304" pitchFamily="18" charset="0"/>
                        </a:rPr>
                        <a:t>R</a:t>
                      </a:r>
                      <a:r>
                        <a:rPr lang="en-US" sz="3200" baseline="30000" dirty="0">
                          <a:effectLst/>
                          <a:latin typeface="Times New Roman" panose="02020603050405020304" pitchFamily="18" charset="0"/>
                          <a:cs typeface="Times New Roman" panose="02020603050405020304" pitchFamily="18" charset="0"/>
                        </a:rPr>
                        <a:t>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04500494"/>
                  </a:ext>
                </a:extLst>
              </a:tr>
              <a:tr h="0">
                <a:tc>
                  <a:txBody>
                    <a:bodyPr/>
                    <a:lstStyle/>
                    <a:p>
                      <a:pPr marL="0" marR="0">
                        <a:lnSpc>
                          <a:spcPct val="107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Step 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.51**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82327755"/>
                  </a:ext>
                </a:extLst>
              </a:tr>
              <a:tr h="479968">
                <a:tc>
                  <a:txBody>
                    <a:bodyPr/>
                    <a:lstStyle/>
                    <a:p>
                      <a:pPr marL="0" marR="0" algn="r">
                        <a:lnSpc>
                          <a:spcPct val="1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Fear of Negative Evaluation</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.747</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.064</a:t>
                      </a: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.714</a:t>
                      </a: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93432885"/>
                  </a:ext>
                </a:extLst>
              </a:tr>
              <a:tr h="386227">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Step 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.076**</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85584314"/>
                  </a:ext>
                </a:extLst>
              </a:tr>
              <a:tr h="66240">
                <a:tc>
                  <a:txBody>
                    <a:bodyPr/>
                    <a:lstStyle/>
                    <a:p>
                      <a:pPr marL="0" marR="0" algn="r">
                        <a:lnSpc>
                          <a:spcPct val="1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Fear of Positive Evaluation</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-2.972</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1.83</a:t>
                      </a: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-.117</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26749865"/>
                  </a:ext>
                </a:extLst>
              </a:tr>
            </a:tbl>
          </a:graphicData>
        </a:graphic>
      </p:graphicFrame>
      <p:graphicFrame>
        <p:nvGraphicFramePr>
          <p:cNvPr id="53" name="Table 52">
            <a:extLst>
              <a:ext uri="{FF2B5EF4-FFF2-40B4-BE49-F238E27FC236}">
                <a16:creationId xmlns:a16="http://schemas.microsoft.com/office/drawing/2014/main" id="{A233D6DD-2331-C345-879C-9BA094A0D54D}"/>
              </a:ext>
            </a:extLst>
          </p:cNvPr>
          <p:cNvGraphicFramePr>
            <a:graphicFrameLocks noGrp="1"/>
          </p:cNvGraphicFramePr>
          <p:nvPr>
            <p:extLst>
              <p:ext uri="{D42A27DB-BD31-4B8C-83A1-F6EECF244321}">
                <p14:modId xmlns:p14="http://schemas.microsoft.com/office/powerpoint/2010/main" val="3848295594"/>
              </p:ext>
            </p:extLst>
          </p:nvPr>
        </p:nvGraphicFramePr>
        <p:xfrm>
          <a:off x="15086203" y="21193854"/>
          <a:ext cx="13240340" cy="3950970"/>
        </p:xfrm>
        <a:graphic>
          <a:graphicData uri="http://schemas.openxmlformats.org/drawingml/2006/table">
            <a:tbl>
              <a:tblPr firstRow="1" firstCol="1" lastRow="1" lastCol="1" bandRow="1" bandCol="1"/>
              <a:tblGrid>
                <a:gridCol w="4355946">
                  <a:extLst>
                    <a:ext uri="{9D8B030D-6E8A-4147-A177-3AD203B41FA5}">
                      <a16:colId xmlns:a16="http://schemas.microsoft.com/office/drawing/2014/main" val="3692066352"/>
                    </a:ext>
                  </a:extLst>
                </a:gridCol>
                <a:gridCol w="2460962">
                  <a:extLst>
                    <a:ext uri="{9D8B030D-6E8A-4147-A177-3AD203B41FA5}">
                      <a16:colId xmlns:a16="http://schemas.microsoft.com/office/drawing/2014/main" val="540757028"/>
                    </a:ext>
                  </a:extLst>
                </a:gridCol>
                <a:gridCol w="2155371">
                  <a:extLst>
                    <a:ext uri="{9D8B030D-6E8A-4147-A177-3AD203B41FA5}">
                      <a16:colId xmlns:a16="http://schemas.microsoft.com/office/drawing/2014/main" val="541127387"/>
                    </a:ext>
                  </a:extLst>
                </a:gridCol>
                <a:gridCol w="2188029">
                  <a:extLst>
                    <a:ext uri="{9D8B030D-6E8A-4147-A177-3AD203B41FA5}">
                      <a16:colId xmlns:a16="http://schemas.microsoft.com/office/drawing/2014/main" val="3378209284"/>
                    </a:ext>
                  </a:extLst>
                </a:gridCol>
                <a:gridCol w="2080032">
                  <a:extLst>
                    <a:ext uri="{9D8B030D-6E8A-4147-A177-3AD203B41FA5}">
                      <a16:colId xmlns:a16="http://schemas.microsoft.com/office/drawing/2014/main" val="1497041159"/>
                    </a:ext>
                  </a:extLst>
                </a:gridCol>
              </a:tblGrid>
              <a:tr h="373798">
                <a:tc>
                  <a:txBody>
                    <a:bodyPr/>
                    <a:lstStyle/>
                    <a:p>
                      <a:pPr marL="0" marR="0">
                        <a:lnSpc>
                          <a:spcPct val="150000"/>
                        </a:lnSpc>
                        <a:spcBef>
                          <a:spcPts val="0"/>
                        </a:spcBef>
                        <a:spcAft>
                          <a:spcPts val="800"/>
                        </a:spcAft>
                      </a:pP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kern="1200" dirty="0">
                          <a:solidFill>
                            <a:schemeClr val="tx1"/>
                          </a:solidFill>
                          <a:latin typeface="Times New Roman" panose="02020603050405020304" pitchFamily="18" charset="0"/>
                          <a:ea typeface="+mn-ea"/>
                          <a:cs typeface="Times New Roman" panose="02020603050405020304" pitchFamily="18" charset="0"/>
                        </a:rPr>
                        <a:t>FPES</a:t>
                      </a:r>
                    </a:p>
                  </a:txBody>
                  <a:tcPr marL="68580" marR="68580" marT="0" marB="0" anchor="ctr"/>
                </a:tc>
                <a:tc>
                  <a:txBody>
                    <a:bodyPr/>
                    <a:lstStyle/>
                    <a:p>
                      <a:pPr marL="0" marR="0" algn="ctr">
                        <a:lnSpc>
                          <a:spcPct val="15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SCS</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BFNE-II</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3200" dirty="0">
                          <a:latin typeface="Times New Roman" panose="02020603050405020304" pitchFamily="18" charset="0"/>
                          <a:cs typeface="Times New Roman" panose="02020603050405020304" pitchFamily="18" charset="0"/>
                        </a:rPr>
                        <a:t>SPIN</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04500494"/>
                  </a:ext>
                </a:extLst>
              </a:tr>
              <a:tr h="357711">
                <a:tc>
                  <a:txBody>
                    <a:bodyPr/>
                    <a:lstStyle/>
                    <a:p>
                      <a:pPr marL="0" marR="0" algn="ctr">
                        <a:lnSpc>
                          <a:spcPct val="107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FPES</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endParaRPr lang="en-US" sz="3200" dirty="0">
                        <a:effectLst/>
                        <a:highlight>
                          <a:srgbClr val="FFFF00"/>
                        </a:highligh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82327755"/>
                  </a:ext>
                </a:extLst>
              </a:tr>
              <a:tr h="479968">
                <a:tc>
                  <a:txBody>
                    <a:bodyPr/>
                    <a:lstStyle/>
                    <a:p>
                      <a:pPr marL="0" marR="0" algn="ctr">
                        <a:lnSpc>
                          <a:spcPct val="1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SCS</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tabLst>
                          <a:tab pos="20955" algn="dec"/>
                        </a:tabLs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-.409**</a:t>
                      </a: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1</a:t>
                      </a:r>
                    </a:p>
                  </a:txBody>
                  <a:tcPr marL="68580" marR="68580" marT="0" marB="0" anchor="ctr"/>
                </a:tc>
                <a:tc>
                  <a:txBody>
                    <a:bodyPr/>
                    <a:lstStyle/>
                    <a:p>
                      <a:pPr marL="0" marR="0" algn="ctr">
                        <a:lnSpc>
                          <a:spcPct val="200000"/>
                        </a:lnSpc>
                        <a:spcBef>
                          <a:spcPts val="0"/>
                        </a:spcBef>
                        <a:spcAft>
                          <a:spcPts val="800"/>
                        </a:spcAft>
                      </a:pP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93432885"/>
                  </a:ext>
                </a:extLst>
              </a:tr>
              <a:tr h="386227">
                <a:tc>
                  <a:txBody>
                    <a:bodyPr/>
                    <a:lstStyle/>
                    <a:p>
                      <a:pPr marL="0" marR="0" algn="ctr">
                        <a:lnSpc>
                          <a:spcPct val="1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BFNE-II</a:t>
                      </a:r>
                    </a:p>
                  </a:txBody>
                  <a:tcPr marL="68580" marR="68580" marT="0" marB="0" anchor="ctr"/>
                </a:tc>
                <a:tc>
                  <a:txBody>
                    <a:bodyPr/>
                    <a:lstStyle/>
                    <a:p>
                      <a:pPr marL="0" marR="0" algn="ctr">
                        <a:lnSpc>
                          <a:spcPct val="200000"/>
                        </a:lnSpc>
                        <a:spcBef>
                          <a:spcPts val="0"/>
                        </a:spcBef>
                        <a:spcAft>
                          <a:spcPts val="800"/>
                        </a:spcAft>
                        <a:tabLst>
                          <a:tab pos="20955" algn="dec"/>
                        </a:tabLst>
                      </a:pPr>
                      <a:r>
                        <a:rPr lang="en-US" sz="3200" dirty="0">
                          <a:effectLst/>
                          <a:latin typeface="Times New Roman" panose="02020603050405020304" pitchFamily="18" charset="0"/>
                          <a:cs typeface="Times New Roman" panose="02020603050405020304" pitchFamily="18" charset="0"/>
                        </a:rPr>
                        <a:t> .447**</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-.536**</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pP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85584314"/>
                  </a:ext>
                </a:extLst>
              </a:tr>
              <a:tr h="66240">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SPIN</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800"/>
                        </a:spcAft>
                        <a:tabLst>
                          <a:tab pos="20955" algn="dec"/>
                        </a:tabLs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.567**</a:t>
                      </a: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-.466**</a:t>
                      </a: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ea typeface="PMingLiU" panose="02020500000000000000" pitchFamily="18" charset="-120"/>
                          <a:cs typeface="Times New Roman" panose="02020603050405020304" pitchFamily="18" charset="0"/>
                        </a:rPr>
                        <a:t>.714**</a:t>
                      </a:r>
                    </a:p>
                  </a:txBody>
                  <a:tcPr marL="68580" marR="68580" marT="0" marB="0" anchor="ctr"/>
                </a:tc>
                <a:tc>
                  <a:txBody>
                    <a:bodyPr/>
                    <a:lstStyle/>
                    <a:p>
                      <a:pPr marL="0" marR="0" algn="ctr">
                        <a:lnSpc>
                          <a:spcPct val="200000"/>
                        </a:lnSpc>
                        <a:spcBef>
                          <a:spcPts val="0"/>
                        </a:spcBef>
                        <a:spcAft>
                          <a:spcPts val="800"/>
                        </a:spcAft>
                      </a:pPr>
                      <a:r>
                        <a:rPr lang="en-US" sz="3200" dirty="0">
                          <a:effectLst/>
                          <a:latin typeface="Times New Roman" panose="02020603050405020304" pitchFamily="18" charset="0"/>
                          <a:cs typeface="Times New Roman" panose="02020603050405020304" pitchFamily="18" charset="0"/>
                        </a:rPr>
                        <a:t> 1</a:t>
                      </a:r>
                      <a:endParaRPr lang="en-US" sz="3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26749865"/>
                  </a:ext>
                </a:extLst>
              </a:tr>
            </a:tbl>
          </a:graphicData>
        </a:graphic>
      </p:graphicFrame>
      <p:sp>
        <p:nvSpPr>
          <p:cNvPr id="54" name="TextBox 53">
            <a:extLst>
              <a:ext uri="{FF2B5EF4-FFF2-40B4-BE49-F238E27FC236}">
                <a16:creationId xmlns:a16="http://schemas.microsoft.com/office/drawing/2014/main" id="{8E78F00D-B574-1144-A1F4-C87130C6E9A9}"/>
              </a:ext>
            </a:extLst>
          </p:cNvPr>
          <p:cNvSpPr txBox="1"/>
          <p:nvPr/>
        </p:nvSpPr>
        <p:spPr>
          <a:xfrm>
            <a:off x="15086203" y="32101257"/>
            <a:ext cx="8258732" cy="553998"/>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.05. **</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 &lt; .01.</a:t>
            </a:r>
          </a:p>
        </p:txBody>
      </p:sp>
      <p:sp>
        <p:nvSpPr>
          <p:cNvPr id="55" name="Rectangle 1">
            <a:extLst>
              <a:ext uri="{FF2B5EF4-FFF2-40B4-BE49-F238E27FC236}">
                <a16:creationId xmlns:a16="http://schemas.microsoft.com/office/drawing/2014/main" id="{3EF0BFE6-950F-0E48-89C3-F9A75B5DF4C3}"/>
              </a:ext>
            </a:extLst>
          </p:cNvPr>
          <p:cNvSpPr>
            <a:spLocks noChangeArrowheads="1"/>
          </p:cNvSpPr>
          <p:nvPr/>
        </p:nvSpPr>
        <p:spPr bwMode="auto">
          <a:xfrm>
            <a:off x="14776964" y="19537818"/>
            <a:ext cx="1387902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indent="65088" defTabSz="914400"/>
            <a:r>
              <a:rPr kumimoji="0" lang="en-US" altLang="en-US" sz="3000" b="0"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Table 1</a:t>
            </a:r>
            <a:r>
              <a:rPr kumimoji="0" lang="en-US" altLang="en-US" sz="3000" b="1" i="0" u="none" strike="noStrike" cap="none" normalizeH="0" baseline="0" dirty="0">
                <a:ln>
                  <a:noFill/>
                </a:ln>
                <a:solidFill>
                  <a:srgbClr val="000000"/>
                </a:solidFill>
                <a:effectLst/>
                <a:latin typeface="Times New Roman" panose="02020603050405020304" pitchFamily="18" charset="0"/>
                <a:ea typeface="DengXian" panose="020B0503020204020204" pitchFamily="2" charset="-122"/>
                <a:cs typeface="Times New Roman" panose="02020603050405020304" pitchFamily="18" charset="0"/>
              </a:rPr>
              <a:t>.</a:t>
            </a:r>
            <a:r>
              <a:rPr lang="en-US" sz="3000" i="1" dirty="0">
                <a:latin typeface="Times New Roman" panose="02020603050405020304" pitchFamily="18" charset="0"/>
                <a:cs typeface="Times New Roman" panose="02020603050405020304" pitchFamily="18" charset="0"/>
              </a:rPr>
              <a:t> Correlation Matrix Depicting Relationships Between Fear of Positive Evaluation (FPES), Self-Compassion (SCS), Fear of Negative Evaluation (BFNE-II), and Social Anxiety (SPIN).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218134"/>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wild-B-Poste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Mwild-B-Poster.potx</Template>
  <TotalTime>29918</TotalTime>
  <Words>1590</Words>
  <Application>Microsoft Macintosh PowerPoint</Application>
  <PresentationFormat>Custom</PresentationFormat>
  <Paragraphs>124</Paragraphs>
  <Slides>1</Slides>
  <Notes>1</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vt:i4>
      </vt:variant>
    </vt:vector>
  </HeadingPairs>
  <TitlesOfParts>
    <vt:vector size="15" baseType="lpstr">
      <vt:lpstr>Aharoni</vt:lpstr>
      <vt:lpstr>Arial</vt:lpstr>
      <vt:lpstr>Calibri</vt:lpstr>
      <vt:lpstr>Georgia</vt:lpstr>
      <vt:lpstr>Times</vt:lpstr>
      <vt:lpstr>Times New Roman</vt:lpstr>
      <vt:lpstr>Trebuchet MS</vt:lpstr>
      <vt:lpstr>Tw Cen MT</vt:lpstr>
      <vt:lpstr>Tw Cen MT Condensed</vt:lpstr>
      <vt:lpstr>Wingdings 3</vt:lpstr>
      <vt:lpstr>Mwild-B-Poster</vt:lpstr>
      <vt:lpstr>1_Classic 3 Columns</vt:lpstr>
      <vt:lpstr>Classic - Wide Center</vt:lpstr>
      <vt:lpstr>Integral</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Rife</dc:creator>
  <dc:description>This template is the property of PosterPresentations.com. Call us if you need help with this poster template._x000d_
1-866-649-3004           _x000d_
 (c)PosterPresentations.com</dc:description>
  <cp:lastModifiedBy>Brooke Short</cp:lastModifiedBy>
  <cp:revision>984</cp:revision>
  <dcterms:created xsi:type="dcterms:W3CDTF">2012-02-03T19:11:35Z</dcterms:created>
  <dcterms:modified xsi:type="dcterms:W3CDTF">2020-11-13T16:13:47Z</dcterms:modified>
</cp:coreProperties>
</file>