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9" r:id="rId2"/>
  </p:sldIdLst>
  <p:sldSz cx="49377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Palatino Linotype" panose="02040502050505030304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5576">
          <p15:clr>
            <a:srgbClr val="A4A3A4"/>
          </p15:clr>
        </p15:guide>
        <p15:guide id="2" pos="6024">
          <p15:clr>
            <a:srgbClr val="A4A3A4"/>
          </p15:clr>
        </p15:guide>
        <p15:guide id="3" pos="264">
          <p15:clr>
            <a:srgbClr val="A4A3A4"/>
          </p15:clr>
        </p15:guide>
        <p15:guide id="4" pos="744">
          <p15:clr>
            <a:srgbClr val="A4A3A4"/>
          </p15:clr>
        </p15:guide>
        <p15:guide id="5" orient="horz" pos="10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ckathorn, Jana" initials="HJ" lastIdx="4" clrIdx="0">
    <p:extLst>
      <p:ext uri="{19B8F6BF-5375-455C-9EA6-DF929625EA0E}">
        <p15:presenceInfo xmlns:p15="http://schemas.microsoft.com/office/powerpoint/2012/main" userId="S-1-5-21-3968477487-2019569617-2369413343-160740" providerId="AD"/>
      </p:ext>
    </p:extLst>
  </p:cmAuthor>
  <p:cmAuthor id="2" name="Jessica M Criddle" initials="JMC" lastIdx="2" clrIdx="1">
    <p:extLst>
      <p:ext uri="{19B8F6BF-5375-455C-9EA6-DF929625EA0E}">
        <p15:presenceInfo xmlns:p15="http://schemas.microsoft.com/office/powerpoint/2012/main" userId="Jessica M Cridd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71A105-DF9F-4528-B045-B1244748413A}">
  <a:tblStyle styleId="{CB71A105-DF9F-4528-B045-B124474841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88" autoAdjust="0"/>
    <p:restoredTop sz="96412" autoAdjust="0"/>
  </p:normalViewPr>
  <p:slideViewPr>
    <p:cSldViewPr snapToGrid="0">
      <p:cViewPr varScale="1">
        <p:scale>
          <a:sx n="19" d="100"/>
          <a:sy n="19" d="100"/>
        </p:scale>
        <p:origin x="262" y="70"/>
      </p:cViewPr>
      <p:guideLst>
        <p:guide pos="15576"/>
        <p:guide pos="6024"/>
        <p:guide pos="264"/>
        <p:guide pos="744"/>
        <p:guide orient="horz"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11" name="Google Shape;1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703320" y="5387342"/>
            <a:ext cx="41970961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72200" y="17289781"/>
            <a:ext cx="370332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368995" y="8206749"/>
            <a:ext cx="42588181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368995" y="22029430"/>
            <a:ext cx="42588181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394710" y="1752607"/>
            <a:ext cx="42588181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394710" y="8763000"/>
            <a:ext cx="2098548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24997409" y="8763000"/>
            <a:ext cx="2098548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401141" y="1752607"/>
            <a:ext cx="42588181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401147" y="8069582"/>
            <a:ext cx="2088903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3401147" y="12024360"/>
            <a:ext cx="20889037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24997413" y="8069582"/>
            <a:ext cx="20991910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24997413" y="12024360"/>
            <a:ext cx="20991910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0991911" y="4739647"/>
            <a:ext cx="2499741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120396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marL="914400" lvl="1" indent="-10820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marL="1371600" lvl="2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marL="1828800" lvl="3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marL="2286000" lvl="4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marL="2743200" lvl="5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3401142" y="9875520"/>
            <a:ext cx="15925561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0991911" y="4739647"/>
            <a:ext cx="2499741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Arial"/>
              <a:buNone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401142" y="9875520"/>
            <a:ext cx="15925561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3394710" y="1752607"/>
            <a:ext cx="42588181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4245590" y="-2087879"/>
            <a:ext cx="20886422" cy="4258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6710960" y="10377488"/>
            <a:ext cx="27896822" cy="1064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108259" y="39053"/>
            <a:ext cx="27896822" cy="3132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394710" y="1752607"/>
            <a:ext cx="42588181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394710" y="8763000"/>
            <a:ext cx="42588181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394710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356330" y="30510488"/>
            <a:ext cx="1666493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4872931" y="30510488"/>
            <a:ext cx="111099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12701" y="0"/>
            <a:ext cx="10149840" cy="329184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Non-Cognitive Predictors of Student Success:</a:t>
            </a:r>
            <a:br>
              <a:rPr lang="en-US" sz="18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8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Predictive Validity Comparison Between Domestic and International Students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598552" y="5728739"/>
            <a:ext cx="13819197" cy="25945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BACKGROUND: </a:t>
            </a:r>
            <a:endParaRPr sz="3700" dirty="0">
              <a:latin typeface="Palatino Linotype" panose="02040502050505030304" pitchFamily="18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Facial expressions inform first impressions leading to social affiliation, such as trustworthiness, attractiveness, and likability (</a:t>
            </a:r>
            <a:r>
              <a:rPr lang="es-ES" sz="37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Gutiérrez-García &amp; Calvo, 2016; </a:t>
            </a:r>
            <a:r>
              <a:rPr lang="nn-NO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Schmidt, Levenstein, &amp; Ambadar, 2012; </a:t>
            </a:r>
            <a:r>
              <a:rPr lang="it-IT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Wang, Mao, Li, &amp; Liu, 2016)</a:t>
            </a: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endParaRPr lang="en-US" sz="37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000"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Face masks veil these features and  cause ambiguity in expression and can make us less trusting of others (</a:t>
            </a: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Li, </a:t>
            </a:r>
            <a:r>
              <a:rPr lang="en-US" sz="3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Turmunkh</a:t>
            </a: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 &amp; </a:t>
            </a:r>
            <a:r>
              <a:rPr lang="en-US" sz="3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Wakker</a:t>
            </a: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2019</a:t>
            </a: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).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4000"/>
            </a:pPr>
            <a:endParaRPr lang="en-US" sz="37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Uncertainty and a need for closure can increase this distrusting, forming barriers to social relationships (</a:t>
            </a:r>
            <a:r>
              <a:rPr lang="en-US" sz="3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Acar-Burkay</a:t>
            </a: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Fennis, &amp; </a:t>
            </a:r>
            <a:r>
              <a:rPr lang="en-US" sz="3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Warlop</a:t>
            </a: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2014)</a:t>
            </a:r>
            <a:endParaRPr lang="en-US" sz="37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endParaRPr lang="en-US" sz="37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Lack of trust in forming relationships is increased when the person in question is male (</a:t>
            </a: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Buchan, </a:t>
            </a:r>
            <a:r>
              <a:rPr lang="en-US" sz="3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Croson</a:t>
            </a: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&amp; </a:t>
            </a:r>
            <a:r>
              <a:rPr lang="en-US" sz="3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Solnick</a:t>
            </a: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 2008).</a:t>
            </a:r>
            <a:endParaRPr lang="en-US" sz="37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endParaRPr lang="en-US" sz="37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CURRENT STUDY:</a:t>
            </a:r>
            <a:endParaRPr sz="3700" dirty="0">
              <a:latin typeface="Palatino Linotype" panose="0204050205050503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We examined the relation between wearing a face mask, intolerance of uncertainty and need for closure, on social desirability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7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H1. </a:t>
            </a: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Individuals wearing masks would be perceived as less likable than those without masks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H2. </a:t>
            </a:r>
            <a:r>
              <a:rPr lang="en-US" sz="3700" dirty="0">
                <a:latin typeface="Palatino Linotype" panose="02040502050505030304" pitchFamily="18" charset="0"/>
              </a:rPr>
              <a:t>Males wearing masks would be perceived as less likable than models in other conditions.</a:t>
            </a:r>
            <a:endParaRPr lang="en-US" sz="3700" b="0" i="0" u="none" strike="noStrike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H3. </a:t>
            </a:r>
            <a:r>
              <a:rPr lang="en-US" sz="3700" dirty="0">
                <a:solidFill>
                  <a:schemeClr val="dk1"/>
                </a:solidFill>
                <a:latin typeface="Times New Roman" panose="02020603050405020304" pitchFamily="18" charset="0"/>
                <a:ea typeface="Palatino Linotype"/>
                <a:cs typeface="Palatino Linotype"/>
                <a:sym typeface="Palatino Linotype"/>
              </a:rPr>
              <a:t>T</a:t>
            </a:r>
            <a:r>
              <a:rPr lang="en-US" sz="3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need for closure and intolerance of uncertainty will partially mediate the relation between seeing a model in a mask and judgements of untrustworthiness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latin typeface="Times New Roman" panose="02020603050405020304" pitchFamily="18" charset="0"/>
                <a:ea typeface="Palatino Linotype"/>
                <a:cs typeface="Palatino Linotype"/>
                <a:sym typeface="Palatino Linotype"/>
              </a:rPr>
              <a:t>H4. Need for closure and intolerance of uncertainty would account for variance in likability above and beyond that of model gender and mask </a:t>
            </a:r>
            <a:r>
              <a:rPr lang="en-US" sz="3700" dirty="0" err="1">
                <a:latin typeface="Times New Roman" panose="02020603050405020304" pitchFamily="18" charset="0"/>
                <a:ea typeface="Palatino Linotype"/>
                <a:cs typeface="Palatino Linotype"/>
                <a:sym typeface="Palatino Linotype"/>
              </a:rPr>
              <a:t>peresence</a:t>
            </a:r>
            <a:r>
              <a:rPr lang="en-US" sz="3700" dirty="0">
                <a:latin typeface="Times New Roman" panose="02020603050405020304" pitchFamily="18" charset="0"/>
                <a:ea typeface="Palatino Linotype"/>
                <a:cs typeface="Palatino Linotype"/>
                <a:sym typeface="Palatino Linotype"/>
              </a:rPr>
              <a:t>. </a:t>
            </a:r>
            <a:endParaRPr lang="en-US" sz="3700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2701" y="-457569"/>
            <a:ext cx="49488630" cy="6186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Masks and Ambiguity in Expressions: A Barrier to Social Affiliation?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ctr"/>
            <a:r>
              <a:rPr lang="en-US" sz="49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Authors: Jessica Criddle, Daphne Jackson, Katherine Link, Jana Hackathorn</a:t>
            </a:r>
            <a:endParaRPr sz="49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35895516" y="5728739"/>
            <a:ext cx="12883532" cy="1273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MEASURES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Intolerance of Uncertainty Scale assess belief that uncertainty will lead to aversive feelings and situations (Carlton, Norton, &amp; Asmundson, 2007)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Need for Closure Scale assesses motivation to find answers in the face of ambiguity (</a:t>
            </a:r>
            <a:r>
              <a:rPr lang="nl-NL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Roets, &amp; Van Hiel, 2011)</a:t>
            </a:r>
            <a:endParaRPr lang="en-US" sz="37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Likability Scale (</a:t>
            </a:r>
            <a:r>
              <a:rPr lang="en-US" sz="37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Reysen</a:t>
            </a: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2005)</a:t>
            </a:r>
            <a:endParaRPr lang="en-US" sz="37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Trustworthiness item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700" b="1" dirty="0">
              <a:solidFill>
                <a:srgbClr val="000000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RESULTS: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0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Bivariate correlations showed that male gender was negatively correlated with likability and, surprisingly, wearing a mask was positively correlated with likability. See Table 1 for correlation coefficients.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700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Mediation analysis was not significant, p = 0.0583 </a:t>
            </a:r>
          </a:p>
          <a:p>
            <a:pPr>
              <a:lnSpc>
                <a:spcPct val="150000"/>
              </a:lnSpc>
            </a:pPr>
            <a:endParaRPr lang="en-US" sz="3700" dirty="0">
              <a:latin typeface="Palatino Linotype" panose="02040502050505030304" pitchFamily="18" charset="0"/>
              <a:sym typeface="Palatino Linotype"/>
            </a:endParaRPr>
          </a:p>
          <a:p>
            <a:pPr>
              <a:lnSpc>
                <a:spcPct val="150000"/>
              </a:lnSpc>
            </a:pPr>
            <a:r>
              <a:rPr lang="en-US" sz="3700" dirty="0">
                <a:latin typeface="Palatino Linotype" panose="02040502050505030304" pitchFamily="18" charset="0"/>
                <a:sym typeface="Palatino Linotype"/>
              </a:rPr>
              <a:t>Hierarchical regression model including gender of model, presence of a mask, and attitudes toward ambiguity predicting likability was significant. See Table 2 for coefficients.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700" b="1" dirty="0"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DISCUSSION:</a:t>
            </a:r>
            <a:endParaRPr sz="3700" dirty="0">
              <a:latin typeface="Palatino Linotype" panose="0204050205050503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Findings demonstrate that likability of females, but not males, is increased when wearing a face mask. Attitudes toward uncertainty do not affect likability.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700" dirty="0">
              <a:solidFill>
                <a:schemeClr val="dk1"/>
              </a:solidFill>
              <a:latin typeface="Palatino Linotype" panose="02040502050505030304" pitchFamily="18" charset="0"/>
              <a:ea typeface="Palatino Linotype"/>
              <a:cs typeface="Palatino Linotype"/>
              <a:sym typeface="Palatino Linotype"/>
            </a:endParaRPr>
          </a:p>
          <a:p>
            <a:pPr lvl="0">
              <a:lnSpc>
                <a:spcPct val="150000"/>
              </a:lnSpc>
            </a:pPr>
            <a:r>
              <a:rPr lang="en-US" sz="3700" dirty="0">
                <a:latin typeface="Palatino Linotype" panose="02040502050505030304" pitchFamily="18" charset="0"/>
              </a:rPr>
              <a:t>Social norms may be changing during the time of the  COVID-19 pandemic.  The presence of face masks may be an indicator of prosocial behavior, which could increase positive social judgements of those wearing masks.</a:t>
            </a:r>
            <a:endParaRPr lang="en-US" sz="3700" b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 descr="Murray State University Logo, HD Png Download , Transparent Png Image -  PNGitem">
            <a:extLst>
              <a:ext uri="{FF2B5EF4-FFF2-40B4-BE49-F238E27FC236}">
                <a16:creationId xmlns:a16="http://schemas.microsoft.com/office/drawing/2014/main" id="{F65179A4-ADA4-4408-B3A8-395E836A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2" y="289958"/>
            <a:ext cx="3564123" cy="39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1;p16">
            <a:extLst>
              <a:ext uri="{FF2B5EF4-FFF2-40B4-BE49-F238E27FC236}">
                <a16:creationId xmlns:a16="http://schemas.microsoft.com/office/drawing/2014/main" id="{07328CC0-3C49-4C6F-9932-574D37AC82E8}"/>
              </a:ext>
            </a:extLst>
          </p:cNvPr>
          <p:cNvSpPr txBox="1"/>
          <p:nvPr/>
        </p:nvSpPr>
        <p:spPr>
          <a:xfrm>
            <a:off x="17365686" y="5728738"/>
            <a:ext cx="14646228" cy="778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METHODS:</a:t>
            </a:r>
            <a:endParaRPr lang="en-US" sz="3700" dirty="0">
              <a:latin typeface="Palatino Linotype" panose="0204050205050503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Undergraduate students (N = 148; 78.1% female, 92.1% Caucasian, </a:t>
            </a:r>
            <a:r>
              <a:rPr lang="en-US" sz="3700" i="1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M</a:t>
            </a:r>
            <a:r>
              <a:rPr lang="en-US" sz="3700" i="1" baseline="-250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age</a:t>
            </a:r>
            <a:r>
              <a:rPr lang="en-US" sz="3700" dirty="0">
                <a:solidFill>
                  <a:schemeClr val="dk1"/>
                </a:solidFill>
                <a:latin typeface="Palatino Linotype" panose="02040502050505030304" pitchFamily="18" charset="0"/>
                <a:ea typeface="Palatino Linotype"/>
                <a:cs typeface="Palatino Linotype"/>
                <a:sym typeface="Palatino Linotype"/>
              </a:rPr>
              <a:t> = 18.9, SD = 1.71) were recruited from psychology classes to complete an online survey.  Participants were randomly assigned to rate one of four models (i.e., a male with or without a face mask and a female with or without a face mask)  on trustworthiness, attractiveness, likeability. They also reported on intolerance of uncertainty and need for closure.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44195EE-3F81-4701-9F8B-51921A9CC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53146"/>
              </p:ext>
            </p:extLst>
          </p:nvPr>
        </p:nvGraphicFramePr>
        <p:xfrm>
          <a:off x="17365686" y="24652184"/>
          <a:ext cx="15022513" cy="72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5" imgW="5018804" imgH="2113400" progId="Word.Document.12">
                  <p:embed/>
                </p:oleObj>
              </mc:Choice>
              <mc:Fallback>
                <p:oleObj name="Document" r:id="rId5" imgW="5018804" imgH="211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65686" y="24652184"/>
                        <a:ext cx="15022513" cy="72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Google Shape;121;p16">
            <a:extLst>
              <a:ext uri="{FF2B5EF4-FFF2-40B4-BE49-F238E27FC236}">
                <a16:creationId xmlns:a16="http://schemas.microsoft.com/office/drawing/2014/main" id="{9306AF13-C96F-456F-9648-E08E3FD5FD98}"/>
              </a:ext>
            </a:extLst>
          </p:cNvPr>
          <p:cNvSpPr txBox="1"/>
          <p:nvPr/>
        </p:nvSpPr>
        <p:spPr>
          <a:xfrm>
            <a:off x="17365686" y="22301019"/>
            <a:ext cx="16515856" cy="172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2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Hierarchical Regression Analysis for Predictors of Likability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" name="Google Shape;121;p16">
            <a:extLst>
              <a:ext uri="{FF2B5EF4-FFF2-40B4-BE49-F238E27FC236}">
                <a16:creationId xmlns:a16="http://schemas.microsoft.com/office/drawing/2014/main" id="{F7D621D4-DEE0-4C76-9E2C-44A22AACE8AE}"/>
              </a:ext>
            </a:extLst>
          </p:cNvPr>
          <p:cNvSpPr txBox="1"/>
          <p:nvPr/>
        </p:nvSpPr>
        <p:spPr>
          <a:xfrm>
            <a:off x="17365686" y="14196266"/>
            <a:ext cx="16515856" cy="172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Table 1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Bivariate Correlations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" name="Google Shape;121;p16">
            <a:extLst>
              <a:ext uri="{FF2B5EF4-FFF2-40B4-BE49-F238E27FC236}">
                <a16:creationId xmlns:a16="http://schemas.microsoft.com/office/drawing/2014/main" id="{6CFA692E-83C2-4D60-A479-CD80A4A4EF8C}"/>
              </a:ext>
            </a:extLst>
          </p:cNvPr>
          <p:cNvSpPr txBox="1"/>
          <p:nvPr/>
        </p:nvSpPr>
        <p:spPr>
          <a:xfrm>
            <a:off x="17365686" y="30383049"/>
            <a:ext cx="16515856" cy="210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 &lt;.05  **  p &lt; .01</a:t>
            </a:r>
            <a:endParaRPr lang="en-US" sz="3600" i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Target Gender – Male, Mask Presence – Model Wearing Mask</a:t>
            </a:r>
          </a:p>
        </p:txBody>
      </p:sp>
      <p:sp>
        <p:nvSpPr>
          <p:cNvPr id="5" name="Google Shape;121;p16">
            <a:extLst>
              <a:ext uri="{FF2B5EF4-FFF2-40B4-BE49-F238E27FC236}">
                <a16:creationId xmlns:a16="http://schemas.microsoft.com/office/drawing/2014/main" id="{E93A72B6-453F-4278-81B9-91FE9985C6EF}"/>
              </a:ext>
            </a:extLst>
          </p:cNvPr>
          <p:cNvSpPr txBox="1"/>
          <p:nvPr/>
        </p:nvSpPr>
        <p:spPr>
          <a:xfrm>
            <a:off x="17365686" y="20023116"/>
            <a:ext cx="16515856" cy="94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 &lt;.05  **  p &lt; .01</a:t>
            </a:r>
            <a:endParaRPr lang="en-US" sz="3600" i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5E500C-6035-46DC-90FF-3DDA81E66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5686" y="16002349"/>
            <a:ext cx="13967754" cy="39444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599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Palatino Linotype</vt:lpstr>
      <vt:lpstr>Lato</vt:lpstr>
      <vt:lpstr>Arial</vt:lpstr>
      <vt:lpstr>Calibri</vt:lpstr>
      <vt:lpstr>Office Theme</vt:lpstr>
      <vt:lpstr>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BIRD</dc:creator>
  <cp:lastModifiedBy>Jessica M Criddle</cp:lastModifiedBy>
  <cp:revision>31</cp:revision>
  <dcterms:modified xsi:type="dcterms:W3CDTF">2020-11-12T22:38:26Z</dcterms:modified>
</cp:coreProperties>
</file>