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45720000" cy="347472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79057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395287" algn="l" defTabSz="79057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790575" algn="l" defTabSz="79057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185862" algn="l" defTabSz="79057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581150" algn="l" defTabSz="79057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0" algn="l" defTabSz="79057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0" algn="l" defTabSz="79057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0" algn="l" defTabSz="79057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0" algn="l" defTabSz="79057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3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RH" initials="D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420" autoAdjust="0"/>
  </p:normalViewPr>
  <p:slideViewPr>
    <p:cSldViewPr snapToGrid="0">
      <p:cViewPr>
        <p:scale>
          <a:sx n="20" d="100"/>
          <a:sy n="20" d="100"/>
        </p:scale>
        <p:origin x="546" y="-13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" name="Shape 1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790575" latinLnBrk="0">
      <a:spcBef>
        <a:spcPts val="300"/>
      </a:spcBef>
      <a:defRPr sz="1100">
        <a:latin typeface="+mn-lt"/>
        <a:ea typeface="+mn-ea"/>
        <a:cs typeface="+mn-cs"/>
        <a:sym typeface="Calibri"/>
      </a:defRPr>
    </a:lvl1pPr>
    <a:lvl2pPr indent="228600" defTabSz="790575" latinLnBrk="0">
      <a:spcBef>
        <a:spcPts val="300"/>
      </a:spcBef>
      <a:defRPr sz="1100">
        <a:latin typeface="+mn-lt"/>
        <a:ea typeface="+mn-ea"/>
        <a:cs typeface="+mn-cs"/>
        <a:sym typeface="Calibri"/>
      </a:defRPr>
    </a:lvl2pPr>
    <a:lvl3pPr indent="457200" defTabSz="790575" latinLnBrk="0">
      <a:spcBef>
        <a:spcPts val="300"/>
      </a:spcBef>
      <a:defRPr sz="1100">
        <a:latin typeface="+mn-lt"/>
        <a:ea typeface="+mn-ea"/>
        <a:cs typeface="+mn-cs"/>
        <a:sym typeface="Calibri"/>
      </a:defRPr>
    </a:lvl3pPr>
    <a:lvl4pPr indent="685800" defTabSz="790575" latinLnBrk="0">
      <a:spcBef>
        <a:spcPts val="300"/>
      </a:spcBef>
      <a:defRPr sz="1100">
        <a:latin typeface="+mn-lt"/>
        <a:ea typeface="+mn-ea"/>
        <a:cs typeface="+mn-cs"/>
        <a:sym typeface="Calibri"/>
      </a:defRPr>
    </a:lvl4pPr>
    <a:lvl5pPr indent="914400" defTabSz="790575" latinLnBrk="0">
      <a:spcBef>
        <a:spcPts val="300"/>
      </a:spcBef>
      <a:defRPr sz="1100">
        <a:latin typeface="+mn-lt"/>
        <a:ea typeface="+mn-ea"/>
        <a:cs typeface="+mn-cs"/>
        <a:sym typeface="Calibri"/>
      </a:defRPr>
    </a:lvl5pPr>
    <a:lvl6pPr indent="1143000" defTabSz="790575" latinLnBrk="0">
      <a:spcBef>
        <a:spcPts val="300"/>
      </a:spcBef>
      <a:defRPr sz="1100">
        <a:latin typeface="+mn-lt"/>
        <a:ea typeface="+mn-ea"/>
        <a:cs typeface="+mn-cs"/>
        <a:sym typeface="Calibri"/>
      </a:defRPr>
    </a:lvl6pPr>
    <a:lvl7pPr indent="1371600" defTabSz="790575" latinLnBrk="0">
      <a:spcBef>
        <a:spcPts val="300"/>
      </a:spcBef>
      <a:defRPr sz="1100">
        <a:latin typeface="+mn-lt"/>
        <a:ea typeface="+mn-ea"/>
        <a:cs typeface="+mn-cs"/>
        <a:sym typeface="Calibri"/>
      </a:defRPr>
    </a:lvl7pPr>
    <a:lvl8pPr indent="1600200" defTabSz="790575" latinLnBrk="0">
      <a:spcBef>
        <a:spcPts val="300"/>
      </a:spcBef>
      <a:defRPr sz="1100">
        <a:latin typeface="+mn-lt"/>
        <a:ea typeface="+mn-ea"/>
        <a:cs typeface="+mn-cs"/>
        <a:sym typeface="Calibri"/>
      </a:defRPr>
    </a:lvl8pPr>
    <a:lvl9pPr indent="1828800" defTabSz="790575" latinLnBrk="0">
      <a:spcBef>
        <a:spcPts val="300"/>
      </a:spcBef>
      <a:defRPr sz="11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73163" y="685800"/>
            <a:ext cx="451167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460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2286000" y="466512"/>
            <a:ext cx="41148000" cy="7641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06902" tIns="206902" rIns="206902" bIns="206902" anchor="ctr"/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2286000" y="8107680"/>
            <a:ext cx="41148000" cy="266395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206902" tIns="206902" rIns="206902" bIns="206902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2312317" y="32573657"/>
            <a:ext cx="1121684" cy="1113349"/>
          </a:xfrm>
          <a:prstGeom prst="rect">
            <a:avLst/>
          </a:prstGeom>
          <a:ln w="12700">
            <a:miter lim="400000"/>
          </a:ln>
        </p:spPr>
        <p:txBody>
          <a:bodyPr wrap="none" lIns="206902" tIns="206902" rIns="206902" bIns="206902" anchor="ctr">
            <a:spAutoFit/>
          </a:bodyPr>
          <a:lstStyle>
            <a:lvl1pPr algn="r" defTabSz="4702175">
              <a:defRPr sz="5400">
                <a:solidFill>
                  <a:srgbClr val="898989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marL="0" marR="0" indent="0" algn="ctr" defTabSz="41386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41386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41386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41386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41386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457200" algn="ctr" defTabSz="41386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914400" algn="ctr" defTabSz="41386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1371600" algn="ctr" defTabSz="41386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1828800" algn="ctr" defTabSz="41386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1550987" marR="0" indent="-1550987" algn="l" defTabSz="4138612" rtl="0" latinLnBrk="0">
        <a:lnSpc>
          <a:spcPct val="100000"/>
        </a:lnSpc>
        <a:spcBef>
          <a:spcPts val="3400"/>
        </a:spcBef>
        <a:spcAft>
          <a:spcPts val="0"/>
        </a:spcAft>
        <a:buClrTx/>
        <a:buSzPct val="100000"/>
        <a:buFont typeface="Arial"/>
        <a:buChar char="»"/>
        <a:tabLst/>
        <a:defRPr sz="14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3543887" marR="0" indent="-1475375" algn="l" defTabSz="4138612" rtl="0" latinLnBrk="0">
        <a:lnSpc>
          <a:spcPct val="100000"/>
        </a:lnSpc>
        <a:spcBef>
          <a:spcPts val="3400"/>
        </a:spcBef>
        <a:spcAft>
          <a:spcPts val="0"/>
        </a:spcAft>
        <a:buClrTx/>
        <a:buSzPct val="100000"/>
        <a:buFont typeface="Arial"/>
        <a:buChar char="–"/>
        <a:tabLst/>
        <a:defRPr sz="14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5526131" marR="0" indent="-1387519" algn="l" defTabSz="4138612" rtl="0" latinLnBrk="0">
        <a:lnSpc>
          <a:spcPct val="100000"/>
        </a:lnSpc>
        <a:spcBef>
          <a:spcPts val="3400"/>
        </a:spcBef>
        <a:spcAft>
          <a:spcPts val="0"/>
        </a:spcAft>
        <a:buClrTx/>
        <a:buSzPct val="100000"/>
        <a:buFont typeface="Arial"/>
        <a:buChar char="•"/>
        <a:tabLst/>
        <a:defRPr sz="14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7835951" marR="0" indent="-1628826" algn="l" defTabSz="4138612" rtl="0" latinLnBrk="0">
        <a:lnSpc>
          <a:spcPct val="100000"/>
        </a:lnSpc>
        <a:spcBef>
          <a:spcPts val="3400"/>
        </a:spcBef>
        <a:spcAft>
          <a:spcPts val="0"/>
        </a:spcAft>
        <a:buClrTx/>
        <a:buSzPct val="100000"/>
        <a:buFont typeface="Arial"/>
        <a:buChar char="–"/>
        <a:tabLst/>
        <a:defRPr sz="14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16600752" marR="0" indent="-8325115" algn="l" defTabSz="4138612" rtl="0" latinLnBrk="0">
        <a:lnSpc>
          <a:spcPct val="100000"/>
        </a:lnSpc>
        <a:spcBef>
          <a:spcPts val="3400"/>
        </a:spcBef>
        <a:spcAft>
          <a:spcPts val="0"/>
        </a:spcAft>
        <a:buClrTx/>
        <a:buSzPct val="100000"/>
        <a:buFont typeface="Arial"/>
        <a:buChar char="»"/>
        <a:tabLst/>
        <a:defRPr sz="14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17057952" marR="0" indent="-8325115" algn="l" defTabSz="4138612" rtl="0" latinLnBrk="0">
        <a:lnSpc>
          <a:spcPct val="100000"/>
        </a:lnSpc>
        <a:spcBef>
          <a:spcPts val="3400"/>
        </a:spcBef>
        <a:spcAft>
          <a:spcPts val="0"/>
        </a:spcAft>
        <a:buClrTx/>
        <a:buSzPct val="100000"/>
        <a:buFont typeface="Arial"/>
        <a:buChar char=""/>
        <a:tabLst/>
        <a:defRPr sz="14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17515152" marR="0" indent="-8325115" algn="l" defTabSz="4138612" rtl="0" latinLnBrk="0">
        <a:lnSpc>
          <a:spcPct val="100000"/>
        </a:lnSpc>
        <a:spcBef>
          <a:spcPts val="3400"/>
        </a:spcBef>
        <a:spcAft>
          <a:spcPts val="0"/>
        </a:spcAft>
        <a:buClrTx/>
        <a:buSzPct val="100000"/>
        <a:buFont typeface="Arial"/>
        <a:buChar char=""/>
        <a:tabLst/>
        <a:defRPr sz="14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17972352" marR="0" indent="-8325115" algn="l" defTabSz="4138612" rtl="0" latinLnBrk="0">
        <a:lnSpc>
          <a:spcPct val="100000"/>
        </a:lnSpc>
        <a:spcBef>
          <a:spcPts val="3400"/>
        </a:spcBef>
        <a:spcAft>
          <a:spcPts val="0"/>
        </a:spcAft>
        <a:buClrTx/>
        <a:buSzPct val="100000"/>
        <a:buFont typeface="Arial"/>
        <a:buChar char=""/>
        <a:tabLst/>
        <a:defRPr sz="14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18429552" marR="0" indent="-8325115" algn="l" defTabSz="4138612" rtl="0" latinLnBrk="0">
        <a:lnSpc>
          <a:spcPct val="100000"/>
        </a:lnSpc>
        <a:spcBef>
          <a:spcPts val="3400"/>
        </a:spcBef>
        <a:spcAft>
          <a:spcPts val="0"/>
        </a:spcAft>
        <a:buClrTx/>
        <a:buSzPct val="100000"/>
        <a:buFont typeface="Arial"/>
        <a:buChar char=""/>
        <a:tabLst/>
        <a:defRPr sz="145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70217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395287" algn="r" defTabSz="470217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790575" algn="r" defTabSz="470217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185862" algn="r" defTabSz="470217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581150" algn="r" defTabSz="470217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70217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70217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70217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70217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ntroduction"/>
          <p:cNvSpPr txBox="1"/>
          <p:nvPr/>
        </p:nvSpPr>
        <p:spPr>
          <a:xfrm>
            <a:off x="914400" y="6428508"/>
            <a:ext cx="13944600" cy="879621"/>
          </a:xfrm>
          <a:prstGeom prst="rect">
            <a:avLst/>
          </a:prstGeom>
          <a:solidFill>
            <a:srgbClr val="17375E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348" tIns="60348" rIns="60348" bIns="60348" anchor="ctr">
            <a:spAutoFit/>
          </a:bodyPr>
          <a:lstStyle>
            <a:lvl1pPr algn="ctr" defTabSz="695325">
              <a:defRPr sz="6000">
                <a:solidFill>
                  <a:srgbClr val="FFFFFF"/>
                </a:solidFill>
              </a:defRPr>
            </a:lvl1pPr>
          </a:lstStyle>
          <a:p>
            <a:r>
              <a:rPr dirty="0"/>
              <a:t>Introduction</a:t>
            </a:r>
          </a:p>
        </p:txBody>
      </p:sp>
      <p:sp>
        <p:nvSpPr>
          <p:cNvPr id="21" name="Hypothesis"/>
          <p:cNvSpPr txBox="1"/>
          <p:nvPr/>
        </p:nvSpPr>
        <p:spPr>
          <a:xfrm>
            <a:off x="15737682" y="6440624"/>
            <a:ext cx="14173200" cy="877824"/>
          </a:xfrm>
          <a:prstGeom prst="rect">
            <a:avLst/>
          </a:prstGeom>
          <a:solidFill>
            <a:srgbClr val="17375E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60348" tIns="60348" rIns="60348" bIns="60348" anchor="ctr">
            <a:spAutoFit/>
          </a:bodyPr>
          <a:lstStyle>
            <a:lvl1pPr algn="ctr" defTabSz="695325">
              <a:defRPr sz="6000">
                <a:solidFill>
                  <a:srgbClr val="FFFFFF"/>
                </a:solidFill>
              </a:defRPr>
            </a:lvl1pPr>
          </a:lstStyle>
          <a:p>
            <a:r>
              <a:rPr dirty="0"/>
              <a:t>Hypothes</a:t>
            </a:r>
            <a:r>
              <a:rPr lang="en-US" dirty="0"/>
              <a:t>es</a:t>
            </a:r>
            <a:endParaRPr dirty="0"/>
          </a:p>
        </p:txBody>
      </p:sp>
      <p:sp>
        <p:nvSpPr>
          <p:cNvPr id="22" name="Future Directions"/>
          <p:cNvSpPr txBox="1"/>
          <p:nvPr/>
        </p:nvSpPr>
        <p:spPr>
          <a:xfrm>
            <a:off x="30808612" y="24562953"/>
            <a:ext cx="14173200" cy="1045204"/>
          </a:xfrm>
          <a:prstGeom prst="rect">
            <a:avLst/>
          </a:prstGeom>
          <a:solidFill>
            <a:srgbClr val="17375E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348" tIns="60348" rIns="60348" bIns="60348" anchor="ctr">
            <a:spAutoFit/>
          </a:bodyPr>
          <a:lstStyle>
            <a:lvl1pPr algn="ctr" defTabSz="695325">
              <a:defRPr sz="6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Implications</a:t>
            </a:r>
            <a:endParaRPr dirty="0"/>
          </a:p>
        </p:txBody>
      </p:sp>
      <p:grpSp>
        <p:nvGrpSpPr>
          <p:cNvPr id="26" name="Group"/>
          <p:cNvGrpSpPr/>
          <p:nvPr/>
        </p:nvGrpSpPr>
        <p:grpSpPr>
          <a:xfrm>
            <a:off x="882693" y="609600"/>
            <a:ext cx="43976885" cy="5334000"/>
            <a:chOff x="-9481" y="0"/>
            <a:chExt cx="43976885" cy="5334000"/>
          </a:xfrm>
        </p:grpSpPr>
        <p:sp>
          <p:nvSpPr>
            <p:cNvPr id="24" name="Rectangle"/>
            <p:cNvSpPr/>
            <p:nvPr/>
          </p:nvSpPr>
          <p:spPr>
            <a:xfrm>
              <a:off x="0" y="0"/>
              <a:ext cx="43967404" cy="5334000"/>
            </a:xfrm>
            <a:prstGeom prst="rect">
              <a:avLst/>
            </a:prstGeom>
            <a:solidFill>
              <a:srgbClr val="17375E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 algn="ctr" defTabSz="695325">
                <a:defRPr sz="5400">
                  <a:solidFill>
                    <a:srgbClr val="FF9966"/>
                  </a:solidFill>
                  <a:effectLst>
                    <a:outerShdw blurRad="12700" dist="38100" dir="2700000" rotWithShape="0">
                      <a:srgbClr val="000000"/>
                    </a:outerShdw>
                  </a:effectLst>
                </a:defRPr>
              </a:pPr>
              <a:endParaRPr/>
            </a:p>
          </p:txBody>
        </p:sp>
        <p:sp>
          <p:nvSpPr>
            <p:cNvPr id="25" name="The Interplay of Social Anxiety and Depression on…"/>
            <p:cNvSpPr/>
            <p:nvPr/>
          </p:nvSpPr>
          <p:spPr>
            <a:xfrm>
              <a:off x="-9481" y="644060"/>
              <a:ext cx="43846707" cy="4307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60348" tIns="60348" rIns="60348" bIns="60348" numCol="1" anchor="t">
              <a:spAutoFit/>
            </a:bodyPr>
            <a:lstStyle/>
            <a:p>
              <a:pPr algn="ctr" defTabSz="695325">
                <a:defRPr sz="7500" b="1">
                  <a:solidFill>
                    <a:srgbClr val="FFFFFF"/>
                  </a:solidFill>
                  <a:effectLst>
                    <a:outerShdw blurRad="12700" dist="38100" dir="2700000" rotWithShape="0">
                      <a:srgbClr val="000000"/>
                    </a:outerShdw>
                  </a:effectLst>
                  <a:latin typeface="+mj-lt"/>
                  <a:ea typeface="+mj-ea"/>
                  <a:cs typeface="+mj-cs"/>
                  <a:sym typeface="Helvetica"/>
                </a:defRPr>
              </a:pPr>
              <a:r>
                <a:rPr lang="en-US" sz="8000" dirty="0"/>
                <a:t>Exploring Relationships Between Perfectionism, </a:t>
              </a:r>
            </a:p>
            <a:p>
              <a:pPr algn="ctr" defTabSz="695325">
                <a:defRPr sz="7500" b="1">
                  <a:solidFill>
                    <a:srgbClr val="FFFFFF"/>
                  </a:solidFill>
                  <a:effectLst>
                    <a:outerShdw blurRad="12700" dist="38100" dir="2700000" rotWithShape="0">
                      <a:srgbClr val="000000"/>
                    </a:outerShdw>
                  </a:effectLst>
                  <a:latin typeface="+mj-lt"/>
                  <a:ea typeface="+mj-ea"/>
                  <a:cs typeface="+mj-cs"/>
                  <a:sym typeface="Helvetica"/>
                </a:defRPr>
              </a:pPr>
              <a:r>
                <a:rPr lang="en-US" sz="8000" dirty="0"/>
                <a:t>Social Anxiety, and Post-event Rumination</a:t>
              </a:r>
              <a:endParaRPr sz="8000" dirty="0"/>
            </a:p>
            <a:p>
              <a:pPr algn="ctr" defTabSz="695325">
                <a:defRPr sz="5800">
                  <a:solidFill>
                    <a:srgbClr val="FFFFFF"/>
                  </a:solidFill>
                  <a:effectLst>
                    <a:outerShdw blurRad="12700" dist="38100" dir="2700000" rotWithShape="0">
                      <a:srgbClr val="000000"/>
                    </a:outerShdw>
                  </a:effectLst>
                </a:defRPr>
              </a:pPr>
              <a:r>
                <a:rPr dirty="0"/>
                <a:t>Xavier Brown</a:t>
              </a:r>
              <a:r>
                <a:rPr lang="en-US" dirty="0"/>
                <a:t> &amp;</a:t>
              </a:r>
              <a:r>
                <a:rPr dirty="0"/>
                <a:t> </a:t>
              </a:r>
              <a:r>
                <a:rPr lang="en-US" dirty="0"/>
                <a:t>Patrick J Cushen</a:t>
              </a:r>
            </a:p>
            <a:p>
              <a:pPr algn="ctr" defTabSz="695325">
                <a:defRPr sz="5400">
                  <a:solidFill>
                    <a:srgbClr val="FFFFFF"/>
                  </a:solidFill>
                  <a:effectLst>
                    <a:outerShdw blurRad="12700" dist="38100" dir="2700000" rotWithShape="0">
                      <a:srgbClr val="000000"/>
                    </a:outerShdw>
                  </a:effectLst>
                </a:defRPr>
              </a:pPr>
              <a:r>
                <a:rPr lang="en-US" dirty="0"/>
                <a:t>Murray State University, Department of Psychology </a:t>
              </a:r>
            </a:p>
          </p:txBody>
        </p:sp>
      </p:grpSp>
      <p:sp>
        <p:nvSpPr>
          <p:cNvPr id="28" name="Rectangle"/>
          <p:cNvSpPr/>
          <p:nvPr/>
        </p:nvSpPr>
        <p:spPr>
          <a:xfrm>
            <a:off x="762000" y="33604200"/>
            <a:ext cx="44424600" cy="481013"/>
          </a:xfrm>
          <a:prstGeom prst="rect">
            <a:avLst/>
          </a:prstGeom>
          <a:solidFill>
            <a:srgbClr val="17375E"/>
          </a:solidFill>
          <a:ln w="12700">
            <a:miter lim="400000"/>
          </a:ln>
        </p:spPr>
        <p:txBody>
          <a:bodyPr lIns="45719" rIns="45719" anchor="ctr"/>
          <a:lstStyle/>
          <a:p>
            <a:pPr algn="ctr" defTabSz="695325">
              <a:defRPr sz="26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0" name="Methods"/>
          <p:cNvSpPr txBox="1"/>
          <p:nvPr/>
        </p:nvSpPr>
        <p:spPr>
          <a:xfrm>
            <a:off x="15799594" y="17086704"/>
            <a:ext cx="14173200" cy="879621"/>
          </a:xfrm>
          <a:prstGeom prst="rect">
            <a:avLst/>
          </a:prstGeom>
          <a:solidFill>
            <a:srgbClr val="17375E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348" tIns="60348" rIns="60348" bIns="60348" anchor="ctr">
            <a:spAutoFit/>
          </a:bodyPr>
          <a:lstStyle>
            <a:lvl1pPr algn="ctr" defTabSz="695325">
              <a:defRPr sz="6000">
                <a:solidFill>
                  <a:srgbClr val="FFFFFF"/>
                </a:solidFill>
              </a:defRPr>
            </a:lvl1pPr>
          </a:lstStyle>
          <a:p>
            <a:r>
              <a:rPr dirty="0"/>
              <a:t>Methods</a:t>
            </a:r>
          </a:p>
        </p:txBody>
      </p:sp>
      <p:sp>
        <p:nvSpPr>
          <p:cNvPr id="40" name="Methods (cont.)"/>
          <p:cNvSpPr txBox="1"/>
          <p:nvPr/>
        </p:nvSpPr>
        <p:spPr>
          <a:xfrm>
            <a:off x="30808612" y="6438827"/>
            <a:ext cx="14173200" cy="879621"/>
          </a:xfrm>
          <a:prstGeom prst="rect">
            <a:avLst/>
          </a:prstGeom>
          <a:solidFill>
            <a:srgbClr val="17375E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348" tIns="60348" rIns="60348" bIns="60348" anchor="ctr">
            <a:spAutoFit/>
          </a:bodyPr>
          <a:lstStyle>
            <a:lvl1pPr algn="ctr" defTabSz="695325">
              <a:defRPr sz="6000">
                <a:solidFill>
                  <a:srgbClr val="FFFFFF"/>
                </a:solidFill>
              </a:defRPr>
            </a:lvl1pPr>
          </a:lstStyle>
          <a:p>
            <a:r>
              <a:t>Methods (cont.)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8AB8116-D5E9-4B3D-8827-4D6378C7BE12}"/>
              </a:ext>
            </a:extLst>
          </p:cNvPr>
          <p:cNvSpPr txBox="1"/>
          <p:nvPr/>
        </p:nvSpPr>
        <p:spPr>
          <a:xfrm>
            <a:off x="30808612" y="26258661"/>
            <a:ext cx="14235112" cy="809452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285750" marR="0" indent="-285750" algn="l" defTabSz="7905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4800" dirty="0"/>
              <a:t>Results of this research could help clarify the role that perfectionism (and its specific subtypes) plays in maintaining social anxiety disorder via negative post-event rumination.</a:t>
            </a:r>
          </a:p>
          <a:p>
            <a:pPr marL="285750" marR="0" indent="-285750" algn="l" defTabSz="7905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sz="4800" dirty="0"/>
          </a:p>
          <a:p>
            <a:pPr marL="285750" marR="0" indent="-285750" algn="l" defTabSz="7905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4800" dirty="0"/>
              <a:t>These findings may highlight perfectionism as a possible target in the treatment of social anxiety disorder for those experiencing negative post-event rumination.</a:t>
            </a:r>
          </a:p>
          <a:p>
            <a:pPr marL="285750" marR="0" indent="-285750" algn="l" defTabSz="7905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sz="4800" dirty="0"/>
          </a:p>
          <a:p>
            <a:pPr marL="285750" marR="0" indent="-285750" algn="l" defTabSz="7905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4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470C74-5A00-4AB7-9669-764E2D00F264}"/>
              </a:ext>
            </a:extLst>
          </p:cNvPr>
          <p:cNvSpPr txBox="1"/>
          <p:nvPr/>
        </p:nvSpPr>
        <p:spPr>
          <a:xfrm>
            <a:off x="15737682" y="7673670"/>
            <a:ext cx="14173200" cy="969496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571500" marR="0" indent="-571500" algn="l" defTabSz="7905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Negative post-event rumination will be positively correlated with trait social anxiety.</a:t>
            </a:r>
          </a:p>
          <a:p>
            <a:pPr marL="571500" marR="0" indent="-571500" algn="l" defTabSz="7905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4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  <a:p>
            <a:pPr marL="571500" marR="0" indent="-571500" algn="l" defTabSz="7905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Perfectionism will be positively correlated to trait social anxiety.</a:t>
            </a:r>
          </a:p>
          <a:p>
            <a:pPr marL="571500" marR="0" indent="-571500" algn="l" defTabSz="7905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4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  <a:p>
            <a:pPr marL="571500" marR="0" indent="-571500" algn="l" defTabSz="7905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Perfectionism will be positively correlated to negative post-event rumination.</a:t>
            </a:r>
          </a:p>
          <a:p>
            <a:pPr marL="571500" marR="0" indent="-571500" algn="l" defTabSz="7905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sz="48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kumimoji="0" lang="en-US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Socially prescribed perfectionism will mediate the relationship between trait social anxiety and negative post-event rumination.</a:t>
            </a:r>
          </a:p>
          <a:p>
            <a:pPr marL="571500" marR="0" indent="-571500" algn="l" defTabSz="7905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4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60CBA5-76DB-4C02-B24C-F98F4A8A9960}"/>
              </a:ext>
            </a:extLst>
          </p:cNvPr>
          <p:cNvSpPr txBox="1"/>
          <p:nvPr/>
        </p:nvSpPr>
        <p:spPr>
          <a:xfrm>
            <a:off x="957264" y="7718547"/>
            <a:ext cx="13944600" cy="16342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685800" marR="0" indent="-685800" algn="l" defTabSz="7905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Social anxiety disorder (SAD) is a debilitating psychopathology, involving severe fear and avoidance of social scenarios where an individual may be criticized (</a:t>
            </a:r>
            <a:r>
              <a:rPr kumimoji="0" lang="en-US" sz="48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Harrewijn</a:t>
            </a:r>
            <a:r>
              <a:rPr kumimoji="0" lang="en-US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, Schmidt, </a:t>
            </a:r>
            <a:r>
              <a:rPr kumimoji="0" lang="en-US" sz="48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Westenberg</a:t>
            </a:r>
            <a:r>
              <a:rPr kumimoji="0" lang="en-US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, Tang, &amp; Van der </a:t>
            </a:r>
            <a:r>
              <a:rPr kumimoji="0" lang="en-US" sz="48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Molen</a:t>
            </a:r>
            <a:r>
              <a:rPr kumimoji="0" lang="en-US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, 2017). </a:t>
            </a:r>
          </a:p>
          <a:p>
            <a:pPr marL="685800" marR="0" indent="-685800" algn="l" defTabSz="7905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sz="4800" dirty="0"/>
          </a:p>
          <a:p>
            <a:pPr marL="685800" marR="0" indent="-685800" algn="l" defTabSz="7905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4800" dirty="0"/>
              <a:t>One of the symptoms associated with SAD is negative post-event processing, which is defined by ruminating on and exaggerating the negative aspects of a memory. This rumination can also increase anticipatory anxiety to similar future events.</a:t>
            </a:r>
          </a:p>
          <a:p>
            <a:pPr marL="685800" marR="0" indent="-685800" algn="l" defTabSz="7905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sz="4800" dirty="0"/>
          </a:p>
          <a:p>
            <a:pPr marL="685800" marR="0" indent="-685800" algn="l" defTabSz="7905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4800" dirty="0"/>
              <a:t>Perfectionism is an individual’s fixation on the abstract idea of an “ideal” or “best case” scenario/performance. In extreme cases, perfectionism is linked to feelings of failure, guilt, indecisiveness, procrastination, shame, and low self-esteem (Hewitt &amp; </a:t>
            </a:r>
            <a:r>
              <a:rPr lang="en-US" sz="4800" dirty="0" err="1"/>
              <a:t>Flett</a:t>
            </a:r>
            <a:r>
              <a:rPr lang="en-US" sz="4800" dirty="0"/>
              <a:t>, 1991).</a:t>
            </a:r>
          </a:p>
          <a:p>
            <a:pPr marL="685800" marR="0" indent="-685800" algn="l" defTabSz="7905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sz="4800" dirty="0"/>
          </a:p>
          <a:p>
            <a:pPr marL="685800" marR="0" indent="-685800" algn="l" defTabSz="7905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Perfectionism has been also been found to be a stronger predictor of post-event rumination than social anxiety (Brown &amp; </a:t>
            </a:r>
            <a:r>
              <a:rPr kumimoji="0" lang="en-US" sz="48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Kocovski</a:t>
            </a:r>
            <a:r>
              <a:rPr kumimoji="0" lang="en-US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, 2014).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B1D46E8-E98C-4B8A-ACB6-EB358E5573BB}"/>
              </a:ext>
            </a:extLst>
          </p:cNvPr>
          <p:cNvSpPr txBox="1"/>
          <p:nvPr/>
        </p:nvSpPr>
        <p:spPr>
          <a:xfrm>
            <a:off x="15737682" y="18188085"/>
            <a:ext cx="14235112" cy="16342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685800" marR="0" indent="-685800" algn="l" defTabSz="7905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4800" dirty="0"/>
              <a:t>Participants will be recruited from the MSU SONA research pool and fill out an online survey containing the following measures.</a:t>
            </a:r>
          </a:p>
          <a:p>
            <a:pPr marR="0" algn="l" defTabSz="7905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endParaRPr lang="en-US" sz="4800" dirty="0"/>
          </a:p>
          <a:p>
            <a:pPr marR="0" algn="l" defTabSz="7905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</a:pPr>
            <a:r>
              <a:rPr lang="en-US" sz="4800" b="1" dirty="0"/>
              <a:t>Measures:</a:t>
            </a:r>
          </a:p>
          <a:p>
            <a:pPr marL="685800" marR="0" indent="-685800" algn="l" defTabSz="7905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4800" dirty="0"/>
              <a:t>Negative post-event rumination will be measured using a modification of the Extended Version of the Post-Event Processing Questionnaire (EPEPQ) (</a:t>
            </a:r>
            <a:r>
              <a:rPr lang="en-US" sz="4800" dirty="0" err="1"/>
              <a:t>Fehm</a:t>
            </a:r>
            <a:r>
              <a:rPr lang="en-US" sz="4800" dirty="0"/>
              <a:t>, Hoyer, </a:t>
            </a:r>
            <a:r>
              <a:rPr lang="en-US" sz="4800" dirty="0" err="1"/>
              <a:t>Scneider</a:t>
            </a:r>
            <a:r>
              <a:rPr lang="en-US" sz="4800" dirty="0"/>
              <a:t>, Lindemann, &amp; </a:t>
            </a:r>
            <a:r>
              <a:rPr lang="en-US" sz="4800" dirty="0" err="1"/>
              <a:t>Klusmann</a:t>
            </a:r>
            <a:r>
              <a:rPr lang="en-US" sz="4800" dirty="0"/>
              <a:t>, 2008). </a:t>
            </a:r>
          </a:p>
          <a:p>
            <a:pPr marL="685800" marR="0" indent="-685800" algn="l" defTabSz="7905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sz="4800" dirty="0"/>
          </a:p>
          <a:p>
            <a:pPr marL="1417638" lvl="5" indent="-685800">
              <a:buFont typeface="Arial" panose="020B0604020202020204" pitchFamily="34" charset="0"/>
              <a:buChar char="•"/>
            </a:pPr>
            <a:r>
              <a:rPr lang="en-US" sz="4800" dirty="0"/>
              <a:t>Participants first complete a writing prompt where they recall a past distressing social situation to invoke post-event processing.</a:t>
            </a:r>
          </a:p>
          <a:p>
            <a:pPr marL="1417638" lvl="5" indent="-685800">
              <a:buFont typeface="Arial" panose="020B0604020202020204" pitchFamily="34" charset="0"/>
              <a:buChar char="•"/>
            </a:pPr>
            <a:r>
              <a:rPr lang="en-US" sz="4800" dirty="0"/>
              <a:t>Participants then complete a 17-item questionnaire about their thinking and behavior about that social situation. </a:t>
            </a:r>
          </a:p>
          <a:p>
            <a:pPr marL="722313" lvl="5" indent="-674688">
              <a:buFont typeface="Arial" panose="020B0604020202020204" pitchFamily="34" charset="0"/>
              <a:buChar char="•"/>
            </a:pPr>
            <a:endParaRPr lang="en-US" sz="4800" dirty="0"/>
          </a:p>
          <a:p>
            <a:pPr marL="722313" lvl="5" indent="-674688">
              <a:buFont typeface="Arial" panose="020B0604020202020204" pitchFamily="34" charset="0"/>
              <a:buChar char="•"/>
            </a:pPr>
            <a:r>
              <a:rPr lang="en-US" sz="4800" dirty="0"/>
              <a:t>Trait social anxiety will be measured using the 20-item Social Interaction Anxiety Scale (</a:t>
            </a:r>
            <a:r>
              <a:rPr lang="en-US" sz="4800" dirty="0" err="1"/>
              <a:t>Mattick</a:t>
            </a:r>
            <a:r>
              <a:rPr lang="en-US" sz="4800" dirty="0"/>
              <a:t> &amp; Clarke, 1998). </a:t>
            </a:r>
          </a:p>
          <a:p>
            <a:pPr marL="1417638" lvl="5" indent="-685800">
              <a:buFont typeface="Arial" panose="020B0604020202020204" pitchFamily="34" charset="0"/>
              <a:buChar char="•"/>
            </a:pPr>
            <a:endParaRPr lang="en-US" sz="4800" dirty="0"/>
          </a:p>
          <a:p>
            <a:pPr marL="685800" marR="0" indent="-685800" algn="l" defTabSz="7905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sz="4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96BF3D-4B16-4671-A335-CCD50A5ACE22}"/>
              </a:ext>
            </a:extLst>
          </p:cNvPr>
          <p:cNvSpPr txBox="1"/>
          <p:nvPr/>
        </p:nvSpPr>
        <p:spPr>
          <a:xfrm>
            <a:off x="30808612" y="7718547"/>
            <a:ext cx="14049376" cy="16342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685800" marR="0" indent="-685800" algn="l" defTabSz="7905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4800" dirty="0"/>
              <a:t>Perfectionism will be measured on the 45-question </a:t>
            </a:r>
            <a:r>
              <a:rPr kumimoji="0" lang="en-US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Multidimensional Perfectionism Scale (Hewitt &amp; </a:t>
            </a:r>
            <a:r>
              <a:rPr kumimoji="0" lang="en-US" sz="48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Flett</a:t>
            </a:r>
            <a:r>
              <a:rPr kumimoji="0" lang="en-US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, 1990). This scale measures self-oriented, other-oriented, and socially prescribed perfectionism.</a:t>
            </a:r>
          </a:p>
          <a:p>
            <a:pPr marL="685800" marR="0" indent="-685800" algn="l" defTabSz="7905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sz="4800" dirty="0"/>
          </a:p>
          <a:p>
            <a:pPr marL="685800" marR="0" indent="-685800" algn="l" defTabSz="7905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4800" dirty="0"/>
              <a:t>Several additional measures will also be collected and may be explored as covariates.</a:t>
            </a:r>
          </a:p>
          <a:p>
            <a:pPr marL="1395413" lvl="1" indent="-722313">
              <a:buFont typeface="Arial" panose="020B0604020202020204" pitchFamily="34" charset="0"/>
              <a:buChar char="•"/>
            </a:pPr>
            <a:r>
              <a:rPr kumimoji="0" lang="en-US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Specific social fears </a:t>
            </a:r>
            <a:r>
              <a:rPr lang="en-US" sz="4800" dirty="0"/>
              <a:t>will be measured using the 20-item </a:t>
            </a:r>
            <a:r>
              <a:rPr kumimoji="0" lang="en-US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Social Phobia Scale (</a:t>
            </a:r>
            <a:r>
              <a:rPr kumimoji="0" lang="en-US" sz="48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Mattick</a:t>
            </a:r>
            <a:r>
              <a:rPr kumimoji="0" lang="en-US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 &amp; Clarke, 1998). </a:t>
            </a:r>
          </a:p>
          <a:p>
            <a:pPr marL="1395413" marR="0" indent="-722313" algn="l" defTabSz="7905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4800" dirty="0"/>
              <a:t>Depression will be measured using an 8-question version of the </a:t>
            </a:r>
            <a:r>
              <a:rPr kumimoji="0" lang="en-US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Patient Health Questionnaire (Kroenke, Spitzer, &amp; Williams, 2001). </a:t>
            </a:r>
          </a:p>
          <a:p>
            <a:pPr marL="1395413" marR="0" indent="-722313" algn="l" defTabSz="7905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Trait anxiety will be measured using the 21-item State Trait Inventory for Cognitive and Somatic Anxiety (Gros, Antony, Simms, &amp; McCabe, 2007).</a:t>
            </a:r>
          </a:p>
          <a:p>
            <a:pPr marL="1395413" marR="0" indent="-722313" algn="l" defTabSz="7905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4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  <a:p>
            <a:r>
              <a:rPr lang="en-US" sz="4800" b="1" dirty="0"/>
              <a:t>Analyses:</a:t>
            </a:r>
          </a:p>
          <a:p>
            <a:pPr marL="722313" marR="0" indent="-722313" algn="l" defTabSz="7905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 Correlational analyses will be used to </a:t>
            </a:r>
            <a:r>
              <a:rPr lang="en-US" sz="4800" dirty="0"/>
              <a:t>test for the predicted relationships between post-event rumination, social anxiety, and perfectionism</a:t>
            </a:r>
          </a:p>
          <a:p>
            <a:pPr marL="722313" marR="0" indent="-722313" algn="l" defTabSz="7905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4800" dirty="0"/>
              <a:t>Regression analyses will be conducted to test for a mediating effect of the subtypes of perfectionism. </a:t>
            </a:r>
            <a:endParaRPr kumimoji="0" lang="en-US" sz="4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8" name="Methods">
            <a:extLst>
              <a:ext uri="{FF2B5EF4-FFF2-40B4-BE49-F238E27FC236}">
                <a16:creationId xmlns:a16="http://schemas.microsoft.com/office/drawing/2014/main" id="{93AD5263-57E2-4BA6-BBBC-FF5B4152111B}"/>
              </a:ext>
            </a:extLst>
          </p:cNvPr>
          <p:cNvSpPr txBox="1"/>
          <p:nvPr/>
        </p:nvSpPr>
        <p:spPr>
          <a:xfrm>
            <a:off x="957264" y="24739027"/>
            <a:ext cx="13944600" cy="877824"/>
          </a:xfrm>
          <a:prstGeom prst="rect">
            <a:avLst/>
          </a:prstGeom>
          <a:solidFill>
            <a:srgbClr val="17375E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60348" tIns="60348" rIns="60348" bIns="60348" anchor="ctr">
            <a:spAutoFit/>
          </a:bodyPr>
          <a:lstStyle>
            <a:lvl1pPr algn="ctr" defTabSz="695325">
              <a:defRPr sz="60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Current Study</a:t>
            </a:r>
            <a:endParaRPr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8605F03-E34C-4B93-84DD-0A547C66D82D}"/>
              </a:ext>
            </a:extLst>
          </p:cNvPr>
          <p:cNvSpPr txBox="1"/>
          <p:nvPr/>
        </p:nvSpPr>
        <p:spPr>
          <a:xfrm>
            <a:off x="957264" y="26258661"/>
            <a:ext cx="13944600" cy="600164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685800" marR="0" indent="-685800" algn="l" defTabSz="7905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This study seeks to both replicate and expand on past research that has identified relationships between SAD, negative post-event rumination, and perfectionism. </a:t>
            </a:r>
          </a:p>
          <a:p>
            <a:pPr marL="685800" marR="0" indent="-685800" algn="l" defTabSz="7905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lang="en-US" sz="4800" dirty="0"/>
          </a:p>
          <a:p>
            <a:pPr marL="685800" marR="0" indent="-685800" algn="l" defTabSz="79057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This study will expand on prior research by using a novel writing-based social anxiety prompt and by assessing </a:t>
            </a:r>
            <a:r>
              <a:rPr lang="en-US" sz="4800" dirty="0"/>
              <a:t>multiple subtypes of perfectionism</a:t>
            </a:r>
            <a:endParaRPr kumimoji="0" lang="en-US" sz="4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F85F471-83C8-4F61-90F7-70B2AE5829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40121" y="17368630"/>
            <a:ext cx="39757" cy="9939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79057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3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79057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3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79057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3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79057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3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997</TotalTime>
  <Words>604</Words>
  <Application>Microsoft Office PowerPoint</Application>
  <PresentationFormat>Custom</PresentationFormat>
  <Paragraphs>49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Helvetica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Xavier Brown</dc:creator>
  <cp:lastModifiedBy>Xavier Brown</cp:lastModifiedBy>
  <cp:revision>49</cp:revision>
  <dcterms:modified xsi:type="dcterms:W3CDTF">2020-11-18T19:47:14Z</dcterms:modified>
</cp:coreProperties>
</file>