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63" r:id="rId2"/>
  </p:sldIdLst>
  <p:sldSz cx="43891200" cy="32918400"/>
  <p:notesSz cx="6858000" cy="9144000"/>
  <p:embeddedFontLst>
    <p:embeddedFont>
      <p:font typeface="Montserrat Extra Bold" charset="0"/>
      <p:bold r:id="rId4"/>
    </p:embeddedFont>
    <p:embeddedFont>
      <p:font typeface="Calibri" pitchFamily="34" charset="0"/>
      <p:regular r:id="rId5"/>
      <p:bold r:id="rId6"/>
      <p:italic r:id="rId7"/>
      <p:boldItalic r:id="rId8"/>
    </p:embeddedFont>
    <p:embeddedFont>
      <p:font typeface="Domine" charset="0"/>
      <p:regular r:id="rId9"/>
    </p:embeddedFont>
    <p:embeddedFont>
      <p:font typeface="Arial Black" pitchFamily="34" charset="0"/>
      <p:bold r:id="rId10"/>
    </p:embeddedFont>
  </p:embeddedFontLst>
  <p:custDataLst>
    <p:tags r:id="rId11"/>
  </p:custDataLst>
  <p:defaultTex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912" userDrawn="1">
          <p15:clr>
            <a:srgbClr val="A4A3A4"/>
          </p15:clr>
        </p15:guide>
        <p15:guide id="2" pos="10368" userDrawn="1">
          <p15:clr>
            <a:srgbClr val="A4A3A4"/>
          </p15:clr>
        </p15:guide>
        <p15:guide id="3" orient="horz" pos="10368" userDrawn="1">
          <p15:clr>
            <a:srgbClr val="A4A3A4"/>
          </p15:clr>
        </p15:guide>
        <p15:guide id="4" pos="13824"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ullah al-shaer" initials="aa" lastIdx="2" clrIdx="0">
    <p:extLst>
      <p:ext uri="{19B8F6BF-5375-455C-9EA6-DF929625EA0E}">
        <p15:presenceInfo xmlns:p15="http://schemas.microsoft.com/office/powerpoint/2012/main" xmlns="" userId="ae445e8c370df82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CBD3"/>
    <a:srgbClr val="E3E3E3"/>
    <a:srgbClr val="F59696"/>
    <a:srgbClr val="DCDCDC"/>
    <a:srgbClr val="A0BEC8"/>
    <a:srgbClr val="C9F1FF"/>
    <a:srgbClr val="93E2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65" autoAdjust="0"/>
    <p:restoredTop sz="93519" autoAdjust="0"/>
  </p:normalViewPr>
  <p:slideViewPr>
    <p:cSldViewPr snapToGrid="0">
      <p:cViewPr>
        <p:scale>
          <a:sx n="20" d="100"/>
          <a:sy n="20" d="100"/>
        </p:scale>
        <p:origin x="-888" y="-54"/>
      </p:cViewPr>
      <p:guideLst>
        <p:guide orient="horz" pos="6912"/>
        <p:guide orient="horz" pos="10368"/>
        <p:guide pos="10368"/>
        <p:guide pos="1382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gs" Target="tags/tag1.xml"/><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defPPr>
              <a:defRPr kern="1200" smtId="4294967295"/>
            </a:defPPr>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defPPr>
              <a:defRPr kern="1200" smtId="4294967295"/>
            </a:defPPr>
            <a:lvl1pPr algn="r">
              <a:defRPr sz="1200"/>
            </a:lvl1pPr>
          </a:lstStyle>
          <a:p>
            <a:fld id="{7B0E8FA9-8B5F-4493-A208-FBBD06A1EBF4}" type="datetimeFigureOut">
              <a:rPr lang="en-US" smtClean="0"/>
              <a:t>11/13/2020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defRPr kern="1200" smtId="4294967295"/>
            </a:defPPr>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defRPr kern="1200" smtId="4294967295"/>
            </a:defPPr>
            <a:lvl1pPr algn="r">
              <a:defRPr sz="1200"/>
            </a:lvl1pPr>
          </a:lstStyle>
          <a:p>
            <a:fld id="{CD15AFD9-35F1-4A8D-8AD3-EDB948176196}" type="slidenum">
              <a:rPr lang="en-US" smtClean="0"/>
              <a:t>‹#›</a:t>
            </a:fld>
            <a:endParaRPr lang="en-US"/>
          </a:p>
        </p:txBody>
      </p:sp>
    </p:spTree>
    <p:extLst>
      <p:ext uri="{BB962C8B-B14F-4D97-AF65-F5344CB8AC3E}">
        <p14:creationId xmlns:p14="http://schemas.microsoft.com/office/powerpoint/2010/main" val="2095315684"/>
      </p:ext>
    </p:extLst>
  </p:cSld>
  <p:clrMap bg1="lt1" tx1="dk1" bg2="lt2" tx2="dk2" accent1="accent1" accent2="accent2" accent3="accent3" accent4="accent4" accent5="accent5" accent6="accent6" hlink="hlink" folHlink="folHlink"/>
  <p:notesStyle>
    <a:lvl1pPr marL="0" algn="l" defTabSz="4388077" rtl="0" eaLnBrk="1" latinLnBrk="0" hangingPunct="1">
      <a:defRPr sz="5700" kern="1200">
        <a:solidFill>
          <a:schemeClr val="tx1"/>
        </a:solidFill>
        <a:latin typeface="+mn-lt"/>
        <a:ea typeface="+mn-ea"/>
        <a:cs typeface="+mn-cs"/>
      </a:defRPr>
    </a:lvl1pPr>
    <a:lvl2pPr marL="2194039" algn="l" defTabSz="4388077" rtl="0" eaLnBrk="1" latinLnBrk="0" hangingPunct="1">
      <a:defRPr sz="5700" kern="1200">
        <a:solidFill>
          <a:schemeClr val="tx1"/>
        </a:solidFill>
        <a:latin typeface="+mn-lt"/>
        <a:ea typeface="+mn-ea"/>
        <a:cs typeface="+mn-cs"/>
      </a:defRPr>
    </a:lvl2pPr>
    <a:lvl3pPr marL="4388077" algn="l" defTabSz="4388077" rtl="0" eaLnBrk="1" latinLnBrk="0" hangingPunct="1">
      <a:defRPr sz="5700" kern="1200">
        <a:solidFill>
          <a:schemeClr val="tx1"/>
        </a:solidFill>
        <a:latin typeface="+mn-lt"/>
        <a:ea typeface="+mn-ea"/>
        <a:cs typeface="+mn-cs"/>
      </a:defRPr>
    </a:lvl3pPr>
    <a:lvl4pPr marL="6582120" algn="l" defTabSz="4388077" rtl="0" eaLnBrk="1" latinLnBrk="0" hangingPunct="1">
      <a:defRPr sz="5700" kern="1200">
        <a:solidFill>
          <a:schemeClr val="tx1"/>
        </a:solidFill>
        <a:latin typeface="+mn-lt"/>
        <a:ea typeface="+mn-ea"/>
        <a:cs typeface="+mn-cs"/>
      </a:defRPr>
    </a:lvl4pPr>
    <a:lvl5pPr marL="8776160" algn="l" defTabSz="4388077" rtl="0" eaLnBrk="1" latinLnBrk="0" hangingPunct="1">
      <a:defRPr sz="5700" kern="1200">
        <a:solidFill>
          <a:schemeClr val="tx1"/>
        </a:solidFill>
        <a:latin typeface="+mn-lt"/>
        <a:ea typeface="+mn-ea"/>
        <a:cs typeface="+mn-cs"/>
      </a:defRPr>
    </a:lvl5pPr>
    <a:lvl6pPr marL="10970199" algn="l" defTabSz="4388077" rtl="0" eaLnBrk="1" latinLnBrk="0" hangingPunct="1">
      <a:defRPr sz="5700" kern="1200">
        <a:solidFill>
          <a:schemeClr val="tx1"/>
        </a:solidFill>
        <a:latin typeface="+mn-lt"/>
        <a:ea typeface="+mn-ea"/>
        <a:cs typeface="+mn-cs"/>
      </a:defRPr>
    </a:lvl6pPr>
    <a:lvl7pPr marL="13164238" algn="l" defTabSz="4388077" rtl="0" eaLnBrk="1" latinLnBrk="0" hangingPunct="1">
      <a:defRPr sz="5700" kern="1200">
        <a:solidFill>
          <a:schemeClr val="tx1"/>
        </a:solidFill>
        <a:latin typeface="+mn-lt"/>
        <a:ea typeface="+mn-ea"/>
        <a:cs typeface="+mn-cs"/>
      </a:defRPr>
    </a:lvl7pPr>
    <a:lvl8pPr marL="15358277" algn="l" defTabSz="4388077" rtl="0" eaLnBrk="1" latinLnBrk="0" hangingPunct="1">
      <a:defRPr sz="5700" kern="1200">
        <a:solidFill>
          <a:schemeClr val="tx1"/>
        </a:solidFill>
        <a:latin typeface="+mn-lt"/>
        <a:ea typeface="+mn-ea"/>
        <a:cs typeface="+mn-cs"/>
      </a:defRPr>
    </a:lvl8pPr>
    <a:lvl9pPr marL="17552318" algn="l" defTabSz="4388077" rtl="0" eaLnBrk="1" latinLnBrk="0" hangingPunct="1">
      <a:defRPr sz="5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676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9462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New picture"/>
          <p:cNvPicPr/>
          <p:nvPr/>
        </p:nvPicPr>
        <p:blipFill>
          <a:blip r:embed="rId4"/>
          <a:stretch>
            <a:fillRect/>
          </a:stretch>
        </p:blipFill>
        <p:spPr>
          <a:xfrm rot="16200000">
            <a:off x="-11506200" y="16459200"/>
            <a:ext cx="14274800" cy="4368800"/>
          </a:xfrm>
          <a:prstGeom prst="rect">
            <a:avLst/>
          </a:prstGeom>
        </p:spPr>
      </p:pic>
      <p:pic>
        <p:nvPicPr>
          <p:cNvPr id="3" name="New picture"/>
          <p:cNvPicPr/>
          <p:nvPr/>
        </p:nvPicPr>
        <p:blipFill>
          <a:blip r:embed="rId4"/>
          <a:stretch>
            <a:fillRect/>
          </a:stretch>
        </p:blipFill>
        <p:spPr>
          <a:xfrm rot="5400000">
            <a:off x="41122600" y="16459200"/>
            <a:ext cx="14274800" cy="4368800"/>
          </a:xfrm>
          <a:prstGeom prst="rect">
            <a:avLst/>
          </a:prstGeom>
        </p:spPr>
      </p:pic>
      <p:pic>
        <p:nvPicPr>
          <p:cNvPr id="4" name="New picture"/>
          <p:cNvPicPr/>
          <p:nvPr/>
        </p:nvPicPr>
        <p:blipFill>
          <a:blip r:embed="rId5"/>
          <a:stretch>
            <a:fillRect/>
          </a:stretch>
        </p:blipFill>
        <p:spPr>
          <a:xfrm>
            <a:off x="6959600" y="33426400"/>
            <a:ext cx="29972000" cy="1549400"/>
          </a:xfrm>
          <a:prstGeom prst="rect">
            <a:avLst/>
          </a:prstGeom>
        </p:spPr>
      </p:pic>
      <p:sp>
        <p:nvSpPr>
          <p:cNvPr id="5"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assessingslate  Size: 48x36</a:t>
            </a:r>
          </a:p>
        </p:txBody>
      </p:sp>
    </p:spTree>
    <p:extLst>
      <p:ext uri="{BB962C8B-B14F-4D97-AF65-F5344CB8AC3E}">
        <p14:creationId xmlns:p14="http://schemas.microsoft.com/office/powerpoint/2010/main" val="2054342921"/>
      </p:ext>
    </p:extLst>
  </p:cSld>
  <p:clrMap bg1="lt1" tx1="dk1" bg2="lt2" tx2="dk2" accent1="accent1" accent2="accent2" accent3="accent3" accent4="accent4" accent5="accent5" accent6="accent6" hlink="hlink" folHlink="folHlink"/>
  <p:sldLayoutIdLst>
    <p:sldLayoutId id="2147483679" r:id="rId1"/>
    <p:sldLayoutId id="2147483680" r:id="rId2"/>
  </p:sldLayoutIdLst>
  <p:transition/>
  <p:txStyles>
    <p:title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p:titleStyle>
    <p:bodyStyle>
      <a:defPPr>
        <a:defRPr kern="1200" smtId="4294967295"/>
      </a:defPPr>
      <a:lvl1pPr marL="0" indent="0" algn="l" defTabSz="4389028" rtl="0" eaLnBrk="1" latinLnBrk="0" hangingPunct="1">
        <a:spcBef>
          <a:spcPct val="20000"/>
        </a:spcBef>
        <a:buFont typeface="Arial" pitchFamily="34" charset="0"/>
        <a:buNone/>
        <a:defRPr sz="13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0" y="2"/>
            <a:ext cx="43891200" cy="625209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defPPr>
              <a:defRPr kern="1200" smtId="4294967295"/>
            </a:defPPr>
          </a:lstStyle>
          <a:p>
            <a:pPr algn="ctr"/>
            <a:endParaRPr lang="en-US"/>
          </a:p>
        </p:txBody>
      </p:sp>
      <p:sp>
        <p:nvSpPr>
          <p:cNvPr id="51" name="Title 11">
            <a:extLst>
              <a:ext uri="{FF2B5EF4-FFF2-40B4-BE49-F238E27FC236}">
                <a16:creationId xmlns:a16="http://schemas.microsoft.com/office/drawing/2014/main" xmlns="" id="{EE7A5C51-35F0-4B71-992D-43D344D16C04}"/>
              </a:ext>
            </a:extLst>
          </p:cNvPr>
          <p:cNvSpPr txBox="1"/>
          <p:nvPr/>
        </p:nvSpPr>
        <p:spPr>
          <a:xfrm>
            <a:off x="1371600" y="644900"/>
            <a:ext cx="41148000" cy="2746935"/>
          </a:xfrm>
          <a:prstGeom prst="rect">
            <a:avLst/>
          </a:prstGeom>
        </p:spPr>
        <p:txBody>
          <a:bodyPr lIns="128016" tIns="64008" rIns="128016" bIns="64008"/>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9600" dirty="0"/>
              <a:t>Chicago Defender: A study on Black Journalism and Transformation</a:t>
            </a:r>
          </a:p>
        </p:txBody>
      </p:sp>
      <p:sp>
        <p:nvSpPr>
          <p:cNvPr id="58" name="Text Placeholder 16">
            <a:extLst>
              <a:ext uri="{FF2B5EF4-FFF2-40B4-BE49-F238E27FC236}">
                <a16:creationId xmlns:a16="http://schemas.microsoft.com/office/drawing/2014/main" xmlns="" id="{1F3AA395-C058-4F87-B3A3-A8A8BC543EF9}"/>
              </a:ext>
            </a:extLst>
          </p:cNvPr>
          <p:cNvSpPr txBox="1"/>
          <p:nvPr/>
        </p:nvSpPr>
        <p:spPr>
          <a:xfrm>
            <a:off x="1371600" y="3630563"/>
            <a:ext cx="41148000" cy="2025170"/>
          </a:xfrm>
          <a:prstGeom prst="rect">
            <a:avLst/>
          </a:prstGeom>
        </p:spPr>
        <p:txBody>
          <a:bodyPr lIns="128016" tIns="64008" rIns="128016" bIns="64008">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5600" dirty="0">
                <a:solidFill>
                  <a:schemeClr val="bg1"/>
                </a:solidFill>
                <a:latin typeface="Domine" panose="02040503040403060204" pitchFamily="18" charset="0"/>
              </a:rPr>
              <a:t>Abdullah </a:t>
            </a:r>
            <a:r>
              <a:rPr lang="en-US" sz="5600" dirty="0" smtClean="0">
                <a:solidFill>
                  <a:schemeClr val="bg1"/>
                </a:solidFill>
                <a:latin typeface="Domine" panose="02040503040403060204" pitchFamily="18" charset="0"/>
              </a:rPr>
              <a:t>Balobaid</a:t>
            </a:r>
            <a:endParaRPr lang="en-US" sz="5600" dirty="0">
              <a:solidFill>
                <a:schemeClr val="bg1"/>
              </a:solidFill>
              <a:latin typeface="Domine" panose="02040503040403060204" pitchFamily="18" charset="0"/>
            </a:endParaRPr>
          </a:p>
          <a:p>
            <a:pPr algn="ctr"/>
            <a:r>
              <a:rPr lang="en-US" sz="5600" dirty="0">
                <a:solidFill>
                  <a:schemeClr val="bg1"/>
                </a:solidFill>
                <a:latin typeface="Domine" panose="02040503040403060204" pitchFamily="18" charset="0"/>
              </a:rPr>
              <a:t>Murray State University </a:t>
            </a:r>
          </a:p>
        </p:txBody>
      </p:sp>
      <p:sp>
        <p:nvSpPr>
          <p:cNvPr id="71" name="Rectangle: Rounded Corners 70"/>
          <p:cNvSpPr/>
          <p:nvPr/>
        </p:nvSpPr>
        <p:spPr>
          <a:xfrm>
            <a:off x="21945600" y="15015411"/>
            <a:ext cx="21031200" cy="6641431"/>
          </a:xfrm>
          <a:prstGeom prst="roundRect">
            <a:avLst>
              <a:gd name="adj" fmla="val 3948"/>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r>
              <a:rPr lang="en-US" sz="4000" b="1" dirty="0" smtClean="0">
                <a:solidFill>
                  <a:schemeClr val="tx1"/>
                </a:solidFill>
              </a:rPr>
              <a:t>Conclusion</a:t>
            </a:r>
          </a:p>
          <a:p>
            <a:pPr marL="571500" indent="-571500">
              <a:buFontTx/>
              <a:buChar char="-"/>
            </a:pPr>
            <a:r>
              <a:rPr lang="en-US" sz="4000" dirty="0" smtClean="0">
                <a:solidFill>
                  <a:schemeClr val="tx1"/>
                </a:solidFill>
              </a:rPr>
              <a:t>Research </a:t>
            </a:r>
            <a:r>
              <a:rPr lang="en-US" sz="4000" dirty="0">
                <a:solidFill>
                  <a:schemeClr val="tx1"/>
                </a:solidFill>
              </a:rPr>
              <a:t>on this newspaper will offer information about what was by the leading African American newspaper</a:t>
            </a:r>
            <a:r>
              <a:rPr lang="en-US" sz="4000" dirty="0" smtClean="0">
                <a:solidFill>
                  <a:schemeClr val="tx1"/>
                </a:solidFill>
              </a:rPr>
              <a:t>..</a:t>
            </a:r>
          </a:p>
          <a:p>
            <a:pPr marL="571500" indent="-571500">
              <a:buFontTx/>
              <a:buChar char="-"/>
            </a:pPr>
            <a:r>
              <a:rPr lang="en-US" sz="4000" dirty="0">
                <a:solidFill>
                  <a:schemeClr val="tx1"/>
                </a:solidFill>
              </a:rPr>
              <a:t>The importance of the study is that it will help in understanding the African American story and the role of journalism in the larger society and most importantly how the African American newspaper helped in portraying the community to the larger America. </a:t>
            </a:r>
            <a:endParaRPr lang="en-US" sz="4000" dirty="0" smtClean="0">
              <a:solidFill>
                <a:schemeClr val="tx1"/>
              </a:solidFill>
            </a:endParaRPr>
          </a:p>
          <a:p>
            <a:pPr marL="571500" indent="-571500">
              <a:buFontTx/>
              <a:buChar char="-"/>
            </a:pPr>
            <a:r>
              <a:rPr lang="en-US" sz="4000" dirty="0">
                <a:solidFill>
                  <a:schemeClr val="tx1"/>
                </a:solidFill>
              </a:rPr>
              <a:t>This research will also offer a new perspective with regard to the role of African American media with respect to the advancement or improvement of the community termed to be lagging in the United States</a:t>
            </a:r>
          </a:p>
          <a:p>
            <a:endParaRPr lang="en-US" sz="4000" b="1" dirty="0">
              <a:solidFill>
                <a:schemeClr val="tx1"/>
              </a:solidFill>
            </a:endParaRPr>
          </a:p>
        </p:txBody>
      </p:sp>
      <p:sp>
        <p:nvSpPr>
          <p:cNvPr id="42" name="Rectangle: Rounded Corners 41"/>
          <p:cNvSpPr/>
          <p:nvPr/>
        </p:nvSpPr>
        <p:spPr>
          <a:xfrm>
            <a:off x="11361748" y="7030149"/>
            <a:ext cx="10058399" cy="6752459"/>
          </a:xfrm>
          <a:prstGeom prst="roundRect">
            <a:avLst>
              <a:gd name="adj" fmla="val 1477"/>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61" name="TextBox 60">
            <a:extLst>
              <a:ext uri="{FF2B5EF4-FFF2-40B4-BE49-F238E27FC236}">
                <a16:creationId xmlns:a16="http://schemas.microsoft.com/office/drawing/2014/main" xmlns="" id="{89EBE15B-4246-47D5-A572-FC8BC1A36A14}"/>
              </a:ext>
            </a:extLst>
          </p:cNvPr>
          <p:cNvSpPr txBox="1"/>
          <p:nvPr/>
        </p:nvSpPr>
        <p:spPr>
          <a:xfrm>
            <a:off x="33577882" y="8150297"/>
            <a:ext cx="9144000" cy="461665"/>
          </a:xfrm>
          <a:prstGeom prst="rect">
            <a:avLst/>
          </a:prstGeom>
          <a:noFill/>
        </p:spPr>
        <p:txBody>
          <a:bodyPr wrap="square" rtlCol="0">
            <a:spAutoFit/>
          </a:bodyPr>
          <a:lstStyle>
            <a:defPPr>
              <a:defRPr kern="1200" smtId="4294967295"/>
            </a:defPPr>
          </a:lstStyle>
          <a:p>
            <a:endParaRPr lang="en-US" sz="24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83" name="TextBox 82">
            <a:extLst>
              <a:ext uri="{FF2B5EF4-FFF2-40B4-BE49-F238E27FC236}">
                <a16:creationId xmlns:a16="http://schemas.microsoft.com/office/drawing/2014/main" xmlns="" id="{66B428E8-E946-4C04-BA2E-DBE7C90A92EC}"/>
              </a:ext>
            </a:extLst>
          </p:cNvPr>
          <p:cNvSpPr txBox="1"/>
          <p:nvPr/>
        </p:nvSpPr>
        <p:spPr>
          <a:xfrm>
            <a:off x="33577882" y="7482385"/>
            <a:ext cx="9144000" cy="1261884"/>
          </a:xfrm>
          <a:prstGeom prst="rect">
            <a:avLst/>
          </a:prstGeom>
          <a:noFill/>
        </p:spPr>
        <p:txBody>
          <a:bodyPr wrap="square" rtlCol="0">
            <a:spAutoFit/>
          </a:bodyPr>
          <a:lstStyle>
            <a:defPPr>
              <a:defRPr kern="1200" smtId="4294967295"/>
            </a:defPPr>
          </a:lstStyle>
          <a:p>
            <a:r>
              <a:rPr lang="en-US" sz="4000" b="1" dirty="0"/>
              <a:t>Methods of study</a:t>
            </a:r>
          </a:p>
          <a:p>
            <a:endParaRPr lang="en-US" sz="3600" b="1" dirty="0">
              <a:solidFill>
                <a:schemeClr val="tx1">
                  <a:lumMod val="75000"/>
                  <a:lumOff val="25000"/>
                </a:schemeClr>
              </a:solidFill>
              <a:latin typeface="Montserrat Extra Bold" panose="00000900000000000000" pitchFamily="50" charset="0"/>
            </a:endParaRPr>
          </a:p>
        </p:txBody>
      </p:sp>
      <p:sp>
        <p:nvSpPr>
          <p:cNvPr id="84" name="TextBox 83">
            <a:extLst>
              <a:ext uri="{FF2B5EF4-FFF2-40B4-BE49-F238E27FC236}">
                <a16:creationId xmlns:a16="http://schemas.microsoft.com/office/drawing/2014/main" xmlns="" id="{7ABCCD2C-433F-478B-B18B-A4DAD100C702}"/>
              </a:ext>
            </a:extLst>
          </p:cNvPr>
          <p:cNvSpPr txBox="1"/>
          <p:nvPr/>
        </p:nvSpPr>
        <p:spPr>
          <a:xfrm>
            <a:off x="33577882" y="19707437"/>
            <a:ext cx="9144000" cy="769441"/>
          </a:xfrm>
          <a:prstGeom prst="rect">
            <a:avLst/>
          </a:prstGeom>
          <a:noFill/>
        </p:spPr>
        <p:txBody>
          <a:bodyPr wrap="square" rtlCol="0">
            <a:spAutoFit/>
          </a:bodyPr>
          <a:lstStyle>
            <a:defPPr>
              <a:defRPr kern="1200" smtId="4294967295"/>
            </a:defPPr>
          </a:lstStyle>
          <a:p>
            <a:pPr marL="571500" indent="-571500">
              <a:buFontTx/>
              <a:buChar char="-"/>
            </a:pPr>
            <a:endParaRPr lang="en-US" sz="4400" dirty="0">
              <a:solidFill>
                <a:schemeClr val="tx1">
                  <a:lumMod val="65000"/>
                  <a:lumOff val="35000"/>
                </a:schemeClr>
              </a:solidFill>
              <a:ea typeface="Open Sans" panose="020B0606030504020204" pitchFamily="34" charset="0"/>
              <a:cs typeface="Open Sans" panose="020B0606030504020204" pitchFamily="34" charset="0"/>
            </a:endParaRPr>
          </a:p>
        </p:txBody>
      </p:sp>
      <p:sp>
        <p:nvSpPr>
          <p:cNvPr id="39" name="Rectangle: Rounded Corners 38"/>
          <p:cNvSpPr/>
          <p:nvPr/>
        </p:nvSpPr>
        <p:spPr>
          <a:xfrm>
            <a:off x="712119" y="7030149"/>
            <a:ext cx="10058400" cy="10329414"/>
          </a:xfrm>
          <a:prstGeom prst="roundRect">
            <a:avLst>
              <a:gd name="adj" fmla="val 1711"/>
            </a:avLst>
          </a:prstGeom>
          <a:solidFill>
            <a:schemeClr val="accent5">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46" name="TextBox 45"/>
          <p:cNvSpPr txBox="1"/>
          <p:nvPr/>
        </p:nvSpPr>
        <p:spPr>
          <a:xfrm>
            <a:off x="1169319" y="8150297"/>
            <a:ext cx="9144000" cy="8956298"/>
          </a:xfrm>
          <a:prstGeom prst="rect">
            <a:avLst/>
          </a:prstGeom>
          <a:noFill/>
        </p:spPr>
        <p:txBody>
          <a:bodyPr wrap="square" rtlCol="0">
            <a:spAutoFit/>
          </a:bodyPr>
          <a:lstStyle>
            <a:defPPr>
              <a:defRPr kern="1200" smtId="4294967295"/>
            </a:defPPr>
          </a:lstStyle>
          <a:p>
            <a:pPr algn="just"/>
            <a:r>
              <a:rPr lang="en-US" sz="3600" dirty="0"/>
              <a:t>The Chicago Defender is the largest and most influential African American newspaper in the United States. This newspaper rose to be one of the most influential African American newspapers mid-20th century due to the role it played in addressing the issue of migration of African Americans from the South side to the North, as well as being at the forefront in fighting against racism, inequality and having a countrywide editorials standpoint.. This paper, therefore, examines how Negro reporting was done by the Chicago Defender under Abbott between the years 1910 to 1920.</a:t>
            </a:r>
          </a:p>
          <a:p>
            <a:endParaRPr lang="en-US" sz="3600" dirty="0"/>
          </a:p>
        </p:txBody>
      </p:sp>
      <p:sp>
        <p:nvSpPr>
          <p:cNvPr id="47" name="TextBox 46"/>
          <p:cNvSpPr txBox="1"/>
          <p:nvPr/>
        </p:nvSpPr>
        <p:spPr>
          <a:xfrm>
            <a:off x="1169319" y="7482385"/>
            <a:ext cx="9144000" cy="769441"/>
          </a:xfrm>
          <a:prstGeom prst="rect">
            <a:avLst/>
          </a:prstGeom>
          <a:noFill/>
        </p:spPr>
        <p:txBody>
          <a:bodyPr wrap="square" rtlCol="0">
            <a:spAutoFit/>
          </a:bodyPr>
          <a:lstStyle>
            <a:defPPr>
              <a:defRPr kern="1200" smtId="4294967295"/>
            </a:defPPr>
          </a:lstStyle>
          <a:p>
            <a:pPr algn="ctr"/>
            <a:r>
              <a:rPr lang="en-US" sz="4400" b="1" dirty="0">
                <a:solidFill>
                  <a:schemeClr val="tx1">
                    <a:lumMod val="75000"/>
                    <a:lumOff val="25000"/>
                  </a:schemeClr>
                </a:solidFill>
                <a:latin typeface="Montserrat Extra Bold" panose="00000900000000000000" pitchFamily="50" charset="0"/>
              </a:rPr>
              <a:t>Abstract</a:t>
            </a:r>
          </a:p>
        </p:txBody>
      </p:sp>
      <p:sp>
        <p:nvSpPr>
          <p:cNvPr id="43" name="Rectangle: Rounded Corners 42"/>
          <p:cNvSpPr/>
          <p:nvPr/>
        </p:nvSpPr>
        <p:spPr>
          <a:xfrm>
            <a:off x="712119" y="18199509"/>
            <a:ext cx="10058400" cy="13918822"/>
          </a:xfrm>
          <a:prstGeom prst="roundRect">
            <a:avLst>
              <a:gd name="adj" fmla="val 200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86" name="TextBox 85">
            <a:extLst>
              <a:ext uri="{FF2B5EF4-FFF2-40B4-BE49-F238E27FC236}">
                <a16:creationId xmlns:a16="http://schemas.microsoft.com/office/drawing/2014/main" xmlns="" id="{9B320F11-3F85-4920-92E0-15D89C7AF4D2}"/>
              </a:ext>
            </a:extLst>
          </p:cNvPr>
          <p:cNvSpPr txBox="1"/>
          <p:nvPr/>
        </p:nvSpPr>
        <p:spPr>
          <a:xfrm>
            <a:off x="1169319" y="19352178"/>
            <a:ext cx="9144000" cy="12403395"/>
          </a:xfrm>
          <a:prstGeom prst="rect">
            <a:avLst/>
          </a:prstGeom>
          <a:noFill/>
        </p:spPr>
        <p:txBody>
          <a:bodyPr wrap="square" rtlCol="0">
            <a:spAutoFit/>
          </a:bodyPr>
          <a:lstStyle>
            <a:defPPr>
              <a:defRPr kern="1200" smtId="4294967295"/>
            </a:defPPr>
          </a:lstStyle>
          <a:p>
            <a:r>
              <a:rPr lang="en-US" sz="4000" dirty="0"/>
              <a:t>Chicago Defender is arguably one of the most influential newspapers in the United States owned by African Americans, but the paper remains to have a mythological narrative around it</a:t>
            </a:r>
            <a:r>
              <a:rPr lang="en-US" sz="4000" dirty="0" smtClean="0"/>
              <a:t>.</a:t>
            </a:r>
            <a:r>
              <a:rPr lang="en-US" sz="4000" dirty="0"/>
              <a:t> According to the newspaper during then, the south was poor and lacked humanity, equity, and justice. It is based on that reason the newspaper encouraged southerners to migrate to the North which was perceived to have equity, humanity, and justice to </a:t>
            </a:r>
            <a:r>
              <a:rPr lang="en-US" sz="4000" dirty="0" smtClean="0"/>
              <a:t>all</a:t>
            </a:r>
            <a:r>
              <a:rPr lang="en-US" sz="4000" dirty="0"/>
              <a:t>.</a:t>
            </a:r>
            <a:r>
              <a:rPr lang="en-US" sz="4000" dirty="0" smtClean="0"/>
              <a:t> </a:t>
            </a:r>
            <a:r>
              <a:rPr lang="en-US" sz="4000" dirty="0"/>
              <a:t>This paper plays a huge role in influencing The Great Migration of African Americans from the Deep South which was rural to the urbanized North. This paper studies negro reporting of events between 1910 and 1920 on the Chicago Defender.</a:t>
            </a:r>
          </a:p>
          <a:p>
            <a:endParaRPr lang="en-US" sz="4000" dirty="0">
              <a:solidFill>
                <a:schemeClr val="tx1">
                  <a:lumMod val="65000"/>
                  <a:lumOff val="35000"/>
                </a:schemeClr>
              </a:solidFill>
              <a:latin typeface="Domine" panose="02040503040403060204" pitchFamily="18" charset="0"/>
              <a:ea typeface="Open Sans" panose="020B0606030504020204" pitchFamily="34" charset="0"/>
              <a:cs typeface="Open Sans" panose="020B0606030504020204" pitchFamily="34" charset="0"/>
            </a:endParaRPr>
          </a:p>
        </p:txBody>
      </p:sp>
      <p:sp>
        <p:nvSpPr>
          <p:cNvPr id="87" name="TextBox 86">
            <a:extLst>
              <a:ext uri="{FF2B5EF4-FFF2-40B4-BE49-F238E27FC236}">
                <a16:creationId xmlns:a16="http://schemas.microsoft.com/office/drawing/2014/main" xmlns="" id="{7DB2E49A-CE7A-4210-AE9F-5037030C938E}"/>
              </a:ext>
            </a:extLst>
          </p:cNvPr>
          <p:cNvSpPr txBox="1"/>
          <p:nvPr/>
        </p:nvSpPr>
        <p:spPr>
          <a:xfrm>
            <a:off x="1169319" y="18684267"/>
            <a:ext cx="9144000" cy="769441"/>
          </a:xfrm>
          <a:prstGeom prst="rect">
            <a:avLst/>
          </a:prstGeom>
          <a:noFill/>
        </p:spPr>
        <p:txBody>
          <a:bodyPr wrap="square" rtlCol="0">
            <a:spAutoFit/>
          </a:bodyPr>
          <a:lstStyle>
            <a:defPPr>
              <a:defRPr kern="1200" smtId="4294967295"/>
            </a:defPPr>
          </a:lstStyle>
          <a:p>
            <a:pPr algn="ctr"/>
            <a:r>
              <a:rPr lang="en-US" sz="4400" b="1" dirty="0">
                <a:solidFill>
                  <a:schemeClr val="tx1">
                    <a:lumMod val="75000"/>
                    <a:lumOff val="25000"/>
                  </a:schemeClr>
                </a:solidFill>
                <a:latin typeface="Montserrat Extra Bold" panose="00000900000000000000" pitchFamily="50" charset="0"/>
              </a:rPr>
              <a:t>Introduction</a:t>
            </a:r>
          </a:p>
        </p:txBody>
      </p:sp>
      <p:sp>
        <p:nvSpPr>
          <p:cNvPr id="89" name="TextBox 88">
            <a:extLst>
              <a:ext uri="{FF2B5EF4-FFF2-40B4-BE49-F238E27FC236}">
                <a16:creationId xmlns:a16="http://schemas.microsoft.com/office/drawing/2014/main" xmlns="" id="{CA3FBD3B-628E-43FF-A33F-32B15438C990}"/>
              </a:ext>
            </a:extLst>
          </p:cNvPr>
          <p:cNvSpPr txBox="1"/>
          <p:nvPr/>
        </p:nvSpPr>
        <p:spPr>
          <a:xfrm>
            <a:off x="11939839" y="7482385"/>
            <a:ext cx="9144000" cy="646331"/>
          </a:xfrm>
          <a:prstGeom prst="rect">
            <a:avLst/>
          </a:prstGeom>
          <a:noFill/>
        </p:spPr>
        <p:txBody>
          <a:bodyPr wrap="square" rtlCol="0">
            <a:spAutoFit/>
          </a:bodyPr>
          <a:lstStyle>
            <a:defPPr>
              <a:defRPr kern="1200" smtId="4294967295"/>
            </a:defPPr>
          </a:lstStyle>
          <a:p>
            <a:endParaRPr lang="en-US" sz="3600" b="1" dirty="0">
              <a:solidFill>
                <a:schemeClr val="tx1">
                  <a:lumMod val="75000"/>
                  <a:lumOff val="25000"/>
                </a:schemeClr>
              </a:solidFill>
              <a:latin typeface="Montserrat Extra Bold" panose="00000900000000000000" pitchFamily="50" charset="0"/>
            </a:endParaRPr>
          </a:p>
        </p:txBody>
      </p:sp>
      <p:sp>
        <p:nvSpPr>
          <p:cNvPr id="40" name="Rectangle: Rounded Corners 39"/>
          <p:cNvSpPr/>
          <p:nvPr/>
        </p:nvSpPr>
        <p:spPr>
          <a:xfrm>
            <a:off x="21945600" y="7030149"/>
            <a:ext cx="21031200" cy="7386219"/>
          </a:xfrm>
          <a:prstGeom prst="roundRect">
            <a:avLst>
              <a:gd name="adj" fmla="val 182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r>
              <a:rPr lang="en-US" sz="4000" b="1" dirty="0">
                <a:solidFill>
                  <a:schemeClr val="tx1"/>
                </a:solidFill>
              </a:rPr>
              <a:t>Chicago Defender's Role in the </a:t>
            </a:r>
            <a:r>
              <a:rPr lang="en-US" sz="4000" b="1" dirty="0" smtClean="0">
                <a:solidFill>
                  <a:schemeClr val="tx1"/>
                </a:solidFill>
              </a:rPr>
              <a:t>Migration</a:t>
            </a:r>
          </a:p>
          <a:p>
            <a:r>
              <a:rPr lang="en-US" sz="4000" dirty="0" smtClean="0">
                <a:solidFill>
                  <a:schemeClr val="tx1"/>
                </a:solidFill>
              </a:rPr>
              <a:t>-The </a:t>
            </a:r>
            <a:r>
              <a:rPr lang="en-US" sz="4000" dirty="0">
                <a:solidFill>
                  <a:schemeClr val="tx1"/>
                </a:solidFill>
              </a:rPr>
              <a:t>newspaper's analysis of the push-pull theory was a unifying scripture for black Americans already in the North and inspires those that were willing to migrate. Whether it meant escaping the tough conditions for African Americans in the south or it meant exploring new job opportunities in the North all black either in the north or south would turn to their favorite and won newspaper for guidance, reassurance, and explanation of what the migration meant for them</a:t>
            </a:r>
            <a:r>
              <a:rPr lang="en-US" sz="4000" dirty="0" smtClean="0">
                <a:solidFill>
                  <a:schemeClr val="tx1"/>
                </a:solidFill>
              </a:rPr>
              <a:t>.</a:t>
            </a:r>
          </a:p>
          <a:p>
            <a:r>
              <a:rPr lang="en-US" sz="4000" dirty="0" smtClean="0">
                <a:solidFill>
                  <a:schemeClr val="tx1"/>
                </a:solidFill>
              </a:rPr>
              <a:t>-The </a:t>
            </a:r>
            <a:r>
              <a:rPr lang="en-US" sz="4000" dirty="0">
                <a:solidFill>
                  <a:schemeClr val="tx1"/>
                </a:solidFill>
              </a:rPr>
              <a:t>paper also encouraged migration to the north via the printing of letters of southerners who were willing to move to the north as well as getting printed feedback which was in the form of a letter to the editor by African Americans already in the North</a:t>
            </a:r>
            <a:endParaRPr lang="en-US" sz="4000" dirty="0" smtClean="0">
              <a:solidFill>
                <a:schemeClr val="tx1"/>
              </a:solidFill>
            </a:endParaRPr>
          </a:p>
          <a:p>
            <a:endParaRPr lang="en-US" sz="4000" b="1" dirty="0">
              <a:solidFill>
                <a:schemeClr val="tx1"/>
              </a:solidFill>
            </a:endParaRPr>
          </a:p>
        </p:txBody>
      </p:sp>
      <p:sp>
        <p:nvSpPr>
          <p:cNvPr id="91" name="TextBox 90">
            <a:extLst>
              <a:ext uri="{FF2B5EF4-FFF2-40B4-BE49-F238E27FC236}">
                <a16:creationId xmlns:a16="http://schemas.microsoft.com/office/drawing/2014/main" xmlns="" id="{15232698-55E6-4C6D-9947-A1F5F1CCE1E0}"/>
              </a:ext>
            </a:extLst>
          </p:cNvPr>
          <p:cNvSpPr txBox="1"/>
          <p:nvPr/>
        </p:nvSpPr>
        <p:spPr>
          <a:xfrm>
            <a:off x="11939839" y="7673243"/>
            <a:ext cx="9270999" cy="5016758"/>
          </a:xfrm>
          <a:prstGeom prst="rect">
            <a:avLst/>
          </a:prstGeom>
          <a:noFill/>
        </p:spPr>
        <p:txBody>
          <a:bodyPr wrap="square" rtlCol="0">
            <a:spAutoFit/>
          </a:bodyPr>
          <a:lstStyle>
            <a:defPPr>
              <a:defRPr kern="1200" smtId="4294967295"/>
            </a:defPPr>
          </a:lstStyle>
          <a:p>
            <a:pPr algn="ctr"/>
            <a:r>
              <a:rPr lang="en-US" sz="4000" b="1" dirty="0"/>
              <a:t>Methods of study</a:t>
            </a:r>
          </a:p>
          <a:p>
            <a:r>
              <a:rPr lang="en-US" sz="4000" dirty="0"/>
              <a:t>This paper applies the content analysis method of study where secondary data like interviews are done back in the day about Chicago Defender, documentation information, and recording made by the paper or about it by scholars or journalists.</a:t>
            </a:r>
          </a:p>
        </p:txBody>
      </p:sp>
      <p:sp>
        <p:nvSpPr>
          <p:cNvPr id="41" name="Rectangle: Rounded Corners 40"/>
          <p:cNvSpPr/>
          <p:nvPr/>
        </p:nvSpPr>
        <p:spPr>
          <a:xfrm>
            <a:off x="11152438" y="20948971"/>
            <a:ext cx="10058400" cy="11169360"/>
          </a:xfrm>
          <a:prstGeom prst="roundRect">
            <a:avLst>
              <a:gd name="adj" fmla="val 193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r>
              <a:rPr lang="en-US" sz="4000" b="1" dirty="0" smtClean="0">
                <a:solidFill>
                  <a:schemeClr val="tx1"/>
                </a:solidFill>
              </a:rPr>
              <a:t>Discussion</a:t>
            </a:r>
          </a:p>
          <a:p>
            <a:r>
              <a:rPr lang="en-US" sz="4000" dirty="0" smtClean="0">
                <a:solidFill>
                  <a:schemeClr val="tx1"/>
                </a:solidFill>
              </a:rPr>
              <a:t>Content analysis will be applied in this study because of the nature of the context in question which is the Chicago Defender's editorial and response letter of 1968 and therefore the research depends on secondary data as the source of information.</a:t>
            </a:r>
          </a:p>
          <a:p>
            <a:r>
              <a:rPr lang="en-US" sz="4000" dirty="0" smtClean="0">
                <a:solidFill>
                  <a:schemeClr val="tx1"/>
                </a:solidFill>
              </a:rPr>
              <a:t>This research will examine how Negro journalistic events were reported by Chicago Defender. As an African American newspaper, the study will focus on uncovering the kind of instances that the paper took as important and ones that created discussion especially on topics like racism, equality in job employment, African pride, equity, and social change. </a:t>
            </a:r>
            <a:endParaRPr lang="en-US" sz="4000" b="1"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43674" y="2953259"/>
            <a:ext cx="15633126" cy="286025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862" y="3391835"/>
            <a:ext cx="12352421" cy="193309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1748" y="14416368"/>
            <a:ext cx="9849090" cy="611344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65484" y="22178653"/>
            <a:ext cx="20554115" cy="9939678"/>
          </a:xfrm>
          <a:prstGeom prst="rect">
            <a:avLst/>
          </a:prstGeom>
        </p:spPr>
      </p:pic>
    </p:spTree>
    <p:extLst>
      <p:ext uri="{BB962C8B-B14F-4D97-AF65-F5344CB8AC3E}">
        <p14:creationId xmlns:p14="http://schemas.microsoft.com/office/powerpoint/2010/main" val="412812335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assessingslate|09-20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Arial"/>
        <a:cs typeface="Arial"/>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6116</TotalTime>
  <Words>621</Words>
  <Application>Microsoft Office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Montserrat Extra Bold</vt:lpstr>
      <vt:lpstr>Open Sans</vt:lpstr>
      <vt:lpstr>Calibri</vt:lpstr>
      <vt:lpstr>Domine</vt:lpstr>
      <vt:lpstr>Arial Black</vt: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toshiba</cp:lastModifiedBy>
  <cp:revision>64</cp:revision>
  <dcterms:modified xsi:type="dcterms:W3CDTF">2020-11-13T03:33:05Z</dcterms:modified>
  <cp:category>science research poster</cp:category>
</cp:coreProperties>
</file>