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04050" cy="92837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AEAEA"/>
    <a:srgbClr val="006699"/>
    <a:srgbClr val="CCECFF"/>
    <a:srgbClr val="F8F8F8"/>
    <a:srgbClr val="003A74"/>
    <a:srgbClr val="FFFF66"/>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p:scale>
          <a:sx n="14" d="100"/>
          <a:sy n="14" d="100"/>
        </p:scale>
        <p:origin x="1516" y="44"/>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This poster template is 36” high by 48” wide. It can be used to print any poster with a 3:4 aspect ratio.</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Placeholders</a:t>
            </a:r>
            <a:r>
              <a:rPr sz="7200" dirty="0">
                <a:solidFill>
                  <a:srgbClr val="7F7F7F"/>
                </a:solidFill>
                <a:latin typeface="Calibri" pitchFamily="34" charset="0"/>
                <a:cs typeface="Calibri" panose="020F0502020204030204" pitchFamily="34" charset="0"/>
              </a:rPr>
              <a:t>:</a:t>
            </a: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a:solidFill>
                  <a:srgbClr val="7F7F7F"/>
                </a:solidFill>
                <a:latin typeface="Calibri" pitchFamily="34" charset="0"/>
                <a:cs typeface="Calibri" panose="020F0502020204030204" pitchFamily="34" charset="0"/>
              </a:rPr>
              <a:t>various elements included</a:t>
            </a:r>
            <a:r>
              <a:rPr sz="4900" dirty="0">
                <a:solidFill>
                  <a:srgbClr val="7F7F7F"/>
                </a:solidFill>
                <a:latin typeface="Calibri" pitchFamily="34" charset="0"/>
                <a:cs typeface="Calibri" panose="020F0502020204030204" pitchFamily="34" charset="0"/>
              </a:rPr>
              <a:t> in this </a:t>
            </a:r>
            <a:r>
              <a:rPr lang="en-US" sz="4900" dirty="0">
                <a:solidFill>
                  <a:srgbClr val="7F7F7F"/>
                </a:solidFill>
                <a:latin typeface="Calibri" pitchFamily="34" charset="0"/>
                <a:cs typeface="Calibri" panose="020F0502020204030204" pitchFamily="34" charset="0"/>
              </a:rPr>
              <a:t>poster are ones</a:t>
            </a:r>
            <a:r>
              <a:rPr lang="en-US" sz="4900" baseline="0" dirty="0">
                <a:solidFill>
                  <a:srgbClr val="7F7F7F"/>
                </a:solidFill>
                <a:latin typeface="Calibri" pitchFamily="34" charset="0"/>
                <a:cs typeface="Calibri" panose="020F0502020204030204" pitchFamily="34" charset="0"/>
              </a:rPr>
              <a:t> we often see in medical, research, and scientific posters.</a:t>
            </a:r>
            <a:r>
              <a:rPr sz="4900" dirty="0">
                <a:solidFill>
                  <a:srgbClr val="7F7F7F"/>
                </a:solidFill>
                <a:latin typeface="Calibri" pitchFamily="34" charset="0"/>
                <a:cs typeface="Calibri" panose="020F0502020204030204" pitchFamily="34" charset="0"/>
              </a:rPr>
              <a:t> </a:t>
            </a:r>
            <a:r>
              <a:rPr lang="en-US" sz="4900" dirty="0">
                <a:solidFill>
                  <a:srgbClr val="7F7F7F"/>
                </a:solidFill>
                <a:latin typeface="Calibri" pitchFamily="34" charset="0"/>
                <a:cs typeface="Calibri" panose="020F0502020204030204" pitchFamily="34" charset="0"/>
              </a:rPr>
              <a:t>Feel</a:t>
            </a:r>
            <a:r>
              <a:rPr lang="en-US" sz="49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a:solidFill>
                  <a:srgbClr val="7F7F7F"/>
                </a:solidFill>
                <a:latin typeface="Calibri" pitchFamily="34" charset="0"/>
                <a:cs typeface="Calibri" panose="020F0502020204030204" pitchFamily="34" charset="0"/>
              </a:rPr>
              <a:t>Insert, Picture</a:t>
            </a:r>
            <a:r>
              <a:rPr lang="en-US" sz="49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a:solidFill>
                  <a:srgbClr val="7F7F7F"/>
                </a:solidFill>
                <a:latin typeface="Calibri" pitchFamily="34" charset="0"/>
                <a:cs typeface="Calibri" panose="020F0502020204030204" pitchFamily="34" charset="0"/>
              </a:rPr>
              <a:t>150-200 pixels per inch in their final printed size</a:t>
            </a:r>
            <a:r>
              <a:rPr lang="en-US" sz="4900" dirty="0">
                <a:solidFill>
                  <a:srgbClr val="7F7F7F"/>
                </a:solidFill>
                <a:latin typeface="Calibri" pitchFamily="34" charset="0"/>
                <a:cs typeface="Calibri" panose="020F0502020204030204" pitchFamily="34" charset="0"/>
              </a:rPr>
              <a:t>. For instance, a 1600 x 1200 pixel</a:t>
            </a:r>
            <a:r>
              <a:rPr lang="en-US" sz="4900" baseline="0" dirty="0">
                <a:solidFill>
                  <a:srgbClr val="7F7F7F"/>
                </a:solidFill>
                <a:latin typeface="Calibri" pitchFamily="34" charset="0"/>
                <a:cs typeface="Calibri" panose="020F0502020204030204" pitchFamily="34" charset="0"/>
              </a:rPr>
              <a:t> photo will usually look fine up to </a:t>
            </a:r>
            <a:r>
              <a:rPr lang="en-US" sz="4900"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44805600" y="0"/>
            <a:ext cx="9601200" cy="329184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a:solidFill>
                    <a:schemeClr val="bg1">
                      <a:lumMod val="50000"/>
                    </a:schemeClr>
                  </a:solidFill>
                  <a:latin typeface="Calibri" pitchFamily="34" charset="0"/>
                  <a:cs typeface="Calibri" panose="020F0502020204030204" pitchFamily="34" charset="0"/>
                </a:rPr>
                <a:t>Design</a:t>
              </a:r>
              <a:r>
                <a:rPr lang="en-US" sz="4900" baseline="0" dirty="0">
                  <a:solidFill>
                    <a:schemeClr val="bg1">
                      <a:lumMod val="50000"/>
                    </a:schemeClr>
                  </a:solidFill>
                  <a:latin typeface="Calibri" pitchFamily="34" charset="0"/>
                  <a:cs typeface="Calibri" panose="020F0502020204030204" pitchFamily="34" charset="0"/>
                </a:rPr>
                <a:t> tab, then select the </a:t>
              </a:r>
              <a:r>
                <a:rPr lang="en-US" sz="4900" b="1" baseline="0" dirty="0">
                  <a:solidFill>
                    <a:schemeClr val="bg1">
                      <a:lumMod val="50000"/>
                    </a:schemeClr>
                  </a:solidFill>
                  <a:latin typeface="Calibri" pitchFamily="34" charset="0"/>
                  <a:cs typeface="Calibri" panose="020F0502020204030204" pitchFamily="34" charset="0"/>
                </a:rPr>
                <a:t>Colors</a:t>
              </a:r>
              <a:r>
                <a:rPr lang="en-US" sz="49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Once your poster file is ready, visit</a:t>
              </a:r>
              <a:r>
                <a:rPr lang="en-US" sz="4900" baseline="0" dirty="0">
                  <a:solidFill>
                    <a:schemeClr val="bg1">
                      <a:lumMod val="50000"/>
                    </a:schemeClr>
                  </a:solidFill>
                  <a:latin typeface="Calibri" pitchFamily="34" charset="0"/>
                  <a:cs typeface="Calibri" panose="020F0502020204030204" pitchFamily="34" charset="0"/>
                </a:rPr>
                <a:t> </a:t>
              </a:r>
              <a:r>
                <a:rPr lang="en-US" sz="4900" b="1" baseline="0" dirty="0">
                  <a:solidFill>
                    <a:schemeClr val="bg1">
                      <a:lumMod val="50000"/>
                    </a:schemeClr>
                  </a:solidFill>
                  <a:latin typeface="Calibri" pitchFamily="34" charset="0"/>
                  <a:cs typeface="Calibri" panose="020F0502020204030204" pitchFamily="34" charset="0"/>
                </a:rPr>
                <a:t>www.genigraphics.com</a:t>
              </a:r>
              <a:r>
                <a:rPr lang="en-US" sz="49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a:solidFill>
                    <a:schemeClr val="bg1">
                      <a:lumMod val="50000"/>
                    </a:schemeClr>
                  </a:solidFill>
                  <a:latin typeface="Calibri" pitchFamily="34" charset="0"/>
                  <a:cs typeface="Calibri" panose="020F0502020204030204" pitchFamily="34" charset="0"/>
                </a:rPr>
                <a:t>US and Canada:  1-800-790-4001</a:t>
              </a:r>
              <a:br>
                <a:rPr lang="en-US" sz="4900" baseline="0" dirty="0">
                  <a:solidFill>
                    <a:schemeClr val="bg1">
                      <a:lumMod val="50000"/>
                    </a:schemeClr>
                  </a:solidFill>
                  <a:latin typeface="Calibri" pitchFamily="34" charset="0"/>
                  <a:cs typeface="Calibri" panose="020F0502020204030204" pitchFamily="34" charset="0"/>
                </a:rPr>
              </a:br>
              <a:r>
                <a:rPr lang="en-US" sz="49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1858251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5483224"/>
            <a:ext cx="9140825" cy="27432000"/>
          </a:xfrm>
          <a:prstGeom prst="rect">
            <a:avLst/>
          </a:prstGeom>
          <a:solidFill>
            <a:schemeClr val="accent1">
              <a:lumMod val="75000"/>
            </a:schemeClr>
          </a:solidFill>
          <a:ln>
            <a:noFill/>
          </a:ln>
          <a:effectLst/>
        </p:spPr>
        <p:txBody>
          <a:bodyPr wrap="none" lIns="457200" tIns="228600" rIns="457200" bIns="457200"/>
          <a:lstStyle/>
          <a:p>
            <a:pPr algn="ctr" defTabSz="4389438"/>
            <a:endParaRPr lang="en-US" sz="4800" dirty="0">
              <a:latin typeface="Calibri" pitchFamily="34" charset="0"/>
            </a:endParaRPr>
          </a:p>
        </p:txBody>
      </p:sp>
      <p:sp>
        <p:nvSpPr>
          <p:cNvPr id="1032" name="Rectangle 8"/>
          <p:cNvSpPr>
            <a:spLocks noChangeArrowheads="1"/>
          </p:cNvSpPr>
          <p:nvPr userDrawn="1"/>
        </p:nvSpPr>
        <p:spPr bwMode="auto">
          <a:xfrm>
            <a:off x="9140825" y="0"/>
            <a:ext cx="34747200" cy="54848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1033" name="Rectangle 9"/>
          <p:cNvSpPr>
            <a:spLocks noChangeArrowheads="1"/>
          </p:cNvSpPr>
          <p:nvPr userDrawn="1"/>
        </p:nvSpPr>
        <p:spPr bwMode="auto">
          <a:xfrm>
            <a:off x="9140825" y="5483224"/>
            <a:ext cx="34747200" cy="27432000"/>
          </a:xfrm>
          <a:prstGeom prst="rect">
            <a:avLst/>
          </a:prstGeom>
          <a:solidFill>
            <a:schemeClr val="bg2"/>
          </a:solidFill>
          <a:ln>
            <a:noFill/>
          </a:ln>
          <a:effectLst/>
        </p:spPr>
        <p:txBody>
          <a:bodyPr wrap="none" lIns="457200" tIns="457200" rIns="457200" bIns="457200"/>
          <a:lstStyle/>
          <a:p>
            <a:endParaRPr lang="en-US" dirty="0">
              <a:latin typeface="Calibri" pitchFamily="34" charset="0"/>
            </a:endParaRPr>
          </a:p>
        </p:txBody>
      </p:sp>
      <p:sp>
        <p:nvSpPr>
          <p:cNvPr id="1035" name="Line 11"/>
          <p:cNvSpPr>
            <a:spLocks noChangeShapeType="1"/>
          </p:cNvSpPr>
          <p:nvPr userDrawn="1"/>
        </p:nvSpPr>
        <p:spPr bwMode="auto">
          <a:xfrm>
            <a:off x="9144000" y="0"/>
            <a:ext cx="0" cy="329184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036" name="Line 12"/>
          <p:cNvSpPr>
            <a:spLocks noChangeShapeType="1"/>
          </p:cNvSpPr>
          <p:nvPr userDrawn="1"/>
        </p:nvSpPr>
        <p:spPr bwMode="auto">
          <a:xfrm>
            <a:off x="0" y="5486400"/>
            <a:ext cx="438912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04800" y="32613600"/>
            <a:ext cx="5297435" cy="18592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4.jpg"/><Relationship Id="rId7" Type="http://schemas.openxmlformats.org/officeDocument/2006/relationships/image" Target="../media/image7.emf"/><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hyperlink" Target="https://commons.wikimedia.org/wiki/File:NASDAQ_Logo.svg" TargetMode="External"/><Relationship Id="rId10" Type="http://schemas.openxmlformats.org/officeDocument/2006/relationships/hyperlink" Target="https://creativecommons.org/licenses/by-sa/3.0/" TargetMode="External"/><Relationship Id="rId4" Type="http://schemas.openxmlformats.org/officeDocument/2006/relationships/image" Target="../media/image5.png"/><Relationship Id="rId9"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Text Box 15"/>
          <p:cNvSpPr txBox="1">
            <a:spLocks noChangeArrowheads="1"/>
          </p:cNvSpPr>
          <p:nvPr/>
        </p:nvSpPr>
        <p:spPr bwMode="auto">
          <a:xfrm>
            <a:off x="9140825" y="102183"/>
            <a:ext cx="34628534" cy="26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9144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8000" b="1" dirty="0">
                <a:solidFill>
                  <a:schemeClr val="bg1"/>
                </a:solidFill>
                <a:latin typeface="Calibri" pitchFamily="34" charset="0"/>
              </a:rPr>
              <a:t>The impact of “</a:t>
            </a:r>
            <a:r>
              <a:rPr lang="en-US" sz="8000" b="1" dirty="0" err="1">
                <a:solidFill>
                  <a:schemeClr val="bg1"/>
                </a:solidFill>
                <a:latin typeface="Calibri" pitchFamily="34" charset="0"/>
              </a:rPr>
              <a:t>Unchicken</a:t>
            </a:r>
            <a:r>
              <a:rPr lang="en-US" sz="8000" b="1" dirty="0">
                <a:solidFill>
                  <a:schemeClr val="bg1"/>
                </a:solidFill>
                <a:latin typeface="Calibri" pitchFamily="34" charset="0"/>
              </a:rPr>
              <a:t>” announcement on the market valuations of Tyson Foods, Inc. and Beyond Meat, Inc.</a:t>
            </a:r>
          </a:p>
        </p:txBody>
      </p:sp>
      <p:sp>
        <p:nvSpPr>
          <p:cNvPr id="2064" name="Text Box 16"/>
          <p:cNvSpPr txBox="1">
            <a:spLocks noChangeArrowheads="1"/>
          </p:cNvSpPr>
          <p:nvPr/>
        </p:nvSpPr>
        <p:spPr bwMode="auto">
          <a:xfrm>
            <a:off x="9140825" y="2741613"/>
            <a:ext cx="34736088" cy="27416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6000" dirty="0">
                <a:solidFill>
                  <a:schemeClr val="bg1"/>
                </a:solidFill>
                <a:latin typeface="Calibri" pitchFamily="34" charset="0"/>
              </a:rPr>
              <a:t>Samuel Noe, Dr Naveen </a:t>
            </a:r>
            <a:r>
              <a:rPr lang="en-US" sz="6000" dirty="0" err="1">
                <a:solidFill>
                  <a:schemeClr val="bg1"/>
                </a:solidFill>
                <a:latin typeface="Calibri" pitchFamily="34" charset="0"/>
              </a:rPr>
              <a:t>Musunuru</a:t>
            </a:r>
            <a:endParaRPr lang="en-US" sz="6000" dirty="0">
              <a:solidFill>
                <a:schemeClr val="bg1"/>
              </a:solidFill>
              <a:latin typeface="Calibri" pitchFamily="34" charset="0"/>
            </a:endParaRPr>
          </a:p>
          <a:p>
            <a:pPr algn="ctr"/>
            <a:r>
              <a:rPr lang="en-US" sz="6000" dirty="0">
                <a:solidFill>
                  <a:schemeClr val="bg1"/>
                </a:solidFill>
                <a:latin typeface="Calibri" pitchFamily="34" charset="0"/>
              </a:rPr>
              <a:t>Murray State University </a:t>
            </a:r>
          </a:p>
        </p:txBody>
      </p:sp>
      <p:sp>
        <p:nvSpPr>
          <p:cNvPr id="2071" name="Text Box 23"/>
          <p:cNvSpPr txBox="1">
            <a:spLocks noChangeArrowheads="1"/>
          </p:cNvSpPr>
          <p:nvPr/>
        </p:nvSpPr>
        <p:spPr bwMode="auto">
          <a:xfrm>
            <a:off x="10058400" y="548640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INTRODUCTION</a:t>
            </a:r>
          </a:p>
        </p:txBody>
      </p:sp>
      <p:sp>
        <p:nvSpPr>
          <p:cNvPr id="2073" name="Text Box 25"/>
          <p:cNvSpPr txBox="1">
            <a:spLocks noChangeArrowheads="1"/>
          </p:cNvSpPr>
          <p:nvPr/>
        </p:nvSpPr>
        <p:spPr bwMode="auto">
          <a:xfrm>
            <a:off x="9876629" y="23394457"/>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METHODS AND MATERIALS</a:t>
            </a:r>
          </a:p>
        </p:txBody>
      </p:sp>
      <p:sp>
        <p:nvSpPr>
          <p:cNvPr id="2075" name="Text Box 27"/>
          <p:cNvSpPr txBox="1">
            <a:spLocks noChangeArrowheads="1"/>
          </p:cNvSpPr>
          <p:nvPr/>
        </p:nvSpPr>
        <p:spPr bwMode="auto">
          <a:xfrm>
            <a:off x="32975549" y="18064302"/>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CONCLUSIONS</a:t>
            </a:r>
          </a:p>
        </p:txBody>
      </p:sp>
      <p:sp>
        <p:nvSpPr>
          <p:cNvPr id="2076" name="Text Box 28"/>
          <p:cNvSpPr txBox="1">
            <a:spLocks noChangeArrowheads="1"/>
          </p:cNvSpPr>
          <p:nvPr/>
        </p:nvSpPr>
        <p:spPr bwMode="auto">
          <a:xfrm>
            <a:off x="32907288" y="548640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Analysis</a:t>
            </a:r>
          </a:p>
        </p:txBody>
      </p:sp>
      <p:sp>
        <p:nvSpPr>
          <p:cNvPr id="2077" name="Text Box 29"/>
          <p:cNvSpPr txBox="1">
            <a:spLocks noChangeArrowheads="1"/>
          </p:cNvSpPr>
          <p:nvPr/>
        </p:nvSpPr>
        <p:spPr bwMode="auto">
          <a:xfrm>
            <a:off x="21023263" y="5483225"/>
            <a:ext cx="109696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DATA</a:t>
            </a:r>
          </a:p>
        </p:txBody>
      </p:sp>
      <p:sp>
        <p:nvSpPr>
          <p:cNvPr id="2078" name="Text Box 30"/>
          <p:cNvSpPr txBox="1">
            <a:spLocks noChangeArrowheads="1"/>
          </p:cNvSpPr>
          <p:nvPr/>
        </p:nvSpPr>
        <p:spPr bwMode="auto">
          <a:xfrm>
            <a:off x="32396457" y="24877782"/>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REFERENCES</a:t>
            </a:r>
          </a:p>
        </p:txBody>
      </p:sp>
      <p:sp>
        <p:nvSpPr>
          <p:cNvPr id="2166" name="Text Box 118"/>
          <p:cNvSpPr txBox="1">
            <a:spLocks noChangeArrowheads="1"/>
          </p:cNvSpPr>
          <p:nvPr/>
        </p:nvSpPr>
        <p:spPr bwMode="auto">
          <a:xfrm>
            <a:off x="914400" y="5912524"/>
            <a:ext cx="73152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bg1"/>
                </a:solidFill>
                <a:latin typeface="Calibri" pitchFamily="34" charset="0"/>
              </a:rPr>
              <a:t>HYPOTHESIS</a:t>
            </a:r>
          </a:p>
        </p:txBody>
      </p:sp>
      <p:sp>
        <p:nvSpPr>
          <p:cNvPr id="2167" name="Text Box 119"/>
          <p:cNvSpPr txBox="1">
            <a:spLocks noChangeArrowheads="1"/>
          </p:cNvSpPr>
          <p:nvPr/>
        </p:nvSpPr>
        <p:spPr bwMode="auto">
          <a:xfrm>
            <a:off x="829946" y="17214507"/>
            <a:ext cx="73152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bg1"/>
                </a:solidFill>
                <a:latin typeface="Calibri" pitchFamily="34" charset="0"/>
              </a:rPr>
              <a:t>ACKNOWLEDGEMENT</a:t>
            </a:r>
          </a:p>
        </p:txBody>
      </p:sp>
      <p:sp>
        <p:nvSpPr>
          <p:cNvPr id="2181" name="Text Box 133"/>
          <p:cNvSpPr txBox="1">
            <a:spLocks noChangeArrowheads="1"/>
          </p:cNvSpPr>
          <p:nvPr/>
        </p:nvSpPr>
        <p:spPr bwMode="auto">
          <a:xfrm>
            <a:off x="644525" y="18586107"/>
            <a:ext cx="7848600" cy="4367555"/>
          </a:xfrm>
          <a:prstGeom prst="rect">
            <a:avLst/>
          </a:prstGeom>
          <a:solidFill>
            <a:schemeClr val="accent1">
              <a:lumMod val="75000"/>
            </a:schemeClr>
          </a:solidFill>
          <a:ln>
            <a:noFill/>
          </a:ln>
          <a:effectLst/>
        </p:spPr>
        <p:txBody>
          <a:bodyPr lIns="228600" tIns="228600" rIns="228600" bIns="228600"/>
          <a:lstStyle/>
          <a:p>
            <a:pPr lvl="0" defTabSz="4389120" fontAlgn="auto">
              <a:spcBef>
                <a:spcPts val="1200"/>
              </a:spcBef>
              <a:spcAft>
                <a:spcPts val="0"/>
              </a:spcAft>
              <a:buClr>
                <a:prstClr val="white">
                  <a:lumMod val="65000"/>
                </a:prstClr>
              </a:buClr>
            </a:pPr>
            <a:r>
              <a:rPr lang="en-US" sz="4400" dirty="0">
                <a:solidFill>
                  <a:srgbClr val="FFFFFF"/>
                </a:solidFill>
                <a:latin typeface="Georgia" panose="02040502050405020303" pitchFamily="18" charset="0"/>
                <a:ea typeface="Times New Roman" panose="02020603050405020304" pitchFamily="18" charset="0"/>
                <a:cs typeface="Times New Roman" panose="02020603050405020304" pitchFamily="18" charset="0"/>
              </a:rPr>
              <a:t>This research project would not have been possible without the help of my Professor, Dr. Naveen </a:t>
            </a:r>
            <a:r>
              <a:rPr lang="en-US" sz="4400" dirty="0" err="1">
                <a:solidFill>
                  <a:srgbClr val="FFFFFF"/>
                </a:solidFill>
                <a:latin typeface="Georgia" panose="02040502050405020303" pitchFamily="18" charset="0"/>
                <a:ea typeface="Times New Roman" panose="02020603050405020304" pitchFamily="18" charset="0"/>
                <a:cs typeface="Times New Roman" panose="02020603050405020304" pitchFamily="18" charset="0"/>
              </a:rPr>
              <a:t>Musunuru</a:t>
            </a:r>
            <a:r>
              <a:rPr lang="en-US" sz="4400" dirty="0">
                <a:solidFill>
                  <a:srgbClr val="FFFFFF"/>
                </a:solidFill>
                <a:latin typeface="Georgia" panose="02040502050405020303" pitchFamily="18" charset="0"/>
                <a:ea typeface="Times New Roman" panose="02020603050405020304" pitchFamily="18" charset="0"/>
                <a:cs typeface="Times New Roman" panose="02020603050405020304" pitchFamily="18" charset="0"/>
              </a:rPr>
              <a:t> who is also a co-author of this project. </a:t>
            </a:r>
            <a:endParaRPr lang="en-US" sz="4400" dirty="0">
              <a:solidFill>
                <a:srgbClr val="FFFFFF"/>
              </a:solidFill>
              <a:latin typeface="Georgia" panose="02040502050405020303" pitchFamily="18" charset="0"/>
              <a:cs typeface="Times New Roman" panose="02020603050405020304" pitchFamily="18" charset="0"/>
            </a:endParaRPr>
          </a:p>
        </p:txBody>
      </p:sp>
      <p:sp>
        <p:nvSpPr>
          <p:cNvPr id="2182" name="Text Box 134"/>
          <p:cNvSpPr txBox="1">
            <a:spLocks noChangeArrowheads="1"/>
          </p:cNvSpPr>
          <p:nvPr/>
        </p:nvSpPr>
        <p:spPr bwMode="auto">
          <a:xfrm>
            <a:off x="911225" y="7233710"/>
            <a:ext cx="7315200" cy="9171742"/>
          </a:xfrm>
          <a:prstGeom prst="rect">
            <a:avLst/>
          </a:prstGeom>
          <a:solidFill>
            <a:schemeClr val="accent1">
              <a:lumMod val="75000"/>
            </a:schemeClr>
          </a:solidFill>
          <a:ln>
            <a:noFill/>
          </a:ln>
          <a:effectLst/>
        </p:spPr>
        <p:txBody>
          <a:bodyPr lIns="182880" tIns="182880" rIns="182880" bIns="182880">
            <a:spAutoFit/>
          </a:bodyPr>
          <a:lstStyle/>
          <a:p>
            <a:pPr lvl="0" defTabSz="4389120" fontAlgn="auto">
              <a:spcBef>
                <a:spcPts val="1200"/>
              </a:spcBef>
              <a:spcAft>
                <a:spcPts val="0"/>
              </a:spcAft>
              <a:buClr>
                <a:prstClr val="white">
                  <a:lumMod val="65000"/>
                </a:prstClr>
              </a:buClr>
            </a:pPr>
            <a:r>
              <a:rPr lang="en-US" sz="4400" dirty="0">
                <a:solidFill>
                  <a:srgbClr val="FFFFFF"/>
                </a:solidFill>
                <a:latin typeface="Georgia" panose="02040502050405020303" pitchFamily="18" charset="0"/>
              </a:rPr>
              <a:t>This study looks at the effects of the announcement of the “</a:t>
            </a:r>
            <a:r>
              <a:rPr lang="en-US" sz="4400" dirty="0" err="1">
                <a:solidFill>
                  <a:srgbClr val="FFFFFF"/>
                </a:solidFill>
                <a:latin typeface="Georgia" panose="02040502050405020303" pitchFamily="18" charset="0"/>
              </a:rPr>
              <a:t>Unchicken</a:t>
            </a:r>
            <a:r>
              <a:rPr lang="en-US" sz="4400" dirty="0">
                <a:solidFill>
                  <a:srgbClr val="FFFFFF"/>
                </a:solidFill>
                <a:latin typeface="Georgia" panose="02040502050405020303" pitchFamily="18" charset="0"/>
              </a:rPr>
              <a:t>” Sandwich by Tyson Foods Inc., on the stock prices of both Tyson Foods and Beyond Meat Inc. We believe this announcement will positively affect Tyson’s stock price, and that it will negatively impact Beyond Meat’s. </a:t>
            </a:r>
          </a:p>
        </p:txBody>
      </p:sp>
      <mc:AlternateContent xmlns:mc="http://schemas.openxmlformats.org/markup-compatibility/2006">
        <mc:Choice xmlns:a14="http://schemas.microsoft.com/office/drawing/2010/main" Requires="a14">
          <p:sp>
            <p:nvSpPr>
              <p:cNvPr id="2183" name="Text Box 135"/>
              <p:cNvSpPr txBox="1">
                <a:spLocks noChangeArrowheads="1"/>
              </p:cNvSpPr>
              <p:nvPr/>
            </p:nvSpPr>
            <p:spPr bwMode="auto">
              <a:xfrm>
                <a:off x="20881975" y="6854825"/>
                <a:ext cx="10969625" cy="16829992"/>
              </a:xfrm>
              <a:prstGeom prst="rect">
                <a:avLst/>
              </a:prstGeom>
              <a:solidFill>
                <a:schemeClr val="bg1"/>
              </a:solidFill>
              <a:ln>
                <a:noFill/>
              </a:ln>
              <a:effectLst/>
            </p:spPr>
            <p:txBody>
              <a:bodyPr wrap="square" lIns="182880" tIns="182880" rIns="182880" bIns="182880">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2400" i="1" smtClean="0">
                          <a:effectLst/>
                          <a:latin typeface="Cambria Math" panose="02040503050406030204" pitchFamily="18" charset="0"/>
                          <a:ea typeface="Calibri" panose="020F0502020204030204" pitchFamily="34" charset="0"/>
                        </a:rPr>
                        <m:t>𝑙𝑛</m:t>
                      </m:r>
                      <m:d>
                        <m:dPr>
                          <m:ctrlPr>
                            <a:rPr lang="en-US" sz="2400" i="1">
                              <a:effectLst/>
                              <a:latin typeface="Cambria Math" panose="02040503050406030204" pitchFamily="18" charset="0"/>
                              <a:ea typeface="Calibri" panose="020F0502020204030204" pitchFamily="34" charset="0"/>
                            </a:rPr>
                          </m:ctrlPr>
                        </m:dPr>
                        <m:e>
                          <m:f>
                            <m:fPr>
                              <m:ctrlPr>
                                <a:rPr lang="en-US" sz="2400" i="1">
                                  <a:effectLst/>
                                  <a:latin typeface="Cambria Math" panose="02040503050406030204" pitchFamily="18" charset="0"/>
                                  <a:ea typeface="Calibri" panose="020F0502020204030204" pitchFamily="34" charset="0"/>
                                </a:rPr>
                              </m:ctrlPr>
                            </m:fPr>
                            <m:num>
                              <m:r>
                                <a:rPr lang="en-US" sz="2400" i="1">
                                  <a:effectLst/>
                                  <a:latin typeface="Cambria Math" panose="02040503050406030204" pitchFamily="18" charset="0"/>
                                  <a:ea typeface="Calibri" panose="020F0502020204030204" pitchFamily="34" charset="0"/>
                                </a:rPr>
                                <m:t>𝑥</m:t>
                              </m:r>
                            </m:num>
                            <m:den>
                              <m:r>
                                <a:rPr lang="en-US" sz="2400" i="1">
                                  <a:effectLst/>
                                  <a:latin typeface="Cambria Math" panose="02040503050406030204" pitchFamily="18" charset="0"/>
                                  <a:ea typeface="Calibri" panose="020F0502020204030204" pitchFamily="34" charset="0"/>
                                </a:rPr>
                                <m:t>(</m:t>
                              </m:r>
                              <m:r>
                                <a:rPr lang="en-US" sz="2400" i="1">
                                  <a:effectLst/>
                                  <a:latin typeface="Cambria Math" panose="02040503050406030204" pitchFamily="18" charset="0"/>
                                  <a:ea typeface="Calibri" panose="020F0502020204030204" pitchFamily="34" charset="0"/>
                                </a:rPr>
                                <m:t>𝑥</m:t>
                              </m:r>
                              <m:r>
                                <a:rPr lang="en-US" sz="2400" i="1">
                                  <a:effectLst/>
                                  <a:latin typeface="Cambria Math" panose="02040503050406030204" pitchFamily="18" charset="0"/>
                                  <a:ea typeface="Calibri" panose="020F0502020204030204" pitchFamily="34" charset="0"/>
                                </a:rPr>
                                <m:t>−1)</m:t>
                              </m:r>
                            </m:den>
                          </m:f>
                        </m:e>
                      </m:d>
                    </m:oMath>
                  </m:oMathPara>
                </a14:m>
                <a:endParaRPr lang="en-US" sz="1800" dirty="0">
                  <a:effectLst/>
                  <a:latin typeface="Times New Roman" panose="02020603050405020304" pitchFamily="18" charset="0"/>
                  <a:ea typeface="Calibri" panose="020F0502020204030204" pitchFamily="34" charset="0"/>
                </a:endParaRPr>
              </a:p>
              <a:p>
                <a:pPr>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2400" i="1" smtClean="0">
                          <a:effectLst/>
                          <a:latin typeface="Cambria Math" panose="02040503050406030204" pitchFamily="18" charset="0"/>
                          <a:ea typeface="Calibri" panose="020F0502020204030204" pitchFamily="34" charset="0"/>
                        </a:rPr>
                        <m:t>𝑆𝑙𝑜𝑝𝑒</m:t>
                      </m:r>
                      <m:r>
                        <a:rPr lang="en-US" sz="2400" i="1" smtClean="0">
                          <a:effectLst/>
                          <a:latin typeface="Cambria Math" panose="02040503050406030204" pitchFamily="18" charset="0"/>
                          <a:ea typeface="Calibri" panose="020F0502020204030204" pitchFamily="34" charset="0"/>
                        </a:rPr>
                        <m:t>:</m:t>
                      </m:r>
                      <m:f>
                        <m:fPr>
                          <m:ctrlPr>
                            <a:rPr lang="en-US" sz="2400" i="1">
                              <a:effectLst/>
                              <a:latin typeface="Cambria Math" panose="02040503050406030204" pitchFamily="18" charset="0"/>
                              <a:ea typeface="Calibri" panose="020F0502020204030204" pitchFamily="34" charset="0"/>
                            </a:rPr>
                          </m:ctrlPr>
                        </m:fPr>
                        <m:num>
                          <m:r>
                            <a:rPr lang="en-US" sz="2400" i="1">
                              <a:effectLst/>
                              <a:latin typeface="Cambria Math" panose="02040503050406030204" pitchFamily="18" charset="0"/>
                              <a:ea typeface="Calibri" panose="020F0502020204030204" pitchFamily="34" charset="0"/>
                            </a:rPr>
                            <m:t>∆</m:t>
                          </m:r>
                          <m:r>
                            <a:rPr lang="en-US" sz="2400" i="1">
                              <a:effectLst/>
                              <a:latin typeface="Cambria Math" panose="02040503050406030204" pitchFamily="18" charset="0"/>
                              <a:ea typeface="Calibri" panose="020F0502020204030204" pitchFamily="34" charset="0"/>
                            </a:rPr>
                            <m:t>𝑦</m:t>
                          </m:r>
                        </m:num>
                        <m:den>
                          <m:r>
                            <a:rPr lang="en-US" sz="2400" i="1">
                              <a:effectLst/>
                              <a:latin typeface="Cambria Math" panose="02040503050406030204" pitchFamily="18" charset="0"/>
                              <a:ea typeface="Calibri" panose="020F0502020204030204" pitchFamily="34" charset="0"/>
                            </a:rPr>
                            <m:t>∆</m:t>
                          </m:r>
                          <m:r>
                            <a:rPr lang="en-US" sz="2400" i="1">
                              <a:effectLst/>
                              <a:latin typeface="Cambria Math" panose="02040503050406030204" pitchFamily="18" charset="0"/>
                              <a:ea typeface="Calibri" panose="020F0502020204030204" pitchFamily="34" charset="0"/>
                            </a:rPr>
                            <m:t>𝑥</m:t>
                          </m:r>
                        </m:den>
                      </m:f>
                    </m:oMath>
                  </m:oMathPara>
                </a14:m>
                <a:endParaRPr lang="en-US" sz="1800" dirty="0">
                  <a:effectLst/>
                  <a:latin typeface="Times New Roman" panose="02020603050405020304" pitchFamily="18" charset="0"/>
                  <a:ea typeface="Calibri" panose="020F0502020204030204" pitchFamily="34" charset="0"/>
                </a:endParaRPr>
              </a:p>
              <a:p>
                <a:pPr>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2400" i="1" smtClean="0">
                          <a:effectLst/>
                          <a:latin typeface="Cambria Math" panose="02040503050406030204" pitchFamily="18" charset="0"/>
                          <a:ea typeface="Calibri" panose="020F0502020204030204" pitchFamily="34" charset="0"/>
                        </a:rPr>
                        <m:t>𝐼𝑛𝑡𝑒𝑟𝑐𝑒𝑝𝑡</m:t>
                      </m:r>
                      <m:r>
                        <a:rPr lang="en-US" sz="2400" i="1" smtClean="0">
                          <a:effectLst/>
                          <a:latin typeface="Cambria Math" panose="02040503050406030204" pitchFamily="18" charset="0"/>
                          <a:ea typeface="Calibri" panose="020F0502020204030204" pitchFamily="34" charset="0"/>
                        </a:rPr>
                        <m:t>:</m:t>
                      </m:r>
                      <m:r>
                        <a:rPr lang="en-US" sz="2400" i="1" smtClean="0">
                          <a:effectLst/>
                          <a:latin typeface="Cambria Math" panose="02040503050406030204" pitchFamily="18" charset="0"/>
                          <a:ea typeface="Calibri" panose="020F0502020204030204" pitchFamily="34" charset="0"/>
                        </a:rPr>
                        <m:t>𝑦</m:t>
                      </m:r>
                      <m:r>
                        <a:rPr lang="en-US" sz="2400" i="1" smtClean="0">
                          <a:effectLst/>
                          <a:latin typeface="Cambria Math" panose="02040503050406030204" pitchFamily="18" charset="0"/>
                          <a:ea typeface="Calibri" panose="020F0502020204030204" pitchFamily="34" charset="0"/>
                        </a:rPr>
                        <m:t>=</m:t>
                      </m:r>
                      <m:r>
                        <a:rPr lang="en-US" sz="2400" i="1" smtClean="0">
                          <a:effectLst/>
                          <a:latin typeface="Cambria Math" panose="02040503050406030204" pitchFamily="18" charset="0"/>
                          <a:ea typeface="Calibri" panose="020F0502020204030204" pitchFamily="34" charset="0"/>
                        </a:rPr>
                        <m:t>𝑚𝑥</m:t>
                      </m:r>
                      <m:r>
                        <a:rPr lang="en-US" sz="2400" i="1" smtClean="0">
                          <a:effectLst/>
                          <a:latin typeface="Cambria Math" panose="02040503050406030204" pitchFamily="18" charset="0"/>
                          <a:ea typeface="Calibri" panose="020F0502020204030204" pitchFamily="34" charset="0"/>
                        </a:rPr>
                        <m:t>+</m:t>
                      </m:r>
                      <m:r>
                        <a:rPr lang="en-US" sz="2400" i="1" smtClean="0">
                          <a:effectLst/>
                          <a:latin typeface="Cambria Math" panose="02040503050406030204" pitchFamily="18" charset="0"/>
                          <a:ea typeface="Calibri" panose="020F0502020204030204" pitchFamily="34" charset="0"/>
                        </a:rPr>
                        <m:t>𝑏</m:t>
                      </m:r>
                    </m:oMath>
                  </m:oMathPara>
                </a14:m>
                <a:endParaRPr lang="en-US" sz="2400" dirty="0">
                  <a:effectLst/>
                  <a:latin typeface="Times New Roman" panose="02020603050405020304" pitchFamily="18" charset="0"/>
                  <a:ea typeface="Calibri" panose="020F0502020204030204" pitchFamily="34"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2400" i="1" smtClean="0">
                          <a:effectLst/>
                          <a:latin typeface="Cambria Math" panose="02040503050406030204" pitchFamily="18" charset="0"/>
                          <a:ea typeface="Calibri" panose="020F0502020204030204" pitchFamily="34" charset="0"/>
                        </a:rPr>
                        <m:t>𝑅</m:t>
                      </m:r>
                      <m:r>
                        <a:rPr lang="en-US" sz="2400" i="1" smtClean="0">
                          <a:effectLst/>
                          <a:latin typeface="Cambria Math" panose="02040503050406030204" pitchFamily="18" charset="0"/>
                          <a:ea typeface="Calibri" panose="020F0502020204030204" pitchFamily="34" charset="0"/>
                        </a:rPr>
                        <m:t> </m:t>
                      </m:r>
                      <m:r>
                        <a:rPr lang="en-US" sz="2400" i="1" smtClean="0">
                          <a:effectLst/>
                          <a:latin typeface="Cambria Math" panose="02040503050406030204" pitchFamily="18" charset="0"/>
                          <a:ea typeface="Calibri" panose="020F0502020204030204" pitchFamily="34" charset="0"/>
                        </a:rPr>
                        <m:t>𝑠𝑞𝑢𝑎𝑟𝑒𝑑</m:t>
                      </m:r>
                      <m:r>
                        <a:rPr lang="en-US" sz="2400" i="1" smtClean="0">
                          <a:effectLst/>
                          <a:latin typeface="Cambria Math" panose="02040503050406030204" pitchFamily="18" charset="0"/>
                          <a:ea typeface="Calibri" panose="020F0502020204030204" pitchFamily="34" charset="0"/>
                        </a:rPr>
                        <m:t>:1−</m:t>
                      </m:r>
                      <m:f>
                        <m:fPr>
                          <m:ctrlPr>
                            <a:rPr lang="en-US" sz="2400" i="1">
                              <a:effectLst/>
                              <a:latin typeface="Cambria Math" panose="02040503050406030204" pitchFamily="18" charset="0"/>
                              <a:ea typeface="Calibri" panose="020F0502020204030204" pitchFamily="34" charset="0"/>
                            </a:rPr>
                          </m:ctrlPr>
                        </m:fPr>
                        <m:num>
                          <m:nary>
                            <m:naryPr>
                              <m:chr m:val="∑"/>
                              <m:limLoc m:val="undOvr"/>
                              <m:subHide m:val="on"/>
                              <m:supHide m:val="on"/>
                              <m:ctrlPr>
                                <a:rPr lang="en-US" sz="2400" i="1">
                                  <a:effectLst/>
                                  <a:latin typeface="Cambria Math" panose="02040503050406030204" pitchFamily="18" charset="0"/>
                                  <a:ea typeface="Calibri" panose="020F0502020204030204" pitchFamily="34" charset="0"/>
                                </a:rPr>
                              </m:ctrlPr>
                            </m:naryPr>
                            <m:sub/>
                            <m:sup/>
                            <m:e>
                              <m:d>
                                <m:dPr>
                                  <m:ctrlPr>
                                    <a:rPr lang="en-US" sz="2400" i="1">
                                      <a:effectLst/>
                                      <a:latin typeface="Cambria Math" panose="02040503050406030204" pitchFamily="18" charset="0"/>
                                      <a:ea typeface="Calibri" panose="020F0502020204030204" pitchFamily="34" charset="0"/>
                                    </a:rPr>
                                  </m:ctrlPr>
                                </m:dPr>
                                <m:e>
                                  <m:r>
                                    <a:rPr lang="en-US" sz="2400" i="1">
                                      <a:effectLst/>
                                      <a:latin typeface="Cambria Math" panose="02040503050406030204" pitchFamily="18" charset="0"/>
                                      <a:ea typeface="Calibri" panose="020F0502020204030204" pitchFamily="34" charset="0"/>
                                    </a:rPr>
                                    <m:t>𝑦</m:t>
                                  </m:r>
                                  <m:r>
                                    <a:rPr lang="en-US" sz="2400" i="1">
                                      <a:effectLst/>
                                      <a:latin typeface="Cambria Math" panose="02040503050406030204" pitchFamily="18" charset="0"/>
                                      <a:ea typeface="Calibri" panose="020F0502020204030204" pitchFamily="34" charset="0"/>
                                    </a:rPr>
                                    <m:t> </m:t>
                                  </m:r>
                                  <m:r>
                                    <a:rPr lang="en-US" sz="2400" i="1">
                                      <a:effectLst/>
                                      <a:latin typeface="Cambria Math" panose="02040503050406030204" pitchFamily="18" charset="0"/>
                                      <a:ea typeface="Calibri" panose="020F0502020204030204" pitchFamily="34" charset="0"/>
                                    </a:rPr>
                                    <m:t>𝑎𝑐𝑡𝑢𝑎𝑙</m:t>
                                  </m:r>
                                  <m:r>
                                    <a:rPr lang="en-US" sz="2400" i="1">
                                      <a:effectLst/>
                                      <a:latin typeface="Cambria Math" panose="02040503050406030204" pitchFamily="18" charset="0"/>
                                      <a:ea typeface="Calibri" panose="020F0502020204030204" pitchFamily="34" charset="0"/>
                                    </a:rPr>
                                    <m:t>−</m:t>
                                  </m:r>
                                  <m:r>
                                    <a:rPr lang="en-US" sz="2400" i="1">
                                      <a:effectLst/>
                                      <a:latin typeface="Cambria Math" panose="02040503050406030204" pitchFamily="18" charset="0"/>
                                      <a:ea typeface="Calibri" panose="020F0502020204030204" pitchFamily="34" charset="0"/>
                                    </a:rPr>
                                    <m:t>𝑦</m:t>
                                  </m:r>
                                  <m:r>
                                    <a:rPr lang="en-US" sz="2400" i="1">
                                      <a:effectLst/>
                                      <a:latin typeface="Cambria Math" panose="02040503050406030204" pitchFamily="18" charset="0"/>
                                      <a:ea typeface="Calibri" panose="020F0502020204030204" pitchFamily="34" charset="0"/>
                                    </a:rPr>
                                    <m:t> </m:t>
                                  </m:r>
                                  <m:r>
                                    <a:rPr lang="en-US" sz="2400" i="1">
                                      <a:effectLst/>
                                      <a:latin typeface="Cambria Math" panose="02040503050406030204" pitchFamily="18" charset="0"/>
                                      <a:ea typeface="Calibri" panose="020F0502020204030204" pitchFamily="34" charset="0"/>
                                    </a:rPr>
                                    <m:t>𝑝𝑟𝑒𝑑𝑖𝑐𝑡𝑒𝑑</m:t>
                                  </m:r>
                                </m:e>
                              </m:d>
                            </m:e>
                          </m:nary>
                        </m:num>
                        <m:den>
                          <m:nary>
                            <m:naryPr>
                              <m:chr m:val="∑"/>
                              <m:limLoc m:val="undOvr"/>
                              <m:subHide m:val="on"/>
                              <m:supHide m:val="on"/>
                              <m:ctrlPr>
                                <a:rPr lang="en-US" sz="2400" i="1">
                                  <a:effectLst/>
                                  <a:latin typeface="Cambria Math" panose="02040503050406030204" pitchFamily="18" charset="0"/>
                                  <a:ea typeface="Calibri" panose="020F0502020204030204" pitchFamily="34" charset="0"/>
                                </a:rPr>
                              </m:ctrlPr>
                            </m:naryPr>
                            <m:sub/>
                            <m:sup/>
                            <m:e>
                              <m:r>
                                <a:rPr lang="en-US" sz="2400" i="1">
                                  <a:effectLst/>
                                  <a:latin typeface="Cambria Math" panose="02040503050406030204" pitchFamily="18" charset="0"/>
                                  <a:ea typeface="Calibri" panose="020F0502020204030204" pitchFamily="34" charset="0"/>
                                </a:rPr>
                                <m:t>(</m:t>
                              </m:r>
                              <m:r>
                                <a:rPr lang="en-US" sz="2400" i="1">
                                  <a:effectLst/>
                                  <a:latin typeface="Cambria Math" panose="02040503050406030204" pitchFamily="18" charset="0"/>
                                  <a:ea typeface="Calibri" panose="020F0502020204030204" pitchFamily="34" charset="0"/>
                                </a:rPr>
                                <m:t>𝑦</m:t>
                              </m:r>
                              <m:r>
                                <a:rPr lang="en-US" sz="2400" i="1">
                                  <a:effectLst/>
                                  <a:latin typeface="Cambria Math" panose="02040503050406030204" pitchFamily="18" charset="0"/>
                                  <a:ea typeface="Calibri" panose="020F0502020204030204" pitchFamily="34" charset="0"/>
                                </a:rPr>
                                <m:t> </m:t>
                              </m:r>
                              <m:r>
                                <a:rPr lang="en-US" sz="2400" i="1">
                                  <a:effectLst/>
                                  <a:latin typeface="Cambria Math" panose="02040503050406030204" pitchFamily="18" charset="0"/>
                                  <a:ea typeface="Calibri" panose="020F0502020204030204" pitchFamily="34" charset="0"/>
                                </a:rPr>
                                <m:t>𝑎𝑐𝑡𝑢𝑎𝑙</m:t>
                              </m:r>
                              <m:r>
                                <a:rPr lang="en-US" sz="2400" i="1">
                                  <a:effectLst/>
                                  <a:latin typeface="Cambria Math" panose="02040503050406030204" pitchFamily="18" charset="0"/>
                                  <a:ea typeface="Calibri" panose="020F0502020204030204" pitchFamily="34" charset="0"/>
                                </a:rPr>
                                <m:t>−</m:t>
                              </m:r>
                              <m:r>
                                <a:rPr lang="en-US" sz="2800" i="1">
                                  <a:solidFill>
                                    <a:srgbClr val="000000"/>
                                  </a:solidFill>
                                  <a:effectLst/>
                                  <a:latin typeface="Cambria Math" panose="02040503050406030204" pitchFamily="18" charset="0"/>
                                  <a:ea typeface="Calibri" panose="020F0502020204030204" pitchFamily="34" charset="0"/>
                                </a:rPr>
                                <m:t> </m:t>
                              </m:r>
                              <m:r>
                                <a:rPr lang="en-US" sz="2800">
                                  <a:solidFill>
                                    <a:srgbClr val="000000"/>
                                  </a:solidFill>
                                  <a:effectLst/>
                                  <a:latin typeface="Cambria Math" panose="02040503050406030204" pitchFamily="18" charset="0"/>
                                  <a:ea typeface="Calibri" panose="020F0502020204030204" pitchFamily="34" charset="0"/>
                                </a:rPr>
                                <m:t>ȳ</m:t>
                              </m:r>
                              <m:sSup>
                                <m:sSupPr>
                                  <m:ctrlPr>
                                    <a:rPr lang="en-US" sz="2400" i="1">
                                      <a:effectLst/>
                                      <a:latin typeface="Cambria Math" panose="02040503050406030204" pitchFamily="18" charset="0"/>
                                      <a:ea typeface="Calibri" panose="020F0502020204030204" pitchFamily="34" charset="0"/>
                                    </a:rPr>
                                  </m:ctrlPr>
                                </m:sSupPr>
                                <m:e>
                                  <m:r>
                                    <a:rPr lang="en-US" sz="2400" i="1">
                                      <a:effectLst/>
                                      <a:latin typeface="Cambria Math" panose="02040503050406030204" pitchFamily="18" charset="0"/>
                                      <a:ea typeface="Calibri" panose="020F0502020204030204" pitchFamily="34" charset="0"/>
                                    </a:rPr>
                                    <m:t>)</m:t>
                                  </m:r>
                                </m:e>
                                <m:sup>
                                  <m:r>
                                    <a:rPr lang="en-US" sz="2400" i="1">
                                      <a:effectLst/>
                                      <a:latin typeface="Cambria Math" panose="02040503050406030204" pitchFamily="18" charset="0"/>
                                      <a:ea typeface="Calibri" panose="020F0502020204030204" pitchFamily="34" charset="0"/>
                                    </a:rPr>
                                    <m:t>2</m:t>
                                  </m:r>
                                </m:sup>
                              </m:sSup>
                            </m:e>
                          </m:nary>
                        </m:den>
                      </m:f>
                    </m:oMath>
                  </m:oMathPara>
                </a14:m>
                <a:endParaRPr lang="en-US" sz="2400" i="1" dirty="0">
                  <a:effectLst/>
                  <a:latin typeface="Cambria Math" panose="02040503050406030204" pitchFamily="18" charset="0"/>
                  <a:ea typeface="Calibri" panose="020F0502020204030204" pitchFamily="34"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2400" i="1" smtClean="0">
                          <a:effectLst/>
                          <a:latin typeface="Cambria Math" panose="02040503050406030204" pitchFamily="18" charset="0"/>
                          <a:ea typeface="Calibri" panose="020F0502020204030204" pitchFamily="34" charset="0"/>
                        </a:rPr>
                        <m:t>𝑆𝑡𝑒𝑦𝑥</m:t>
                      </m:r>
                      <m:r>
                        <a:rPr lang="en-US" sz="2400" i="1" smtClean="0">
                          <a:effectLst/>
                          <a:latin typeface="Cambria Math" panose="02040503050406030204" pitchFamily="18" charset="0"/>
                          <a:ea typeface="Calibri" panose="020F0502020204030204" pitchFamily="34" charset="0"/>
                        </a:rPr>
                        <m:t>: </m:t>
                      </m:r>
                      <m:rad>
                        <m:radPr>
                          <m:degHide m:val="on"/>
                          <m:ctrlPr>
                            <a:rPr lang="en-US" sz="2400" i="1">
                              <a:effectLst/>
                              <a:latin typeface="Cambria Math" panose="02040503050406030204" pitchFamily="18" charset="0"/>
                              <a:ea typeface="Calibri" panose="020F0502020204030204" pitchFamily="34" charset="0"/>
                            </a:rPr>
                          </m:ctrlPr>
                        </m:radPr>
                        <m:deg/>
                        <m:e>
                          <m:f>
                            <m:fPr>
                              <m:ctrlPr>
                                <a:rPr lang="en-US" sz="2400" i="1">
                                  <a:effectLst/>
                                  <a:latin typeface="Cambria Math" panose="02040503050406030204" pitchFamily="18" charset="0"/>
                                  <a:ea typeface="Calibri" panose="020F0502020204030204" pitchFamily="34" charset="0"/>
                                </a:rPr>
                              </m:ctrlPr>
                            </m:fPr>
                            <m:num>
                              <m:r>
                                <a:rPr lang="en-US" sz="2400" i="1">
                                  <a:effectLst/>
                                  <a:latin typeface="Cambria Math" panose="02040503050406030204" pitchFamily="18" charset="0"/>
                                  <a:ea typeface="Calibri" panose="020F0502020204030204" pitchFamily="34" charset="0"/>
                                </a:rPr>
                                <m:t>1</m:t>
                              </m:r>
                            </m:num>
                            <m:den>
                              <m:r>
                                <a:rPr lang="en-US" sz="2400" i="1">
                                  <a:effectLst/>
                                  <a:latin typeface="Cambria Math" panose="02040503050406030204" pitchFamily="18" charset="0"/>
                                  <a:ea typeface="Calibri" panose="020F0502020204030204" pitchFamily="34" charset="0"/>
                                </a:rPr>
                                <m:t>𝑛</m:t>
                              </m:r>
                              <m:r>
                                <a:rPr lang="en-US" sz="2400" i="1">
                                  <a:effectLst/>
                                  <a:latin typeface="Cambria Math" panose="02040503050406030204" pitchFamily="18" charset="0"/>
                                  <a:ea typeface="Calibri" panose="020F0502020204030204" pitchFamily="34" charset="0"/>
                                </a:rPr>
                                <m:t>−2</m:t>
                              </m:r>
                            </m:den>
                          </m:f>
                          <m:d>
                            <m:dPr>
                              <m:ctrlPr>
                                <a:rPr lang="en-US" sz="2400" i="1">
                                  <a:effectLst/>
                                  <a:latin typeface="Cambria Math" panose="02040503050406030204" pitchFamily="18" charset="0"/>
                                  <a:ea typeface="Calibri" panose="020F0502020204030204" pitchFamily="34" charset="0"/>
                                </a:rPr>
                              </m:ctrlPr>
                            </m:dPr>
                            <m:e>
                              <m:nary>
                                <m:naryPr>
                                  <m:chr m:val="∑"/>
                                  <m:limLoc m:val="undOvr"/>
                                  <m:subHide m:val="on"/>
                                  <m:supHide m:val="on"/>
                                  <m:ctrlPr>
                                    <a:rPr lang="en-US" sz="2400" i="1">
                                      <a:effectLst/>
                                      <a:latin typeface="Cambria Math" panose="02040503050406030204" pitchFamily="18" charset="0"/>
                                      <a:ea typeface="Calibri" panose="020F0502020204030204" pitchFamily="34" charset="0"/>
                                    </a:rPr>
                                  </m:ctrlPr>
                                </m:naryPr>
                                <m:sub/>
                                <m:sup/>
                                <m:e>
                                  <m:r>
                                    <a:rPr lang="en-US" sz="2800" i="1">
                                      <a:solidFill>
                                        <a:srgbClr val="000000"/>
                                      </a:solidFill>
                                      <a:effectLst/>
                                      <a:latin typeface="Cambria Math" panose="02040503050406030204" pitchFamily="18" charset="0"/>
                                      <a:ea typeface="Calibri" panose="020F0502020204030204" pitchFamily="34" charset="0"/>
                                    </a:rPr>
                                    <m:t> </m:t>
                                  </m:r>
                                </m:e>
                              </m:nary>
                              <m:sSup>
                                <m:sSupPr>
                                  <m:ctrlPr>
                                    <a:rPr lang="en-US" sz="2400" i="1">
                                      <a:effectLst/>
                                      <a:latin typeface="Cambria Math" panose="02040503050406030204" pitchFamily="18" charset="0"/>
                                      <a:ea typeface="Calibri" panose="020F0502020204030204" pitchFamily="34" charset="0"/>
                                    </a:rPr>
                                  </m:ctrlPr>
                                </m:sSupPr>
                                <m:e>
                                  <m:d>
                                    <m:dPr>
                                      <m:ctrlPr>
                                        <a:rPr lang="en-US" sz="2400" i="1">
                                          <a:effectLst/>
                                          <a:latin typeface="Cambria Math" panose="02040503050406030204" pitchFamily="18" charset="0"/>
                                          <a:ea typeface="Calibri" panose="020F0502020204030204" pitchFamily="34" charset="0"/>
                                        </a:rPr>
                                      </m:ctrlPr>
                                    </m:dPr>
                                    <m:e>
                                      <m:r>
                                        <a:rPr lang="en-US" sz="2400" i="1">
                                          <a:effectLst/>
                                          <a:latin typeface="Cambria Math" panose="02040503050406030204" pitchFamily="18" charset="0"/>
                                          <a:ea typeface="Calibri" panose="020F0502020204030204" pitchFamily="34" charset="0"/>
                                        </a:rPr>
                                        <m:t>𝑦</m:t>
                                      </m:r>
                                      <m:r>
                                        <a:rPr lang="en-US" sz="2400" i="1">
                                          <a:effectLst/>
                                          <a:latin typeface="Cambria Math" panose="02040503050406030204" pitchFamily="18" charset="0"/>
                                          <a:ea typeface="Calibri" panose="020F0502020204030204" pitchFamily="34" charset="0"/>
                                        </a:rPr>
                                        <m:t>−</m:t>
                                      </m:r>
                                      <m:r>
                                        <a:rPr lang="en-US" sz="2800">
                                          <a:solidFill>
                                            <a:srgbClr val="000000"/>
                                          </a:solidFill>
                                          <a:effectLst/>
                                          <a:latin typeface="Cambria Math" panose="02040503050406030204" pitchFamily="18" charset="0"/>
                                          <a:ea typeface="Calibri" panose="020F0502020204030204" pitchFamily="34" charset="0"/>
                                        </a:rPr>
                                        <m:t>ȳ</m:t>
                                      </m:r>
                                    </m:e>
                                  </m:d>
                                </m:e>
                                <m:sup>
                                  <m:r>
                                    <a:rPr lang="en-US" sz="2400" i="1">
                                      <a:effectLst/>
                                      <a:latin typeface="Cambria Math" panose="02040503050406030204" pitchFamily="18" charset="0"/>
                                      <a:ea typeface="Calibri" panose="020F0502020204030204" pitchFamily="34" charset="0"/>
                                    </a:rPr>
                                    <m:t>2</m:t>
                                  </m:r>
                                </m:sup>
                              </m:sSup>
                            </m:e>
                          </m:d>
                          <m:r>
                            <a:rPr lang="en-US" sz="2400" i="1">
                              <a:effectLst/>
                              <a:latin typeface="Cambria Math" panose="02040503050406030204" pitchFamily="18" charset="0"/>
                              <a:ea typeface="Calibri" panose="020F0502020204030204" pitchFamily="34" charset="0"/>
                            </a:rPr>
                            <m:t>−[</m:t>
                          </m:r>
                          <m:nary>
                            <m:naryPr>
                              <m:chr m:val="∑"/>
                              <m:limLoc m:val="undOvr"/>
                              <m:subHide m:val="on"/>
                              <m:supHide m:val="on"/>
                              <m:ctrlPr>
                                <a:rPr lang="en-US" sz="2400" i="1">
                                  <a:effectLst/>
                                  <a:latin typeface="Cambria Math" panose="02040503050406030204" pitchFamily="18" charset="0"/>
                                  <a:ea typeface="Calibri" panose="020F0502020204030204" pitchFamily="34" charset="0"/>
                                </a:rPr>
                              </m:ctrlPr>
                            </m:naryPr>
                            <m:sub/>
                            <m:sup/>
                            <m:e>
                              <m:d>
                                <m:dPr>
                                  <m:ctrlPr>
                                    <a:rPr lang="en-US" sz="2400" i="1">
                                      <a:effectLst/>
                                      <a:latin typeface="Cambria Math" panose="02040503050406030204" pitchFamily="18" charset="0"/>
                                      <a:ea typeface="Calibri" panose="020F0502020204030204" pitchFamily="34" charset="0"/>
                                    </a:rPr>
                                  </m:ctrlPr>
                                </m:dPr>
                                <m:e>
                                  <m:r>
                                    <a:rPr lang="en-US" sz="2400" i="1">
                                      <a:effectLst/>
                                      <a:latin typeface="Cambria Math" panose="02040503050406030204" pitchFamily="18" charset="0"/>
                                      <a:ea typeface="Calibri" panose="020F0502020204030204" pitchFamily="34" charset="0"/>
                                    </a:rPr>
                                    <m:t>𝑥</m:t>
                                  </m:r>
                                  <m:r>
                                    <a:rPr lang="en-US" sz="2400" i="1">
                                      <a:effectLst/>
                                      <a:latin typeface="Cambria Math" panose="02040503050406030204" pitchFamily="18" charset="0"/>
                                      <a:ea typeface="Calibri" panose="020F0502020204030204" pitchFamily="34" charset="0"/>
                                    </a:rPr>
                                    <m:t>−</m:t>
                                  </m:r>
                                  <m:acc>
                                    <m:accPr>
                                      <m:chr m:val="̅"/>
                                      <m:ctrlPr>
                                        <a:rPr lang="en-US" sz="1800" b="1" i="1">
                                          <a:solidFill>
                                            <a:srgbClr val="202124"/>
                                          </a:solidFill>
                                          <a:effectLst/>
                                          <a:latin typeface="Cambria Math" panose="02040503050406030204" pitchFamily="18" charset="0"/>
                                          <a:ea typeface="Calibri" panose="020F0502020204030204" pitchFamily="34" charset="0"/>
                                          <a:cs typeface="Arial" panose="020B0604020202020204" pitchFamily="34" charset="0"/>
                                        </a:rPr>
                                      </m:ctrlPr>
                                    </m:accPr>
                                    <m:e>
                                      <m:r>
                                        <a:rPr lang="en-US" sz="1800" b="1" i="1">
                                          <a:solidFill>
                                            <a:srgbClr val="202124"/>
                                          </a:solidFill>
                                          <a:effectLst/>
                                          <a:latin typeface="Cambria Math" panose="02040503050406030204" pitchFamily="18" charset="0"/>
                                          <a:ea typeface="Calibri" panose="020F0502020204030204" pitchFamily="34" charset="0"/>
                                          <a:cs typeface="Arial" panose="020B0604020202020204" pitchFamily="34" charset="0"/>
                                        </a:rPr>
                                        <m:t>𝐱</m:t>
                                      </m:r>
                                    </m:e>
                                  </m:acc>
                                </m:e>
                              </m:d>
                              <m:d>
                                <m:dPr>
                                  <m:ctrlPr>
                                    <a:rPr lang="en-US" sz="1800" b="1" i="1">
                                      <a:solidFill>
                                        <a:srgbClr val="202124"/>
                                      </a:solidFill>
                                      <a:effectLst/>
                                      <a:latin typeface="Cambria Math" panose="02040503050406030204" pitchFamily="18" charset="0"/>
                                      <a:ea typeface="Calibri" panose="020F0502020204030204" pitchFamily="34" charset="0"/>
                                      <a:cs typeface="Arial" panose="020B0604020202020204" pitchFamily="34" charset="0"/>
                                    </a:rPr>
                                  </m:ctrlPr>
                                </m:dPr>
                                <m:e>
                                  <m:r>
                                    <a:rPr lang="en-US" sz="1800" b="1" i="1">
                                      <a:solidFill>
                                        <a:srgbClr val="202124"/>
                                      </a:solidFill>
                                      <a:effectLst/>
                                      <a:latin typeface="Cambria Math" panose="02040503050406030204" pitchFamily="18" charset="0"/>
                                      <a:ea typeface="Calibri" panose="020F0502020204030204" pitchFamily="34" charset="0"/>
                                      <a:cs typeface="Arial" panose="020B0604020202020204" pitchFamily="34" charset="0"/>
                                    </a:rPr>
                                    <m:t>𝐲</m:t>
                                  </m:r>
                                  <m:r>
                                    <a:rPr lang="en-US" sz="1800" b="1" i="1">
                                      <a:solidFill>
                                        <a:srgbClr val="202124"/>
                                      </a:solidFill>
                                      <a:effectLst/>
                                      <a:latin typeface="Cambria Math" panose="02040503050406030204" pitchFamily="18" charset="0"/>
                                      <a:ea typeface="Calibri" panose="020F0502020204030204" pitchFamily="34" charset="0"/>
                                      <a:cs typeface="Arial" panose="020B0604020202020204" pitchFamily="34" charset="0"/>
                                    </a:rPr>
                                    <m:t>−</m:t>
                                  </m:r>
                                  <m:r>
                                    <a:rPr lang="en-US" sz="2800">
                                      <a:solidFill>
                                        <a:srgbClr val="000000"/>
                                      </a:solidFill>
                                      <a:effectLst/>
                                      <a:latin typeface="Cambria Math" panose="02040503050406030204" pitchFamily="18" charset="0"/>
                                      <a:ea typeface="Calibri" panose="020F0502020204030204" pitchFamily="34" charset="0"/>
                                    </a:rPr>
                                    <m:t>ȳ</m:t>
                                  </m:r>
                                </m:e>
                              </m:d>
                              <m:sSup>
                                <m:sSupPr>
                                  <m:ctrlPr>
                                    <a:rPr lang="en-US" sz="2800" i="1">
                                      <a:solidFill>
                                        <a:srgbClr val="000000"/>
                                      </a:solidFill>
                                      <a:effectLst/>
                                      <a:latin typeface="Cambria Math" panose="02040503050406030204" pitchFamily="18" charset="0"/>
                                      <a:ea typeface="Calibri" panose="020F0502020204030204" pitchFamily="34" charset="0"/>
                                    </a:rPr>
                                  </m:ctrlPr>
                                </m:sSupPr>
                                <m:e>
                                  <m:r>
                                    <a:rPr lang="en-US" sz="2800" i="1">
                                      <a:solidFill>
                                        <a:srgbClr val="000000"/>
                                      </a:solidFill>
                                      <a:effectLst/>
                                      <a:latin typeface="Cambria Math" panose="02040503050406030204" pitchFamily="18" charset="0"/>
                                      <a:ea typeface="Calibri" panose="020F0502020204030204" pitchFamily="34" charset="0"/>
                                    </a:rPr>
                                    <m:t>]</m:t>
                                  </m:r>
                                </m:e>
                                <m:sup>
                                  <m:r>
                                    <a:rPr lang="en-US" sz="2800" i="1">
                                      <a:solidFill>
                                        <a:srgbClr val="000000"/>
                                      </a:solidFill>
                                      <a:effectLst/>
                                      <a:latin typeface="Cambria Math" panose="02040503050406030204" pitchFamily="18" charset="0"/>
                                      <a:ea typeface="Calibri" panose="020F0502020204030204" pitchFamily="34" charset="0"/>
                                    </a:rPr>
                                    <m:t>2</m:t>
                                  </m:r>
                                </m:sup>
                              </m:sSup>
                              <m:r>
                                <a:rPr lang="en-US" sz="2800" i="1">
                                  <a:solidFill>
                                    <a:srgbClr val="000000"/>
                                  </a:solidFill>
                                  <a:effectLst/>
                                  <a:latin typeface="Cambria Math" panose="02040503050406030204" pitchFamily="18" charset="0"/>
                                  <a:ea typeface="Calibri" panose="020F0502020204030204" pitchFamily="34" charset="0"/>
                                </a:rPr>
                                <m:t>/</m:t>
                              </m:r>
                              <m:nary>
                                <m:naryPr>
                                  <m:chr m:val="∑"/>
                                  <m:limLoc m:val="undOvr"/>
                                  <m:subHide m:val="on"/>
                                  <m:supHide m:val="on"/>
                                  <m:ctrlPr>
                                    <a:rPr lang="en-US" sz="2800" i="1">
                                      <a:solidFill>
                                        <a:srgbClr val="000000"/>
                                      </a:solidFill>
                                      <a:effectLst/>
                                      <a:latin typeface="Cambria Math" panose="02040503050406030204" pitchFamily="18" charset="0"/>
                                      <a:ea typeface="Calibri" panose="020F0502020204030204" pitchFamily="34" charset="0"/>
                                    </a:rPr>
                                  </m:ctrlPr>
                                </m:naryPr>
                                <m:sub/>
                                <m:sup/>
                                <m:e>
                                  <m:r>
                                    <a:rPr lang="en-US" sz="2800" i="1">
                                      <a:solidFill>
                                        <a:srgbClr val="000000"/>
                                      </a:solidFill>
                                      <a:effectLst/>
                                      <a:latin typeface="Cambria Math" panose="02040503050406030204" pitchFamily="18" charset="0"/>
                                      <a:ea typeface="Calibri" panose="020F0502020204030204" pitchFamily="34" charset="0"/>
                                    </a:rPr>
                                    <m:t>(</m:t>
                                  </m:r>
                                  <m:r>
                                    <a:rPr lang="en-US" sz="2800" i="1">
                                      <a:solidFill>
                                        <a:srgbClr val="000000"/>
                                      </a:solidFill>
                                      <a:effectLst/>
                                      <a:latin typeface="Cambria Math" panose="02040503050406030204" pitchFamily="18" charset="0"/>
                                      <a:ea typeface="Calibri" panose="020F0502020204030204" pitchFamily="34" charset="0"/>
                                    </a:rPr>
                                    <m:t>𝑥</m:t>
                                  </m:r>
                                  <m:r>
                                    <a:rPr lang="en-US" sz="2800" i="1">
                                      <a:solidFill>
                                        <a:srgbClr val="000000"/>
                                      </a:solidFill>
                                      <a:effectLst/>
                                      <a:latin typeface="Cambria Math" panose="02040503050406030204" pitchFamily="18" charset="0"/>
                                      <a:ea typeface="Calibri" panose="020F0502020204030204" pitchFamily="34" charset="0"/>
                                    </a:rPr>
                                    <m:t>−</m:t>
                                  </m:r>
                                  <m:acc>
                                    <m:accPr>
                                      <m:chr m:val="̅"/>
                                      <m:ctrlPr>
                                        <a:rPr lang="en-US" sz="1800" b="1" i="1">
                                          <a:solidFill>
                                            <a:srgbClr val="202124"/>
                                          </a:solidFill>
                                          <a:effectLst/>
                                          <a:latin typeface="Cambria Math" panose="02040503050406030204" pitchFamily="18" charset="0"/>
                                          <a:ea typeface="Calibri" panose="020F0502020204030204" pitchFamily="34" charset="0"/>
                                          <a:cs typeface="Arial" panose="020B0604020202020204" pitchFamily="34" charset="0"/>
                                        </a:rPr>
                                      </m:ctrlPr>
                                    </m:accPr>
                                    <m:e>
                                      <m:r>
                                        <a:rPr lang="en-US" sz="1800" b="1" i="1">
                                          <a:solidFill>
                                            <a:srgbClr val="202124"/>
                                          </a:solidFill>
                                          <a:effectLst/>
                                          <a:latin typeface="Cambria Math" panose="02040503050406030204" pitchFamily="18" charset="0"/>
                                          <a:ea typeface="Calibri" panose="020F0502020204030204" pitchFamily="34" charset="0"/>
                                          <a:cs typeface="Arial" panose="020B0604020202020204" pitchFamily="34" charset="0"/>
                                        </a:rPr>
                                        <m:t>𝐱</m:t>
                                      </m:r>
                                    </m:e>
                                  </m:acc>
                                  <m:sSup>
                                    <m:sSupPr>
                                      <m:ctrlPr>
                                        <a:rPr lang="en-US" sz="2400" i="1">
                                          <a:effectLst/>
                                          <a:latin typeface="Cambria Math" panose="02040503050406030204" pitchFamily="18" charset="0"/>
                                          <a:ea typeface="Calibri" panose="020F0502020204030204" pitchFamily="34" charset="0"/>
                                        </a:rPr>
                                      </m:ctrlPr>
                                    </m:sSupPr>
                                    <m:e>
                                      <m:r>
                                        <a:rPr lang="en-US" sz="2400" i="1">
                                          <a:effectLst/>
                                          <a:latin typeface="Cambria Math" panose="02040503050406030204" pitchFamily="18" charset="0"/>
                                          <a:ea typeface="Calibri" panose="020F0502020204030204" pitchFamily="34" charset="0"/>
                                        </a:rPr>
                                        <m:t>)</m:t>
                                      </m:r>
                                    </m:e>
                                    <m:sup>
                                      <m:r>
                                        <a:rPr lang="en-US" sz="2400" i="1">
                                          <a:effectLst/>
                                          <a:latin typeface="Cambria Math" panose="02040503050406030204" pitchFamily="18" charset="0"/>
                                          <a:ea typeface="Calibri" panose="020F0502020204030204" pitchFamily="34" charset="0"/>
                                        </a:rPr>
                                        <m:t>2</m:t>
                                      </m:r>
                                    </m:sup>
                                  </m:sSup>
                                </m:e>
                              </m:nary>
                            </m:e>
                          </m:nary>
                        </m:e>
                      </m:rad>
                    </m:oMath>
                  </m:oMathPara>
                </a14:m>
                <a:endParaRPr lang="en-US" sz="2400" dirty="0">
                  <a:effectLst/>
                  <a:latin typeface="Times New Roman" panose="02020603050405020304" pitchFamily="18" charset="0"/>
                  <a:ea typeface="Calibri" panose="020F0502020204030204" pitchFamily="34" charset="0"/>
                </a:endParaRPr>
              </a:p>
              <a:p>
                <a:pPr marL="2286000" marR="0">
                  <a:lnSpc>
                    <a:spcPct val="200000"/>
                  </a:lnSpc>
                  <a:spcBef>
                    <a:spcPts val="0"/>
                  </a:spcBef>
                  <a:spcAft>
                    <a:spcPts val="800"/>
                  </a:spcAft>
                </a:pPr>
                <a:r>
                  <a:rPr lang="en-US" sz="2800" dirty="0">
                    <a:effectLst/>
                    <a:latin typeface="Times New Roman" panose="02020603050405020304" pitchFamily="18" charset="0"/>
                    <a:ea typeface="Times New Roman" panose="02020603050405020304" pitchFamily="18" charset="0"/>
                  </a:rPr>
                  <a:t>	Expected Returns: </a:t>
                </a:r>
                <a14:m>
                  <m:oMath xmlns:m="http://schemas.openxmlformats.org/officeDocument/2006/math">
                    <m:sSub>
                      <m:sSubPr>
                        <m:ctrlPr>
                          <a:rPr lang="en-US" sz="2800" i="1">
                            <a:effectLst/>
                            <a:latin typeface="Cambria Math" panose="02040503050406030204" pitchFamily="18" charset="0"/>
                            <a:ea typeface="Times New Roman" panose="02020603050405020304" pitchFamily="18" charset="0"/>
                          </a:rPr>
                        </m:ctrlPr>
                      </m:sSubPr>
                      <m:e>
                        <m:r>
                          <a:rPr lang="en-US" sz="2800" i="1">
                            <a:effectLst/>
                            <a:latin typeface="Cambria Math" panose="02040503050406030204" pitchFamily="18" charset="0"/>
                            <a:ea typeface="Times New Roman" panose="02020603050405020304" pitchFamily="18" charset="0"/>
                          </a:rPr>
                          <m:t>𝛼</m:t>
                        </m:r>
                      </m:e>
                      <m:sub>
                        <m:r>
                          <a:rPr lang="en-US" sz="2800" i="1">
                            <a:effectLst/>
                            <a:latin typeface="Cambria Math" panose="02040503050406030204" pitchFamily="18" charset="0"/>
                            <a:ea typeface="Times New Roman" panose="02020603050405020304" pitchFamily="18" charset="0"/>
                          </a:rPr>
                          <m:t>𝑖</m:t>
                        </m:r>
                      </m:sub>
                    </m:sSub>
                    <m:r>
                      <a:rPr lang="en-US" sz="2800" i="1">
                        <a:effectLst/>
                        <a:latin typeface="Cambria Math" panose="02040503050406030204" pitchFamily="18" charset="0"/>
                        <a:ea typeface="Times New Roman" panose="02020603050405020304" pitchFamily="18" charset="0"/>
                      </a:rPr>
                      <m:t>+</m:t>
                    </m:r>
                    <m:sSub>
                      <m:sSubPr>
                        <m:ctrlPr>
                          <a:rPr lang="en-US" sz="2800" i="1">
                            <a:effectLst/>
                            <a:latin typeface="Cambria Math" panose="02040503050406030204" pitchFamily="18" charset="0"/>
                            <a:ea typeface="Times New Roman" panose="02020603050405020304" pitchFamily="18" charset="0"/>
                          </a:rPr>
                        </m:ctrlPr>
                      </m:sSubPr>
                      <m:e>
                        <m:r>
                          <a:rPr lang="en-US" sz="2800" i="1">
                            <a:effectLst/>
                            <a:latin typeface="Cambria Math" panose="02040503050406030204" pitchFamily="18" charset="0"/>
                            <a:ea typeface="Times New Roman" panose="02020603050405020304" pitchFamily="18" charset="0"/>
                          </a:rPr>
                          <m:t>𝛽</m:t>
                        </m:r>
                      </m:e>
                      <m:sub>
                        <m:r>
                          <a:rPr lang="en-US" sz="2800" i="1">
                            <a:effectLst/>
                            <a:latin typeface="Cambria Math" panose="02040503050406030204" pitchFamily="18" charset="0"/>
                            <a:ea typeface="Times New Roman" panose="02020603050405020304" pitchFamily="18" charset="0"/>
                          </a:rPr>
                          <m:t>𝑖</m:t>
                        </m:r>
                      </m:sub>
                    </m:sSub>
                    <m:sSub>
                      <m:sSubPr>
                        <m:ctrlPr>
                          <a:rPr lang="en-US" sz="2800" i="1">
                            <a:effectLst/>
                            <a:latin typeface="Cambria Math" panose="02040503050406030204" pitchFamily="18" charset="0"/>
                            <a:ea typeface="Times New Roman" panose="02020603050405020304" pitchFamily="18" charset="0"/>
                          </a:rPr>
                        </m:ctrlPr>
                      </m:sSubPr>
                      <m:e>
                        <m:r>
                          <a:rPr lang="en-US" sz="2800" i="1">
                            <a:effectLst/>
                            <a:latin typeface="Cambria Math" panose="02040503050406030204" pitchFamily="18" charset="0"/>
                            <a:ea typeface="Times New Roman" panose="02020603050405020304" pitchFamily="18" charset="0"/>
                          </a:rPr>
                          <m:t>𝑟</m:t>
                        </m:r>
                      </m:e>
                      <m:sub>
                        <m:r>
                          <a:rPr lang="en-US" sz="2800" i="1">
                            <a:effectLst/>
                            <a:latin typeface="Cambria Math" panose="02040503050406030204" pitchFamily="18" charset="0"/>
                            <a:ea typeface="Times New Roman" panose="02020603050405020304" pitchFamily="18" charset="0"/>
                          </a:rPr>
                          <m:t>𝑡𝑚</m:t>
                        </m:r>
                      </m:sub>
                    </m:sSub>
                  </m:oMath>
                </a14:m>
                <a:endParaRPr lang="en-US" sz="2800" dirty="0">
                  <a:effectLst/>
                  <a:latin typeface="Times New Roman" panose="02020603050405020304" pitchFamily="18" charset="0"/>
                  <a:ea typeface="Calibri" panose="020F0502020204030204" pitchFamily="34" charset="0"/>
                </a:endParaRPr>
              </a:p>
              <a:p>
                <a:pPr marL="0" marR="0">
                  <a:lnSpc>
                    <a:spcPct val="200000"/>
                  </a:lnSpc>
                  <a:spcBef>
                    <a:spcPts val="0"/>
                  </a:spcBef>
                  <a:spcAft>
                    <a:spcPts val="800"/>
                  </a:spcAft>
                </a:pPr>
                <a:r>
                  <a:rPr lang="en-US" sz="240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Abnormal Returns: </a:t>
                </a:r>
                <a14:m>
                  <m:oMath xmlns:m="http://schemas.openxmlformats.org/officeDocument/2006/math">
                    <m:sSub>
                      <m:sSubPr>
                        <m:ctrlPr>
                          <a:rPr lang="en-US" sz="1600" i="1">
                            <a:effectLst/>
                            <a:latin typeface="Cambria Math" panose="02040503050406030204" pitchFamily="18" charset="0"/>
                            <a:ea typeface="Times New Roman" panose="02020603050405020304" pitchFamily="18" charset="0"/>
                          </a:rPr>
                        </m:ctrlPr>
                      </m:sSubPr>
                      <m:e>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𝑟</m:t>
                        </m:r>
                      </m:e>
                      <m:sub>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𝑖𝑡</m:t>
                        </m:r>
                      </m:sub>
                    </m:sSub>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rPr>
                        </m:ctrlPr>
                      </m:sSubPr>
                      <m:e>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𝛼</m:t>
                        </m:r>
                      </m:e>
                      <m:sub>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𝑖</m:t>
                        </m:r>
                      </m:sub>
                    </m:sSub>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rPr>
                        </m:ctrlPr>
                      </m:sSubPr>
                      <m:e>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𝑖</m:t>
                        </m:r>
                      </m:sub>
                    </m:sSub>
                    <m:sSub>
                      <m:sSubPr>
                        <m:ctrlPr>
                          <a:rPr lang="en-US" sz="1600" i="1">
                            <a:effectLst/>
                            <a:latin typeface="Cambria Math" panose="02040503050406030204" pitchFamily="18" charset="0"/>
                            <a:ea typeface="Times New Roman" panose="02020603050405020304" pitchFamily="18" charset="0"/>
                          </a:rPr>
                        </m:ctrlPr>
                      </m:sSubPr>
                      <m:e>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𝑟</m:t>
                        </m:r>
                      </m:e>
                      <m:sub>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𝑡𝑚</m:t>
                        </m:r>
                      </m:sub>
                    </m:sSub>
                  </m:oMath>
                </a14:m>
                <a:r>
                  <a:rPr lang="en-US" sz="2800" dirty="0">
                    <a:effectLst/>
                    <a:latin typeface="Times New Roman" panose="02020603050405020304" pitchFamily="18" charset="0"/>
                    <a:ea typeface="Times New Roman" panose="02020603050405020304" pitchFamily="18" charset="0"/>
                  </a:rPr>
                  <a:t>)</a:t>
                </a:r>
              </a:p>
              <a:p>
                <a:pPr>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2000" i="1" smtClean="0">
                          <a:effectLst/>
                          <a:latin typeface="Cambria Math" panose="02040503050406030204" pitchFamily="18" charset="0"/>
                          <a:ea typeface="Times New Roman" panose="02020603050405020304" pitchFamily="18" charset="0"/>
                        </a:rPr>
                        <m:t>𝐶𝐴</m:t>
                      </m:r>
                      <m:sSub>
                        <m:sSubPr>
                          <m:ctrlPr>
                            <a:rPr lang="en-US" sz="2000" i="1">
                              <a:effectLst/>
                              <a:latin typeface="Cambria Math" panose="02040503050406030204" pitchFamily="18" charset="0"/>
                              <a:ea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rPr>
                            <m:t>𝑅</m:t>
                          </m:r>
                        </m:e>
                        <m:sub>
                          <m:r>
                            <a:rPr lang="en-US" sz="2000" i="1">
                              <a:effectLst/>
                              <a:latin typeface="Cambria Math" panose="02040503050406030204" pitchFamily="18" charset="0"/>
                              <a:ea typeface="Times New Roman" panose="02020603050405020304" pitchFamily="18" charset="0"/>
                            </a:rPr>
                            <m:t>𝑡𝑚</m:t>
                          </m:r>
                        </m:sub>
                      </m:sSub>
                      <m:r>
                        <a:rPr lang="en-US" sz="2000" i="1">
                          <a:effectLst/>
                          <a:latin typeface="Cambria Math" panose="02040503050406030204" pitchFamily="18" charset="0"/>
                          <a:ea typeface="Times New Roman" panose="02020603050405020304" pitchFamily="18" charset="0"/>
                        </a:rPr>
                        <m:t>=</m:t>
                      </m:r>
                      <m:nary>
                        <m:naryPr>
                          <m:chr m:val="∑"/>
                          <m:limLoc m:val="undOvr"/>
                          <m:subHide m:val="on"/>
                          <m:supHide m:val="on"/>
                          <m:ctrlPr>
                            <a:rPr lang="en-US" sz="2000" i="1">
                              <a:effectLst/>
                              <a:latin typeface="Cambria Math" panose="02040503050406030204" pitchFamily="18" charset="0"/>
                              <a:ea typeface="Times New Roman" panose="02020603050405020304" pitchFamily="18" charset="0"/>
                            </a:rPr>
                          </m:ctrlPr>
                        </m:naryPr>
                        <m:sub/>
                        <m:sup/>
                        <m:e>
                          <m:r>
                            <a:rPr lang="en-US" sz="2000" i="1">
                              <a:effectLst/>
                              <a:latin typeface="Cambria Math" panose="02040503050406030204" pitchFamily="18" charset="0"/>
                              <a:ea typeface="Times New Roman" panose="02020603050405020304" pitchFamily="18" charset="0"/>
                            </a:rPr>
                            <m:t>𝐴</m:t>
                          </m:r>
                          <m:sSub>
                            <m:sSubPr>
                              <m:ctrlPr>
                                <a:rPr lang="en-US" sz="2000" i="1">
                                  <a:effectLst/>
                                  <a:latin typeface="Cambria Math" panose="02040503050406030204" pitchFamily="18" charset="0"/>
                                  <a:ea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rPr>
                                <m:t>𝑅</m:t>
                              </m:r>
                            </m:e>
                            <m:sub>
                              <m:r>
                                <a:rPr lang="en-US" sz="2000" i="1">
                                  <a:effectLst/>
                                  <a:latin typeface="Cambria Math" panose="02040503050406030204" pitchFamily="18" charset="0"/>
                                  <a:ea typeface="Times New Roman" panose="02020603050405020304" pitchFamily="18" charset="0"/>
                                </a:rPr>
                                <m:t>𝑡𝑚</m:t>
                              </m:r>
                            </m:sub>
                          </m:sSub>
                        </m:e>
                      </m:nary>
                    </m:oMath>
                  </m:oMathPara>
                </a14:m>
                <a:endParaRPr lang="en-US" sz="1800" dirty="0">
                  <a:effectLst/>
                  <a:latin typeface="Times New Roman" panose="02020603050405020304" pitchFamily="18" charset="0"/>
                  <a:ea typeface="Calibri" panose="020F0502020204030204" pitchFamily="34" charset="0"/>
                </a:endParaRPr>
              </a:p>
              <a:p>
                <a:pPr marL="0" marR="0">
                  <a:lnSpc>
                    <a:spcPct val="200000"/>
                  </a:lnSpc>
                  <a:spcBef>
                    <a:spcPts val="0"/>
                  </a:spcBef>
                  <a:spcAft>
                    <a:spcPts val="800"/>
                  </a:spcAft>
                </a:pPr>
                <a:r>
                  <a:rPr lang="en-US" sz="2400" dirty="0">
                    <a:effectLst/>
                    <a:latin typeface="Times New Roman" panose="02020603050405020304" pitchFamily="18" charset="0"/>
                    <a:ea typeface="Times New Roman" panose="02020603050405020304" pitchFamily="18" charset="0"/>
                  </a:rPr>
                  <a:t>The data for this event study was collected from Yahoo Finance. The calculations were done through Microsoft Excel using the formulas given. Our estimation period was from October 15</a:t>
                </a:r>
                <a:r>
                  <a:rPr lang="en-US" sz="2400" baseline="30000" dirty="0">
                    <a:effectLst/>
                    <a:latin typeface="Times New Roman" panose="02020603050405020304" pitchFamily="18" charset="0"/>
                    <a:ea typeface="Times New Roman" panose="02020603050405020304" pitchFamily="18" charset="0"/>
                  </a:rPr>
                  <a:t>th</a:t>
                </a:r>
                <a:r>
                  <a:rPr lang="en-US" sz="2400" dirty="0">
                    <a:effectLst/>
                    <a:latin typeface="Times New Roman" panose="02020603050405020304" pitchFamily="18" charset="0"/>
                    <a:ea typeface="Times New Roman" panose="02020603050405020304" pitchFamily="18" charset="0"/>
                  </a:rPr>
                  <a:t>,2019 to November 3</a:t>
                </a:r>
                <a:r>
                  <a:rPr lang="en-US" sz="2400" baseline="30000" dirty="0">
                    <a:effectLst/>
                    <a:latin typeface="Times New Roman" panose="02020603050405020304" pitchFamily="18" charset="0"/>
                    <a:ea typeface="Times New Roman" panose="02020603050405020304" pitchFamily="18" charset="0"/>
                  </a:rPr>
                  <a:t>rd</a:t>
                </a:r>
                <a:r>
                  <a:rPr lang="en-US" sz="2400" dirty="0">
                    <a:effectLst/>
                    <a:latin typeface="Times New Roman" panose="02020603050405020304" pitchFamily="18" charset="0"/>
                    <a:ea typeface="Times New Roman" panose="02020603050405020304" pitchFamily="18" charset="0"/>
                  </a:rPr>
                  <a:t>, 2020. The event window consisted of the three days before and two days following the announcement by Tyson. </a:t>
                </a:r>
                <a:endParaRPr lang="en-US" sz="3600" dirty="0">
                  <a:effectLst/>
                  <a:latin typeface="Times New Roman" panose="02020603050405020304" pitchFamily="18" charset="0"/>
                  <a:ea typeface="Calibri" panose="020F0502020204030204" pitchFamily="34" charset="0"/>
                </a:endParaRPr>
              </a:p>
              <a:p>
                <a:pPr marL="0" marR="0">
                  <a:lnSpc>
                    <a:spcPct val="200000"/>
                  </a:lnSpc>
                  <a:spcBef>
                    <a:spcPts val="0"/>
                  </a:spcBef>
                  <a:spcAft>
                    <a:spcPts val="800"/>
                  </a:spcAft>
                </a:pPr>
                <a:endParaRPr lang="en-US" sz="1800" dirty="0">
                  <a:effectLst/>
                  <a:latin typeface="Times New Roman" panose="02020603050405020304" pitchFamily="18" charset="0"/>
                  <a:ea typeface="Calibri" panose="020F0502020204030204" pitchFamily="34" charset="0"/>
                </a:endParaRPr>
              </a:p>
              <a:p>
                <a:pPr marL="0" marR="0">
                  <a:lnSpc>
                    <a:spcPct val="200000"/>
                  </a:lnSpc>
                  <a:spcBef>
                    <a:spcPts val="0"/>
                  </a:spcBef>
                  <a:spcAft>
                    <a:spcPts val="800"/>
                  </a:spcAft>
                </a:pPr>
                <a:endParaRPr lang="en-US" sz="1800" dirty="0">
                  <a:effectLst/>
                  <a:latin typeface="Times New Roman" panose="02020603050405020304" pitchFamily="18" charset="0"/>
                  <a:ea typeface="Calibri" panose="020F0502020204030204" pitchFamily="34" charset="0"/>
                </a:endParaRPr>
              </a:p>
            </p:txBody>
          </p:sp>
        </mc:Choice>
        <mc:Fallback>
          <p:sp>
            <p:nvSpPr>
              <p:cNvPr id="2183" name="Text Box 135"/>
              <p:cNvSpPr txBox="1">
                <a:spLocks noRot="1" noChangeAspect="1" noMove="1" noResize="1" noEditPoints="1" noAdjustHandles="1" noChangeArrowheads="1" noChangeShapeType="1" noTextEdit="1"/>
              </p:cNvSpPr>
              <p:nvPr/>
            </p:nvSpPr>
            <p:spPr bwMode="auto">
              <a:xfrm>
                <a:off x="20881975" y="6854825"/>
                <a:ext cx="10969625" cy="16829992"/>
              </a:xfrm>
              <a:prstGeom prst="rect">
                <a:avLst/>
              </a:prstGeom>
              <a:blipFill>
                <a:blip r:embed="rId2"/>
                <a:stretch>
                  <a:fillRect l="-56" r="-445"/>
                </a:stretch>
              </a:blipFill>
              <a:ln>
                <a:noFill/>
              </a:ln>
              <a:effectLst/>
            </p:spPr>
            <p:txBody>
              <a:bodyPr/>
              <a:lstStyle/>
              <a:p>
                <a:r>
                  <a:rPr lang="en-US">
                    <a:noFill/>
                  </a:rPr>
                  <a:t> </a:t>
                </a:r>
              </a:p>
            </p:txBody>
          </p:sp>
        </mc:Fallback>
      </mc:AlternateContent>
      <p:sp>
        <p:nvSpPr>
          <p:cNvPr id="2184" name="Text Box 136"/>
          <p:cNvSpPr txBox="1">
            <a:spLocks noChangeArrowheads="1"/>
          </p:cNvSpPr>
          <p:nvPr/>
        </p:nvSpPr>
        <p:spPr bwMode="auto">
          <a:xfrm>
            <a:off x="32975549" y="6851554"/>
            <a:ext cx="10055225" cy="10833735"/>
          </a:xfrm>
          <a:prstGeom prst="rect">
            <a:avLst/>
          </a:prstGeom>
          <a:solidFill>
            <a:schemeClr val="bg1"/>
          </a:solidFill>
          <a:ln>
            <a:noFill/>
          </a:ln>
          <a:effectLst/>
        </p:spPr>
        <p:txBody>
          <a:bodyPr lIns="182880" tIns="182880" rIns="182880" bIns="182880">
            <a:spAutoFit/>
          </a:bodyPr>
          <a:lstStyle/>
          <a:p>
            <a:pPr marL="457200" indent="-457200" defTabSz="3291573" fontAlgn="auto">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From this data, we were able to determine that while there was 2.02% growth from Tyson Foods on the day of the “</a:t>
            </a:r>
            <a:r>
              <a:rPr lang="en-US" dirty="0" err="1">
                <a:effectLst/>
                <a:latin typeface="Times New Roman" panose="02020603050405020304" pitchFamily="18" charset="0"/>
                <a:ea typeface="Times New Roman" panose="02020603050405020304" pitchFamily="18" charset="0"/>
              </a:rPr>
              <a:t>Unchicken</a:t>
            </a:r>
            <a:r>
              <a:rPr lang="en-US" dirty="0">
                <a:effectLst/>
                <a:latin typeface="Times New Roman" panose="02020603050405020304" pitchFamily="18" charset="0"/>
                <a:ea typeface="Times New Roman" panose="02020603050405020304" pitchFamily="18" charset="0"/>
              </a:rPr>
              <a:t>” sandwich announcement, the AR T-Test determined that it was not statistically significant for the stock of the company as a whole. The R-squared value showed some potential for error.</a:t>
            </a:r>
          </a:p>
          <a:p>
            <a:pPr marL="457200" indent="-457200" defTabSz="3291573" fontAlgn="auto">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This data from the event window used a formula that determined if the AR T-Test was below 1.96, it would register a ‘NO’.  This is how we determined it was not statistically significant. </a:t>
            </a:r>
            <a:endParaRPr lang="en-US" sz="4000" dirty="0">
              <a:effectLst/>
              <a:latin typeface="Times New Roman" panose="02020603050405020304" pitchFamily="18" charset="0"/>
              <a:ea typeface="Calibri" panose="020F0502020204030204" pitchFamily="34" charset="0"/>
            </a:endParaRPr>
          </a:p>
          <a:p>
            <a:pPr marL="457200" indent="-457200" defTabSz="3291573" fontAlgn="auto">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Looking at Beyond Meat, we used an identical event window to determine if the announcement had any statistical significance on the price of the company’s stock</a:t>
            </a:r>
            <a:r>
              <a:rPr lang="en-US" sz="4000" dirty="0">
                <a:effectLst/>
                <a:latin typeface="Times New Roman" panose="02020603050405020304" pitchFamily="18" charset="0"/>
                <a:ea typeface="Times New Roman" panose="02020603050405020304" pitchFamily="18" charset="0"/>
              </a:rPr>
              <a:t>. </a:t>
            </a:r>
            <a:endParaRPr lang="en-US" sz="4000" dirty="0">
              <a:effectLst/>
              <a:latin typeface="Times New Roman" panose="02020603050405020304" pitchFamily="18" charset="0"/>
              <a:ea typeface="Calibri" panose="020F0502020204030204" pitchFamily="34" charset="0"/>
            </a:endParaRPr>
          </a:p>
          <a:p>
            <a:pPr marL="457200" indent="-457200" defTabSz="3291573" fontAlgn="auto">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results from Beyond Meat were similar to those of Tyson Foods. While the daily returns signaled the possibility of a statistically significant result. As the AR T-Test indicates, the announcement by Beyond Meat’s competitor of a new vegan product, the “</a:t>
            </a:r>
            <a:r>
              <a:rPr lang="en-US" dirty="0" err="1">
                <a:effectLst/>
                <a:latin typeface="Times New Roman" panose="02020603050405020304" pitchFamily="18" charset="0"/>
                <a:ea typeface="Times New Roman" panose="02020603050405020304" pitchFamily="18" charset="0"/>
              </a:rPr>
              <a:t>unchicken</a:t>
            </a:r>
            <a:r>
              <a:rPr lang="en-US" dirty="0">
                <a:effectLst/>
                <a:latin typeface="Times New Roman" panose="02020603050405020304" pitchFamily="18" charset="0"/>
                <a:ea typeface="Times New Roman" panose="02020603050405020304" pitchFamily="18" charset="0"/>
              </a:rPr>
              <a:t>” sandwich did not have a statistically significant impact on the stock price of the company. </a:t>
            </a:r>
            <a:endParaRPr lang="en-US" sz="2400" dirty="0">
              <a:solidFill>
                <a:prstClr val="black"/>
              </a:solidFill>
              <a:latin typeface="Times New Roman" panose="02020603050405020304" pitchFamily="18" charset="0"/>
            </a:endParaRPr>
          </a:p>
        </p:txBody>
      </p:sp>
      <p:sp>
        <p:nvSpPr>
          <p:cNvPr id="2185" name="Text Box 137"/>
          <p:cNvSpPr txBox="1">
            <a:spLocks noChangeArrowheads="1"/>
          </p:cNvSpPr>
          <p:nvPr/>
        </p:nvSpPr>
        <p:spPr bwMode="auto">
          <a:xfrm>
            <a:off x="9876628" y="24584364"/>
            <a:ext cx="10055225" cy="7694414"/>
          </a:xfrm>
          <a:prstGeom prst="rect">
            <a:avLst/>
          </a:prstGeom>
          <a:solidFill>
            <a:schemeClr val="bg1"/>
          </a:solidFill>
          <a:ln>
            <a:noFill/>
          </a:ln>
          <a:effectLst/>
        </p:spPr>
        <p:txBody>
          <a:bodyPr lIns="182880" tIns="182880" rIns="182880" bIns="182880">
            <a:spAutoFit/>
          </a:bodyPr>
          <a:lstStyle/>
          <a:p>
            <a:r>
              <a:rPr lang="en-US" sz="2800" dirty="0">
                <a:latin typeface="Georgia" panose="02040502050405020303" pitchFamily="18" charset="0"/>
              </a:rPr>
              <a:t>For this experiment, an event study was done to determine if the announcement of Tyson Foods Inc. new “</a:t>
            </a:r>
            <a:r>
              <a:rPr lang="en-US" sz="2800" dirty="0" err="1">
                <a:latin typeface="Georgia" panose="02040502050405020303" pitchFamily="18" charset="0"/>
              </a:rPr>
              <a:t>unchicken</a:t>
            </a:r>
            <a:r>
              <a:rPr lang="en-US" sz="2800" dirty="0">
                <a:latin typeface="Georgia" panose="02040502050405020303" pitchFamily="18" charset="0"/>
              </a:rPr>
              <a:t>” sandwich had a statistically significant reaction in the stock prices of either company. This event study uses the NASDAQ, which both stocks are publicly traded on as an indicator to measure the daily returns found with both stocks. The purpose of an event study is to determine how information can change the value of something, in this case the stock prices of two competing companies. To begin this event study, we first had to determine an event date to be used in our calculations. The day we chose was October 15, 2020, the day of the announcement made by Tyson Foods. Using this date, we were able to determine an event window that is usually 2-3 days before and after the event date. An estimation period must then be developed, for this study, 266 trading days were selected. The first calculation used in this study are the daily returns. </a:t>
            </a:r>
          </a:p>
        </p:txBody>
      </p:sp>
      <p:sp>
        <p:nvSpPr>
          <p:cNvPr id="2186" name="Text Box 138"/>
          <p:cNvSpPr txBox="1">
            <a:spLocks noChangeArrowheads="1"/>
          </p:cNvSpPr>
          <p:nvPr/>
        </p:nvSpPr>
        <p:spPr bwMode="auto">
          <a:xfrm>
            <a:off x="32975550" y="19432631"/>
            <a:ext cx="10055225" cy="4308872"/>
          </a:xfrm>
          <a:prstGeom prst="rect">
            <a:avLst/>
          </a:prstGeom>
          <a:solidFill>
            <a:schemeClr val="bg1"/>
          </a:solidFill>
          <a:ln>
            <a:noFill/>
          </a:ln>
          <a:effectLst/>
        </p:spPr>
        <p:txBody>
          <a:bodyPr lIns="182880" tIns="182880" rIns="182880" bIns="182880">
            <a:spAutoFit/>
          </a:bodyPr>
          <a:lstStyle/>
          <a:p>
            <a:pPr marL="0" indent="0">
              <a:buNone/>
            </a:pPr>
            <a:r>
              <a:rPr lang="en-US" dirty="0">
                <a:latin typeface="Georgia" panose="02040502050405020303" pitchFamily="18" charset="0"/>
              </a:rPr>
              <a:t>	This event study looked at the effects of the announcement of “</a:t>
            </a:r>
            <a:r>
              <a:rPr lang="en-US" dirty="0" err="1">
                <a:latin typeface="Georgia" panose="02040502050405020303" pitchFamily="18" charset="0"/>
              </a:rPr>
              <a:t>unchicken</a:t>
            </a:r>
            <a:r>
              <a:rPr lang="en-US" dirty="0">
                <a:latin typeface="Georgia" panose="02040502050405020303" pitchFamily="18" charset="0"/>
              </a:rPr>
              <a:t>” sandwich on the stock prices of both Tyson Foods and Beyond Meat. There was not a statistically significant change in the stock prices of either of these companies during the event window. Based on this event we determined that Tyson Foods Inc. announcement did not effect the stock prices of either company. . </a:t>
            </a:r>
          </a:p>
        </p:txBody>
      </p:sp>
      <p:sp>
        <p:nvSpPr>
          <p:cNvPr id="2187" name="Text Box 139"/>
          <p:cNvSpPr txBox="1">
            <a:spLocks noChangeArrowheads="1"/>
          </p:cNvSpPr>
          <p:nvPr/>
        </p:nvSpPr>
        <p:spPr bwMode="auto">
          <a:xfrm>
            <a:off x="10055225" y="6854825"/>
            <a:ext cx="10055225" cy="16589157"/>
          </a:xfrm>
          <a:prstGeom prst="rect">
            <a:avLst/>
          </a:prstGeom>
          <a:solidFill>
            <a:schemeClr val="bg1"/>
          </a:solidFill>
          <a:ln>
            <a:noFill/>
          </a:ln>
          <a:effectLst/>
        </p:spPr>
        <p:txBody>
          <a:bodyPr lIns="182880" tIns="182880" rIns="182880" bIns="182880">
            <a:spAutoFit/>
          </a:bodyPr>
          <a:lstStyle/>
          <a:p>
            <a:pPr marL="0" indent="0">
              <a:buNone/>
            </a:pPr>
            <a:r>
              <a:rPr lang="en-US" sz="3400" dirty="0">
                <a:latin typeface="Georgia" panose="02040502050405020303" pitchFamily="18" charset="0"/>
              </a:rPr>
              <a:t>Tyson Foods, Inc., the second largest processor and marketer of chicken, beef, and pork, has recently entered the plant-based chicken market with the unveiling of the “</a:t>
            </a:r>
            <a:r>
              <a:rPr lang="en-US" sz="3400" dirty="0" err="1">
                <a:latin typeface="Georgia" panose="02040502050405020303" pitchFamily="18" charset="0"/>
              </a:rPr>
              <a:t>Unchicken</a:t>
            </a:r>
            <a:r>
              <a:rPr lang="en-US" sz="3400" dirty="0">
                <a:latin typeface="Georgia" panose="02040502050405020303" pitchFamily="18" charset="0"/>
              </a:rPr>
              <a:t>” sandwich. Beyond Meat, Inc., a company that specializes in plant-based alternatives for consumers, is a direct competitor. On October 15, 2020 Tyson Foods, Inc., announced this new product for the company. This is an event study looking at the market effects on both Tyson Foods, Inc., and Beyond Meat, Inc. This study bases its’ findings on abnormal valuation. </a:t>
            </a:r>
          </a:p>
          <a:p>
            <a:pPr marL="0" indent="0">
              <a:buNone/>
            </a:pPr>
            <a:r>
              <a:rPr lang="en-US" sz="3400" dirty="0">
                <a:latin typeface="Georgia" panose="02040502050405020303" pitchFamily="18" charset="0"/>
              </a:rPr>
              <a:t>	Tyson Foods, Inc. was founded in 1935 by John W. Tyson. With a headquarters located in Springdale, Arkansas, Tyson brought in over 42 billion dollars in revenue in 2019. The company now employs over 115,000 people and is one of the largest marketers of chicken worldwide.</a:t>
            </a:r>
          </a:p>
          <a:p>
            <a:pPr marL="0" indent="0">
              <a:buNone/>
            </a:pPr>
            <a:r>
              <a:rPr lang="en-US" sz="3400" dirty="0">
                <a:latin typeface="Georgia" panose="02040502050405020303" pitchFamily="18" charset="0"/>
              </a:rPr>
              <a:t>	Beyond Meat Inc. is a rather new company based out of Los Angeles, California. Specializing in plant-based alternatives to popular meat choices, it has found a market among consumers wishing to consume less meat products. Founder Ethan Brown in around 11 years took this start up and has expanded to publicly traded company that employs over 400 people and brought in 87.9 million dollars in 2018. While showing the opportunity for massive growth, Beyond Meat was slowed down by the COVID-19 Pandemic that has negatively impacted a large variety of food-based companies.</a:t>
            </a:r>
          </a:p>
        </p:txBody>
      </p:sp>
      <p:sp>
        <p:nvSpPr>
          <p:cNvPr id="2188" name="Text Box 140"/>
          <p:cNvSpPr txBox="1">
            <a:spLocks noChangeArrowheads="1"/>
          </p:cNvSpPr>
          <p:nvPr/>
        </p:nvSpPr>
        <p:spPr bwMode="auto">
          <a:xfrm>
            <a:off x="32892048" y="26483981"/>
            <a:ext cx="10055225" cy="5170646"/>
          </a:xfrm>
          <a:prstGeom prst="rect">
            <a:avLst/>
          </a:prstGeom>
          <a:solidFill>
            <a:schemeClr val="bg1"/>
          </a:solidFill>
          <a:ln>
            <a:noFill/>
          </a:ln>
          <a:effectLst/>
        </p:spPr>
        <p:txBody>
          <a:bodyPr lIns="182880" tIns="182880" rIns="182880" bIns="182880">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0" lvl="0" indent="0" defTabSz="4389120" fontAlgn="auto">
              <a:spcBef>
                <a:spcPts val="1200"/>
              </a:spcBef>
              <a:spcAft>
                <a:spcPts val="0"/>
              </a:spcAft>
              <a:buClr>
                <a:prstClr val="white">
                  <a:lumMod val="65000"/>
                </a:prstClr>
              </a:buClr>
            </a:pPr>
            <a:r>
              <a:rPr lang="en-US" sz="1800" dirty="0">
                <a:latin typeface="Georgia" panose="02040502050405020303" pitchFamily="18" charset="0"/>
              </a:rPr>
              <a:t>“Tyson Foods, Inc. (TSN) Stock Historical Prices &amp; Data.” Yahoo! Finance, Yahoo!, 18 Nov. 2020, finance.yahoo.com/quote/TSN/</a:t>
            </a:r>
            <a:r>
              <a:rPr lang="en-US" sz="1800" dirty="0" err="1">
                <a:latin typeface="Georgia" panose="02040502050405020303" pitchFamily="18" charset="0"/>
              </a:rPr>
              <a:t>history?p</a:t>
            </a:r>
            <a:r>
              <a:rPr lang="en-US" sz="1800" dirty="0">
                <a:latin typeface="Georgia" panose="02040502050405020303" pitchFamily="18" charset="0"/>
              </a:rPr>
              <a:t>=TSN. </a:t>
            </a:r>
          </a:p>
          <a:p>
            <a:pPr marL="0" lvl="0" indent="0" defTabSz="4389120" fontAlgn="auto">
              <a:spcBef>
                <a:spcPts val="1200"/>
              </a:spcBef>
              <a:spcAft>
                <a:spcPts val="0"/>
              </a:spcAft>
              <a:buClr>
                <a:prstClr val="white">
                  <a:lumMod val="65000"/>
                </a:prstClr>
              </a:buClr>
            </a:pPr>
            <a:r>
              <a:rPr lang="en-US" sz="1800" dirty="0">
                <a:latin typeface="Georgia" panose="02040502050405020303" pitchFamily="18" charset="0"/>
              </a:rPr>
              <a:t>“Beyond Meat, Inc. (BYND) Stock Historical Prices &amp; Data.” Yahoo! Finance, Yahoo!, 18 Nov. 2020, finance.yahoo.com/quote/BYND/</a:t>
            </a:r>
            <a:r>
              <a:rPr lang="en-US" sz="1800" dirty="0" err="1">
                <a:latin typeface="Georgia" panose="02040502050405020303" pitchFamily="18" charset="0"/>
              </a:rPr>
              <a:t>history?p</a:t>
            </a:r>
            <a:r>
              <a:rPr lang="en-US" sz="1800" dirty="0">
                <a:latin typeface="Georgia" panose="02040502050405020303" pitchFamily="18" charset="0"/>
              </a:rPr>
              <a:t>=BYND. </a:t>
            </a:r>
          </a:p>
          <a:p>
            <a:pPr marL="0" lvl="0" indent="0" defTabSz="4389120" fontAlgn="auto">
              <a:spcBef>
                <a:spcPts val="1200"/>
              </a:spcBef>
              <a:spcAft>
                <a:spcPts val="0"/>
              </a:spcAft>
              <a:buClr>
                <a:prstClr val="white">
                  <a:lumMod val="65000"/>
                </a:prstClr>
              </a:buClr>
            </a:pPr>
            <a:r>
              <a:rPr lang="en-US" sz="1800" dirty="0">
                <a:latin typeface="Georgia" panose="02040502050405020303" pitchFamily="18" charset="0"/>
              </a:rPr>
              <a:t>“NASDAQ Composite (^IXIC) Historical Data.” Yahoo! Finance, Yahoo!, 18 Nov. 2020, finance.yahoo.com/quote/^IXIC/</a:t>
            </a:r>
            <a:r>
              <a:rPr lang="en-US" sz="1800" dirty="0" err="1">
                <a:latin typeface="Georgia" panose="02040502050405020303" pitchFamily="18" charset="0"/>
              </a:rPr>
              <a:t>history?p</a:t>
            </a:r>
            <a:r>
              <a:rPr lang="en-US" sz="1800" dirty="0">
                <a:latin typeface="Georgia" panose="02040502050405020303" pitchFamily="18" charset="0"/>
              </a:rPr>
              <a:t>=%5EIXIC. </a:t>
            </a:r>
          </a:p>
          <a:p>
            <a:pPr marL="0" lvl="0" indent="0" defTabSz="4389120" fontAlgn="auto">
              <a:spcBef>
                <a:spcPts val="1200"/>
              </a:spcBef>
              <a:spcAft>
                <a:spcPts val="0"/>
              </a:spcAft>
              <a:buClr>
                <a:prstClr val="white">
                  <a:lumMod val="65000"/>
                </a:prstClr>
              </a:buClr>
            </a:pPr>
            <a:r>
              <a:rPr lang="en-US" sz="1800" dirty="0">
                <a:latin typeface="Georgia" panose="02040502050405020303" pitchFamily="18" charset="0"/>
              </a:rPr>
              <a:t>“Definition of “R-Squared”” Trade-ideas.com – Real-Time </a:t>
            </a:r>
            <a:r>
              <a:rPr lang="en-US" sz="1800" dirty="0" err="1">
                <a:latin typeface="Georgia" panose="02040502050405020303" pitchFamily="18" charset="0"/>
              </a:rPr>
              <a:t>StreamingStock</a:t>
            </a:r>
            <a:r>
              <a:rPr lang="en-US" sz="1800" dirty="0">
                <a:latin typeface="Georgia" panose="02040502050405020303" pitchFamily="18" charset="0"/>
              </a:rPr>
              <a:t> Alerts Scanner.                  	05 Dec. 2009 http://www.trade-ideas.com/Glossary/R-Squared.html.</a:t>
            </a:r>
          </a:p>
          <a:p>
            <a:pPr marL="0" lvl="0" indent="0" defTabSz="4389120" fontAlgn="auto">
              <a:spcBef>
                <a:spcPts val="1200"/>
              </a:spcBef>
              <a:spcAft>
                <a:spcPts val="0"/>
              </a:spcAft>
              <a:buClr>
                <a:prstClr val="white">
                  <a:lumMod val="65000"/>
                </a:prstClr>
              </a:buClr>
            </a:pPr>
            <a:r>
              <a:rPr lang="en-US" sz="1800" dirty="0">
                <a:latin typeface="Georgia" panose="02040502050405020303" pitchFamily="18" charset="0"/>
              </a:rPr>
              <a:t>“Our Story Delivering Quality &amp; Convenience.” Tyson® Brand, www.tyson.com/our-story/. </a:t>
            </a:r>
          </a:p>
          <a:p>
            <a:pPr marL="0" lvl="0" indent="0" defTabSz="4389120" fontAlgn="auto">
              <a:spcBef>
                <a:spcPts val="1200"/>
              </a:spcBef>
              <a:spcAft>
                <a:spcPts val="0"/>
              </a:spcAft>
              <a:buClr>
                <a:prstClr val="white">
                  <a:lumMod val="65000"/>
                </a:prstClr>
              </a:buClr>
            </a:pPr>
            <a:r>
              <a:rPr lang="en-US" sz="1800" dirty="0">
                <a:latin typeface="Georgia" panose="02040502050405020303" pitchFamily="18" charset="0"/>
              </a:rPr>
              <a:t>“About.” Beyond Meat - Go Beyond®, www.beyondmeat.com/about/. </a:t>
            </a:r>
          </a:p>
          <a:p>
            <a:pPr marL="0" lvl="0" indent="0" defTabSz="4389120" fontAlgn="auto">
              <a:spcBef>
                <a:spcPts val="1200"/>
              </a:spcBef>
              <a:spcAft>
                <a:spcPts val="0"/>
              </a:spcAft>
              <a:buClr>
                <a:prstClr val="white">
                  <a:lumMod val="65000"/>
                </a:prstClr>
              </a:buClr>
            </a:pPr>
            <a:r>
              <a:rPr lang="en-US" sz="1800" dirty="0">
                <a:latin typeface="Georgia" panose="02040502050405020303" pitchFamily="18" charset="0"/>
              </a:rPr>
              <a:t>“Tyson Foods Challenges Beyond Meat, Impossible Foods with Its </a:t>
            </a:r>
            <a:r>
              <a:rPr lang="en-US" sz="1800" dirty="0" err="1">
                <a:latin typeface="Georgia" panose="02040502050405020303" pitchFamily="18" charset="0"/>
              </a:rPr>
              <a:t>Unchicken</a:t>
            </a:r>
            <a:r>
              <a:rPr lang="en-US" sz="1800" dirty="0">
                <a:latin typeface="Georgia" panose="02040502050405020303" pitchFamily="18" charset="0"/>
              </a:rPr>
              <a:t> Sandwich.” Yahoo! Finance, Yahoo!, finance.yahoo.com/m/f1722989-5008-3dfd-86e9-3870522b1bcc/tyson-foods-challenges-beyond.html. </a:t>
            </a:r>
          </a:p>
        </p:txBody>
      </p:sp>
      <p:pic>
        <p:nvPicPr>
          <p:cNvPr id="4" name="Picture 3">
            <a:extLst>
              <a:ext uri="{FF2B5EF4-FFF2-40B4-BE49-F238E27FC236}">
                <a16:creationId xmlns:a16="http://schemas.microsoft.com/office/drawing/2014/main" id="{6BD11045-FB79-4EF8-8D2B-4F5B851E31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6718" y="804068"/>
            <a:ext cx="6370564" cy="3875088"/>
          </a:xfrm>
          <a:prstGeom prst="rect">
            <a:avLst/>
          </a:prstGeom>
        </p:spPr>
      </p:pic>
      <p:sp>
        <p:nvSpPr>
          <p:cNvPr id="5" name="TextBox 4">
            <a:extLst>
              <a:ext uri="{FF2B5EF4-FFF2-40B4-BE49-F238E27FC236}">
                <a16:creationId xmlns:a16="http://schemas.microsoft.com/office/drawing/2014/main" id="{A8F9184E-0B7B-4A50-A1C8-4BA6B3F81AFF}"/>
              </a:ext>
            </a:extLst>
          </p:cNvPr>
          <p:cNvSpPr txBox="1"/>
          <p:nvPr/>
        </p:nvSpPr>
        <p:spPr>
          <a:xfrm>
            <a:off x="21628100" y="21809557"/>
            <a:ext cx="10828337" cy="1569660"/>
          </a:xfrm>
          <a:prstGeom prst="rect">
            <a:avLst/>
          </a:prstGeom>
          <a:noFill/>
        </p:spPr>
        <p:txBody>
          <a:bodyPr wrap="square" rtlCol="0">
            <a:spAutoFit/>
          </a:bodyPr>
          <a:lstStyle/>
          <a:p>
            <a:pPr lvl="0" algn="ctr"/>
            <a:endParaRPr lang="en-US" sz="4800" b="1" dirty="0">
              <a:solidFill>
                <a:srgbClr val="4F81BD">
                  <a:lumMod val="50000"/>
                </a:srgbClr>
              </a:solidFill>
              <a:latin typeface="Calibri" pitchFamily="34" charset="0"/>
            </a:endParaRPr>
          </a:p>
          <a:p>
            <a:pPr lvl="0" algn="ctr"/>
            <a:endParaRPr lang="en-US" sz="4800" b="1" dirty="0">
              <a:solidFill>
                <a:srgbClr val="4F81BD">
                  <a:lumMod val="50000"/>
                </a:srgbClr>
              </a:solidFill>
              <a:latin typeface="Calibri" pitchFamily="34" charset="0"/>
            </a:endParaRPr>
          </a:p>
        </p:txBody>
      </p:sp>
      <p:sp>
        <p:nvSpPr>
          <p:cNvPr id="6" name="TextBox 5">
            <a:extLst>
              <a:ext uri="{FF2B5EF4-FFF2-40B4-BE49-F238E27FC236}">
                <a16:creationId xmlns:a16="http://schemas.microsoft.com/office/drawing/2014/main" id="{014F96CE-6076-4E2C-AAC3-752E2F24F5C8}"/>
              </a:ext>
            </a:extLst>
          </p:cNvPr>
          <p:cNvSpPr txBox="1"/>
          <p:nvPr/>
        </p:nvSpPr>
        <p:spPr>
          <a:xfrm>
            <a:off x="21128831" y="23879081"/>
            <a:ext cx="10828337" cy="830997"/>
          </a:xfrm>
          <a:prstGeom prst="rect">
            <a:avLst/>
          </a:prstGeom>
          <a:noFill/>
        </p:spPr>
        <p:txBody>
          <a:bodyPr wrap="square" rtlCol="0">
            <a:spAutoFit/>
          </a:bodyPr>
          <a:lstStyle/>
          <a:p>
            <a:pPr lvl="0" algn="ctr"/>
            <a:r>
              <a:rPr lang="en-US" sz="4800" b="1" dirty="0">
                <a:solidFill>
                  <a:srgbClr val="4F81BD">
                    <a:lumMod val="50000"/>
                  </a:srgbClr>
                </a:solidFill>
                <a:latin typeface="Calibri" pitchFamily="34" charset="0"/>
              </a:rPr>
              <a:t>RESULTS</a:t>
            </a:r>
          </a:p>
        </p:txBody>
      </p:sp>
      <p:pic>
        <p:nvPicPr>
          <p:cNvPr id="8" name="Picture 7">
            <a:extLst>
              <a:ext uri="{FF2B5EF4-FFF2-40B4-BE49-F238E27FC236}">
                <a16:creationId xmlns:a16="http://schemas.microsoft.com/office/drawing/2014/main" id="{7AB9D3E2-DBE7-491F-AA05-BEBAF406CD5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a:stretch/>
        </p:blipFill>
        <p:spPr>
          <a:xfrm>
            <a:off x="121841" y="28431418"/>
            <a:ext cx="8900318" cy="2524074"/>
          </a:xfrm>
          <a:prstGeom prst="rect">
            <a:avLst/>
          </a:prstGeom>
        </p:spPr>
      </p:pic>
      <p:sp>
        <p:nvSpPr>
          <p:cNvPr id="2" name="TextBox 1">
            <a:extLst>
              <a:ext uri="{FF2B5EF4-FFF2-40B4-BE49-F238E27FC236}">
                <a16:creationId xmlns:a16="http://schemas.microsoft.com/office/drawing/2014/main" id="{B4A58C13-AD55-4046-B0EA-2EB844B5F306}"/>
              </a:ext>
            </a:extLst>
          </p:cNvPr>
          <p:cNvSpPr txBox="1"/>
          <p:nvPr/>
        </p:nvSpPr>
        <p:spPr>
          <a:xfrm>
            <a:off x="43030774" y="32156400"/>
            <a:ext cx="738585" cy="659817"/>
          </a:xfrm>
          <a:prstGeom prst="rect">
            <a:avLst/>
          </a:prstGeom>
          <a:solidFill>
            <a:schemeClr val="bg2"/>
          </a:solidFill>
        </p:spPr>
        <p:txBody>
          <a:bodyPr wrap="square" rtlCol="0">
            <a:spAutoFit/>
          </a:bodyPr>
          <a:lstStyle/>
          <a:p>
            <a:endParaRPr lang="en-US" dirty="0"/>
          </a:p>
        </p:txBody>
      </p:sp>
      <p:sp>
        <p:nvSpPr>
          <p:cNvPr id="12" name="Rectangle 11">
            <a:extLst>
              <a:ext uri="{FF2B5EF4-FFF2-40B4-BE49-F238E27FC236}">
                <a16:creationId xmlns:a16="http://schemas.microsoft.com/office/drawing/2014/main" id="{CF4888BB-C567-4E7D-BF61-A22CB47D7E11}"/>
              </a:ext>
            </a:extLst>
          </p:cNvPr>
          <p:cNvSpPr/>
          <p:nvPr/>
        </p:nvSpPr>
        <p:spPr bwMode="auto">
          <a:xfrm>
            <a:off x="21097988" y="24710078"/>
            <a:ext cx="10828337" cy="694454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Arial" charset="0"/>
            </a:endParaRPr>
          </a:p>
        </p:txBody>
      </p:sp>
      <p:pic>
        <p:nvPicPr>
          <p:cNvPr id="3" name="Picture 2">
            <a:extLst>
              <a:ext uri="{FF2B5EF4-FFF2-40B4-BE49-F238E27FC236}">
                <a16:creationId xmlns:a16="http://schemas.microsoft.com/office/drawing/2014/main" id="{C4B9208A-C2D0-4A7F-B8F6-0F98C532EA6B}"/>
              </a:ext>
            </a:extLst>
          </p:cNvPr>
          <p:cNvPicPr>
            <a:picLocks noChangeAspect="1"/>
          </p:cNvPicPr>
          <p:nvPr/>
        </p:nvPicPr>
        <p:blipFill>
          <a:blip r:embed="rId6"/>
          <a:stretch>
            <a:fillRect/>
          </a:stretch>
        </p:blipFill>
        <p:spPr>
          <a:xfrm>
            <a:off x="21515306" y="25056417"/>
            <a:ext cx="5949950" cy="3613150"/>
          </a:xfrm>
          <a:prstGeom prst="rect">
            <a:avLst/>
          </a:prstGeom>
        </p:spPr>
      </p:pic>
      <p:pic>
        <p:nvPicPr>
          <p:cNvPr id="9" name="Picture 8">
            <a:extLst>
              <a:ext uri="{FF2B5EF4-FFF2-40B4-BE49-F238E27FC236}">
                <a16:creationId xmlns:a16="http://schemas.microsoft.com/office/drawing/2014/main" id="{5B983DFA-985A-42C4-959D-09ABC26F9A8E}"/>
              </a:ext>
            </a:extLst>
          </p:cNvPr>
          <p:cNvPicPr>
            <a:picLocks noChangeAspect="1"/>
          </p:cNvPicPr>
          <p:nvPr/>
        </p:nvPicPr>
        <p:blipFill>
          <a:blip r:embed="rId7"/>
          <a:stretch>
            <a:fillRect/>
          </a:stretch>
        </p:blipFill>
        <p:spPr>
          <a:xfrm>
            <a:off x="26595733" y="24710078"/>
            <a:ext cx="5949950" cy="3752850"/>
          </a:xfrm>
          <a:prstGeom prst="rect">
            <a:avLst/>
          </a:prstGeom>
        </p:spPr>
      </p:pic>
      <p:pic>
        <p:nvPicPr>
          <p:cNvPr id="10" name="Picture 9">
            <a:extLst>
              <a:ext uri="{FF2B5EF4-FFF2-40B4-BE49-F238E27FC236}">
                <a16:creationId xmlns:a16="http://schemas.microsoft.com/office/drawing/2014/main" id="{3734D666-2C0B-44F5-8132-4C67EC853812}"/>
              </a:ext>
            </a:extLst>
          </p:cNvPr>
          <p:cNvPicPr>
            <a:picLocks noChangeAspect="1"/>
          </p:cNvPicPr>
          <p:nvPr/>
        </p:nvPicPr>
        <p:blipFill>
          <a:blip r:embed="rId8"/>
          <a:stretch>
            <a:fillRect/>
          </a:stretch>
        </p:blipFill>
        <p:spPr>
          <a:xfrm>
            <a:off x="26766043" y="28565475"/>
            <a:ext cx="5949950" cy="1739900"/>
          </a:xfrm>
          <a:prstGeom prst="rect">
            <a:avLst/>
          </a:prstGeom>
        </p:spPr>
      </p:pic>
      <p:pic>
        <p:nvPicPr>
          <p:cNvPr id="11" name="Picture 10">
            <a:extLst>
              <a:ext uri="{FF2B5EF4-FFF2-40B4-BE49-F238E27FC236}">
                <a16:creationId xmlns:a16="http://schemas.microsoft.com/office/drawing/2014/main" id="{E069215D-EB1C-4307-BBC6-162C0F08D59D}"/>
              </a:ext>
            </a:extLst>
          </p:cNvPr>
          <p:cNvPicPr>
            <a:picLocks noChangeAspect="1"/>
          </p:cNvPicPr>
          <p:nvPr/>
        </p:nvPicPr>
        <p:blipFill>
          <a:blip r:embed="rId9"/>
          <a:stretch>
            <a:fillRect/>
          </a:stretch>
        </p:blipFill>
        <p:spPr>
          <a:xfrm>
            <a:off x="21515306" y="28693721"/>
            <a:ext cx="5949950" cy="1587500"/>
          </a:xfrm>
          <a:prstGeom prst="rect">
            <a:avLst/>
          </a:prstGeom>
        </p:spPr>
      </p:pic>
      <p:sp>
        <p:nvSpPr>
          <p:cNvPr id="13" name="TextBox 12">
            <a:extLst>
              <a:ext uri="{FF2B5EF4-FFF2-40B4-BE49-F238E27FC236}">
                <a16:creationId xmlns:a16="http://schemas.microsoft.com/office/drawing/2014/main" id="{8DB8AE0D-91A3-406D-8CC2-DF59CE9374EF}"/>
              </a:ext>
            </a:extLst>
          </p:cNvPr>
          <p:cNvSpPr txBox="1"/>
          <p:nvPr/>
        </p:nvSpPr>
        <p:spPr>
          <a:xfrm>
            <a:off x="121841" y="30955492"/>
            <a:ext cx="8900318" cy="230832"/>
          </a:xfrm>
          <a:prstGeom prst="rect">
            <a:avLst/>
          </a:prstGeom>
          <a:noFill/>
        </p:spPr>
        <p:txBody>
          <a:bodyPr wrap="square" rtlCol="0">
            <a:spAutoFit/>
          </a:bodyPr>
          <a:lstStyle/>
          <a:p>
            <a:r>
              <a:rPr lang="en-US" sz="900">
                <a:hlinkClick r:id="rId5" tooltip="https://commons.wikimedia.org/wiki/File:NASDAQ_Logo.svg"/>
              </a:rPr>
              <a:t>This Photo</a:t>
            </a:r>
            <a:r>
              <a:rPr lang="en-US" sz="900"/>
              <a:t> by Unknown Author is licensed under </a:t>
            </a:r>
            <a:r>
              <a:rPr lang="en-US" sz="900">
                <a:hlinkClick r:id="rId10" tooltip="https://creativecommons.org/licenses/by-sa/3.0/"/>
              </a:rPr>
              <a:t>CC BY-SA</a:t>
            </a:r>
            <a:endParaRPr lang="en-US" sz="900"/>
          </a:p>
        </p:txBody>
      </p:sp>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835</TotalTime>
  <Words>1174</Words>
  <Application>Microsoft Office PowerPoint</Application>
  <PresentationFormat>Custom</PresentationFormat>
  <Paragraphs>40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Cambria Math</vt:lpstr>
      <vt:lpstr>Georgia</vt:lpstr>
      <vt:lpstr>Times New Roman</vt:lpstr>
      <vt:lpstr>Default Design</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Genigraphics 800.790.4001</dc:creator>
  <dc:description>To order poster prints visit us at www.genigraphics.com</dc:description>
  <cp:lastModifiedBy>Samuel Noe</cp:lastModifiedBy>
  <cp:revision>70</cp:revision>
  <dcterms:created xsi:type="dcterms:W3CDTF">2008-05-03T03:01:56Z</dcterms:created>
  <dcterms:modified xsi:type="dcterms:W3CDTF">2020-11-20T19:05:26Z</dcterms:modified>
</cp:coreProperties>
</file>