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32918400" cx="43891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EB9EFEF-CD81-48C0-A6F8-55C694362588}">
  <a:tblStyle styleId="{FEB9EFEF-CD81-48C0-A6F8-55C69436258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368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3291840" y="10226042"/>
            <a:ext cx="37307519" cy="7056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6583680" y="18653759"/>
            <a:ext cx="30723839" cy="8412480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lvl="0" algn="ctr">
              <a:spcBef>
                <a:spcPts val="3080"/>
              </a:spcBef>
              <a:spcAft>
                <a:spcPts val="0"/>
              </a:spcAft>
              <a:buClr>
                <a:srgbClr val="888888"/>
              </a:buClr>
              <a:buSzPts val="154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680"/>
              </a:spcBef>
              <a:spcAft>
                <a:spcPts val="0"/>
              </a:spcAft>
              <a:buClr>
                <a:srgbClr val="888888"/>
              </a:buClr>
              <a:buSzPts val="13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300"/>
              </a:spcBef>
              <a:spcAft>
                <a:spcPts val="0"/>
              </a:spcAft>
              <a:buClr>
                <a:srgbClr val="888888"/>
              </a:buClr>
              <a:buSzPts val="115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2194560" y="1318262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11083290" y="-1207767"/>
            <a:ext cx="21724621" cy="39502081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22715220" y="10424165"/>
            <a:ext cx="28087320" cy="987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2598421" y="914406"/>
            <a:ext cx="28087320" cy="28895039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2194560" y="1318262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2194560" y="7680963"/>
            <a:ext cx="39502081" cy="21724621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3467102" y="21153122"/>
            <a:ext cx="37307519" cy="6537960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b="1" sz="19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3467102" y="13952225"/>
            <a:ext cx="37307519" cy="7200898"/>
          </a:xfrm>
          <a:prstGeom prst="rect">
            <a:avLst/>
          </a:prstGeom>
          <a:noFill/>
          <a:ln>
            <a:noFill/>
          </a:ln>
        </p:spPr>
        <p:txBody>
          <a:bodyPr anchorCtr="0" anchor="b" bIns="219450" lIns="438900" spcFirstLastPara="1" rIns="438900" wrap="square" tIns="219450">
            <a:noAutofit/>
          </a:bodyPr>
          <a:lstStyle>
            <a:lvl1pPr indent="-228600" lvl="0" marL="457200" algn="l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 sz="96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1720"/>
              </a:spcBef>
              <a:spcAft>
                <a:spcPts val="0"/>
              </a:spcAft>
              <a:buClr>
                <a:srgbClr val="888888"/>
              </a:buClr>
              <a:buSzPts val="8600"/>
              <a:buNone/>
              <a:defRPr sz="86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 sz="77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2194560" y="1318262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2194560" y="7680963"/>
            <a:ext cx="19385280" cy="21724621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1079500" lvl="0" marL="4572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13400"/>
            </a:lvl1pPr>
            <a:lvl2pPr indent="-958850" lvl="1" marL="9144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11500"/>
            </a:lvl2pPr>
            <a:lvl3pPr indent="-838200" lvl="2" marL="1371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indent="-774700" lvl="3" marL="18288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–"/>
              <a:defRPr sz="8600"/>
            </a:lvl4pPr>
            <a:lvl5pPr indent="-774700" lvl="4" marL="22860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»"/>
              <a:defRPr sz="8600"/>
            </a:lvl5pPr>
            <a:lvl6pPr indent="-774700" lvl="5" marL="27432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6pPr>
            <a:lvl7pPr indent="-774700" lvl="6" marL="32004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7pPr>
            <a:lvl8pPr indent="-774700" lvl="7" marL="3657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8pPr>
            <a:lvl9pPr indent="-774700" lvl="8" marL="41148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22311359" y="7680963"/>
            <a:ext cx="19385280" cy="21724621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1079500" lvl="0" marL="4572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13400"/>
            </a:lvl1pPr>
            <a:lvl2pPr indent="-958850" lvl="1" marL="9144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11500"/>
            </a:lvl2pPr>
            <a:lvl3pPr indent="-838200" lvl="2" marL="1371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indent="-774700" lvl="3" marL="18288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–"/>
              <a:defRPr sz="8600"/>
            </a:lvl4pPr>
            <a:lvl5pPr indent="-774700" lvl="4" marL="22860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»"/>
              <a:defRPr sz="8600"/>
            </a:lvl5pPr>
            <a:lvl6pPr indent="-774700" lvl="5" marL="27432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6pPr>
            <a:lvl7pPr indent="-774700" lvl="6" marL="32004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7pPr>
            <a:lvl8pPr indent="-774700" lvl="7" marL="3657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8pPr>
            <a:lvl9pPr indent="-774700" lvl="8" marL="41148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2194560" y="1318262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2194560" y="7368542"/>
            <a:ext cx="19392902" cy="3070858"/>
          </a:xfrm>
          <a:prstGeom prst="rect">
            <a:avLst/>
          </a:prstGeom>
          <a:noFill/>
          <a:ln>
            <a:noFill/>
          </a:ln>
        </p:spPr>
        <p:txBody>
          <a:bodyPr anchorCtr="0" anchor="b" bIns="219450" lIns="438900" spcFirstLastPara="1" rIns="438900" wrap="square" tIns="219450">
            <a:noAutofit/>
          </a:bodyPr>
          <a:lstStyle>
            <a:lvl1pPr indent="-228600" lvl="0" marL="4572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b="1" sz="11500"/>
            </a:lvl1pPr>
            <a:lvl2pPr indent="-228600" lvl="1" marL="9144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b="1" sz="9600"/>
            </a:lvl2pPr>
            <a:lvl3pPr indent="-228600" lvl="2" marL="1371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None/>
              <a:defRPr b="1" sz="8600"/>
            </a:lvl3pPr>
            <a:lvl4pPr indent="-228600" lvl="3" marL="1828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4pPr>
            <a:lvl5pPr indent="-228600" lvl="4" marL="22860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5pPr>
            <a:lvl6pPr indent="-228600" lvl="5" marL="27432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6pPr>
            <a:lvl7pPr indent="-228600" lvl="6" marL="3200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7pPr>
            <a:lvl8pPr indent="-228600" lvl="7" marL="3657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8pPr>
            <a:lvl9pPr indent="-228600" lvl="8" marL="4114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2194560" y="10439400"/>
            <a:ext cx="19392902" cy="18966182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958850" lvl="0" marL="4572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1pPr>
            <a:lvl2pPr indent="-838200" lvl="1" marL="9144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indent="-774700" lvl="2" marL="1371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3pPr>
            <a:lvl4pPr indent="-717550" lvl="3" marL="1828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indent="-717550" lvl="4" marL="22860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indent="-717550" lvl="5" marL="27432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indent="-717550" lvl="6" marL="3200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indent="-717550" lvl="7" marL="3657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indent="-717550" lvl="8" marL="4114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22296122" y="7368542"/>
            <a:ext cx="19400519" cy="3070858"/>
          </a:xfrm>
          <a:prstGeom prst="rect">
            <a:avLst/>
          </a:prstGeom>
          <a:noFill/>
          <a:ln>
            <a:noFill/>
          </a:ln>
        </p:spPr>
        <p:txBody>
          <a:bodyPr anchorCtr="0" anchor="b" bIns="219450" lIns="438900" spcFirstLastPara="1" rIns="438900" wrap="square" tIns="219450">
            <a:noAutofit/>
          </a:bodyPr>
          <a:lstStyle>
            <a:lvl1pPr indent="-228600" lvl="0" marL="4572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b="1" sz="11500"/>
            </a:lvl1pPr>
            <a:lvl2pPr indent="-228600" lvl="1" marL="9144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b="1" sz="9600"/>
            </a:lvl2pPr>
            <a:lvl3pPr indent="-228600" lvl="2" marL="1371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None/>
              <a:defRPr b="1" sz="8600"/>
            </a:lvl3pPr>
            <a:lvl4pPr indent="-228600" lvl="3" marL="1828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4pPr>
            <a:lvl5pPr indent="-228600" lvl="4" marL="22860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5pPr>
            <a:lvl6pPr indent="-228600" lvl="5" marL="27432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6pPr>
            <a:lvl7pPr indent="-228600" lvl="6" marL="3200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7pPr>
            <a:lvl8pPr indent="-228600" lvl="7" marL="3657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8pPr>
            <a:lvl9pPr indent="-228600" lvl="8" marL="4114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22296122" y="10439400"/>
            <a:ext cx="19400519" cy="18966182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958850" lvl="0" marL="4572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1pPr>
            <a:lvl2pPr indent="-838200" lvl="1" marL="9144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indent="-774700" lvl="2" marL="1371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3pPr>
            <a:lvl4pPr indent="-717550" lvl="3" marL="1828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indent="-717550" lvl="4" marL="22860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indent="-717550" lvl="5" marL="27432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indent="-717550" lvl="6" marL="32004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indent="-717550" lvl="7" marL="3657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indent="-717550" lvl="8" marL="41148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2194560" y="1318262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2194563" y="1310640"/>
            <a:ext cx="14439902" cy="5577840"/>
          </a:xfrm>
          <a:prstGeom prst="rect">
            <a:avLst/>
          </a:prstGeom>
          <a:noFill/>
          <a:ln>
            <a:noFill/>
          </a:ln>
        </p:spPr>
        <p:txBody>
          <a:bodyPr anchorCtr="0" anchor="b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  <a:defRPr b="1" sz="9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17160241" y="1310643"/>
            <a:ext cx="24536399" cy="28094942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1206500" lvl="0" marL="457200" algn="l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5400"/>
              <a:buChar char="•"/>
              <a:defRPr sz="15400"/>
            </a:lvl1pPr>
            <a:lvl2pPr indent="-1079500" lvl="1" marL="9144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–"/>
              <a:defRPr sz="13400"/>
            </a:lvl2pPr>
            <a:lvl3pPr indent="-958850" lvl="2" marL="13716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3pPr>
            <a:lvl4pPr indent="-838200" lvl="3" marL="18288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4pPr>
            <a:lvl5pPr indent="-838200" lvl="4" marL="22860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»"/>
              <a:defRPr sz="9600"/>
            </a:lvl5pPr>
            <a:lvl6pPr indent="-838200" lvl="5" marL="2743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6pPr>
            <a:lvl7pPr indent="-838200" lvl="6" marL="32004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7pPr>
            <a:lvl8pPr indent="-838200" lvl="7" marL="3657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8pPr>
            <a:lvl9pPr indent="-838200" lvl="8" marL="41148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2194563" y="6888483"/>
            <a:ext cx="14439902" cy="22517102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228600" lvl="0" marL="45720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6700"/>
            </a:lvl1pPr>
            <a:lvl2pPr indent="-228600" lvl="1" marL="9144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/>
            </a:lvl2pPr>
            <a:lvl3pPr indent="-228600" lvl="2" marL="1371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indent="-228600" lvl="3" marL="18288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indent="-228600" lvl="4" marL="22860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indent="-228600" lvl="5" marL="27432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indent="-228600" lvl="6" marL="32004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indent="-228600" lvl="7" marL="3657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indent="-228600" lvl="8" marL="41148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602982" y="23042880"/>
            <a:ext cx="26334721" cy="2720342"/>
          </a:xfrm>
          <a:prstGeom prst="rect">
            <a:avLst/>
          </a:prstGeom>
          <a:noFill/>
          <a:ln>
            <a:noFill/>
          </a:ln>
        </p:spPr>
        <p:txBody>
          <a:bodyPr anchorCtr="0" anchor="b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  <a:defRPr b="1" sz="9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8602982" y="2941320"/>
            <a:ext cx="26334721" cy="19751040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lvl="0" marR="0" rtl="0" algn="l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Arial"/>
              <a:buNone/>
              <a:defRPr b="0" i="0" sz="1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Arial"/>
              <a:buNone/>
              <a:defRPr b="0" i="0" sz="1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602982" y="25763222"/>
            <a:ext cx="26334721" cy="3863338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228600" lvl="0" marL="45720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6700"/>
            </a:lvl1pPr>
            <a:lvl2pPr indent="-228600" lvl="1" marL="9144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/>
            </a:lvl2pPr>
            <a:lvl3pPr indent="-228600" lvl="2" marL="1371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indent="-228600" lvl="3" marL="18288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indent="-228600" lvl="4" marL="22860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indent="-228600" lvl="5" marL="27432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indent="-228600" lvl="6" marL="32004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indent="-228600" lvl="7" marL="3657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indent="-228600" lvl="8" marL="41148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F243E"/>
            </a:gs>
            <a:gs pos="100000">
              <a:schemeClr val="lt1"/>
            </a:gs>
          </a:gsLst>
          <a:lin ang="162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2194560" y="1318262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b="0" i="0" sz="2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2194560" y="7680963"/>
            <a:ext cx="39502081" cy="21724621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>
            <a:lvl1pPr indent="-1206500" lvl="0" marL="457200" marR="0" rtl="0" algn="l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Arial"/>
              <a:buChar char="•"/>
              <a:defRPr b="0" i="0" sz="1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0" lvl="1" marL="914400" marR="0" rtl="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Arial"/>
              <a:buChar char="–"/>
              <a:defRPr b="0" i="0" sz="1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958850" lvl="2" marL="1371600" marR="0" rtl="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Char char="•"/>
              <a:defRPr b="0" i="0" sz="1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38200" lvl="3" marL="1828800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–"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38200" lvl="4" marL="2286000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»"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38200" lvl="5" marL="2743200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38200" lvl="6" marL="3200400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38200" lvl="7" marL="3657600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38200" lvl="8" marL="4114800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b="0" i="0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4996159" y="30510481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31455359" y="30510481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9450" lIns="438900" spcFirstLastPara="1" rIns="438900" wrap="square" tIns="21945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5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6019800" y="588106"/>
            <a:ext cx="31623001" cy="4875181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Am I Laughing at </a:t>
            </a:r>
            <a:r>
              <a:rPr b="1" lang="en-US" sz="86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hat </a:t>
            </a:r>
            <a:r>
              <a:rPr b="1" lang="en-US" sz="86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ou’re Laughing </a:t>
            </a:r>
            <a:r>
              <a:rPr b="1" lang="en-US" sz="86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t?</a:t>
            </a:r>
            <a:endParaRPr b="1" sz="86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b="1" lang="en-US" sz="86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elationship </a:t>
            </a:r>
            <a:r>
              <a:rPr b="1" lang="en-US" sz="86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etween </a:t>
            </a:r>
            <a:r>
              <a:rPr b="1" lang="en-US" sz="86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umor and </a:t>
            </a:r>
            <a:r>
              <a:rPr b="1" lang="en-US" sz="86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1" i="0" lang="en-US" sz="86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mpathy 	</a:t>
            </a:r>
            <a:endParaRPr>
              <a:solidFill>
                <a:srgbClr val="FFFF00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8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Connor Brown </a:t>
            </a:r>
            <a:endParaRPr sz="58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8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Murray State University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41569" y="4165344"/>
            <a:ext cx="11390700" cy="104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>
              <a:solidFill>
                <a:srgbClr val="FFFF0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Previous research has shown there is a positive relationship between the enjoyment of humor and empathy (</a:t>
            </a:r>
            <a:r>
              <a:rPr b="0" i="0" lang="en-US" sz="5000" u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Hampes, 2001; 2010). </a:t>
            </a:r>
            <a:endParaRPr b="0" i="0" sz="5000" u="none" strike="noStrik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0" u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here has also been a postive realtionship found between some personality traits, such as openness and humor production (Sutu, Phetmisy, &amp; Damain, 2020). </a:t>
            </a:r>
            <a:endParaRPr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i="0" lang="en-US" sz="5000" u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 remains unclear whether individuals USE humor due to empathy (i.e., to reduce an other’s bad feelings) or is it simply their jokester’s personality.</a:t>
            </a:r>
            <a:endParaRPr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77763" y="17468842"/>
            <a:ext cx="11718300" cy="154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5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Current Study</a:t>
            </a:r>
            <a:endParaRPr sz="5500">
              <a:solidFill>
                <a:srgbClr val="FFFF0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This study examined the relationships between humor use, empathy, and personality traits.  </a:t>
            </a:r>
            <a:endParaRPr sz="5000">
              <a:solidFill>
                <a:srgbClr val="FFFF0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Hypotheses: </a:t>
            </a:r>
            <a:endParaRPr sz="5000">
              <a:solidFill>
                <a:srgbClr val="FFFF00"/>
              </a:solidFill>
            </a:endParaRPr>
          </a:p>
          <a:p>
            <a:pPr indent="-717550" lvl="0" marL="74295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000"/>
              <a:buFont typeface="Calibri"/>
              <a:buAutoNum type="alphaUcPeriod"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There will be a positive correlation between effectiveness of using humor and empathy. </a:t>
            </a:r>
            <a:endParaRPr sz="5000">
              <a:solidFill>
                <a:srgbClr val="FFFF00"/>
              </a:solidFill>
            </a:endParaRPr>
          </a:p>
          <a:p>
            <a:pPr indent="-717550" lvl="0" marL="74295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000"/>
              <a:buFont typeface="Calibri"/>
              <a:buAutoNum type="alphaUcPeriod"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There will be a positive correlation between the frequency of using humor and empathy.</a:t>
            </a:r>
            <a:endParaRPr sz="5000">
              <a:solidFill>
                <a:srgbClr val="FFFF00"/>
              </a:solidFill>
            </a:endParaRPr>
          </a:p>
          <a:p>
            <a:pPr indent="-717550" lvl="0" marL="74295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000"/>
              <a:buFont typeface="Calibri"/>
              <a:buAutoNum type="alphaUcPeriod"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There will be a positive correlation between  using humor as a means to communicate and empathy. </a:t>
            </a:r>
            <a:endParaRPr sz="5000">
              <a:solidFill>
                <a:srgbClr val="FFFF00"/>
              </a:solidFill>
            </a:endParaRPr>
          </a:p>
          <a:p>
            <a:pPr indent="-717550" lvl="0" marL="74295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000"/>
              <a:buFont typeface="Calibri"/>
              <a:buAutoNum type="alphaUcPeriod"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Lastly, there will be a relationship between the personality traits of openness and conscientiousness with using humor. </a:t>
            </a:r>
            <a:endParaRPr sz="5000">
              <a:solidFill>
                <a:srgbClr val="FFFF00"/>
              </a:solidFill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2788403" y="5827304"/>
            <a:ext cx="16227151" cy="7091172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Met</a:t>
            </a:r>
            <a:r>
              <a:rPr b="1" lang="en-US" sz="55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hod</a:t>
            </a:r>
            <a:endParaRPr sz="1500">
              <a:solidFill>
                <a:srgbClr val="FFFF0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Undergraduate participants (</a:t>
            </a:r>
            <a:r>
              <a:rPr i="1" lang="en-US" sz="5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5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= 71)), ranging in age from 18-25 years old, completed an online survey that measured using humor in communication, empathy, and two personality traits (i.e., openness and conscientiousness). </a:t>
            </a:r>
            <a:endParaRPr>
              <a:solidFill>
                <a:srgbClr val="FFFF0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2801655" y="12053104"/>
            <a:ext cx="16213800" cy="101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54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Results demonstrated that there were no correlations between empathy and using humor.  However, there was a correlation between using humor and openness.  See Table 1 for the coefficients.</a:t>
            </a:r>
            <a:endParaRPr sz="54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29621019" y="20167750"/>
            <a:ext cx="13342200" cy="79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219450" lIns="438900" spcFirstLastPara="1" rIns="438900" wrap="square" tIns="21945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Discussion</a:t>
            </a:r>
            <a:endParaRPr>
              <a:solidFill>
                <a:srgbClr val="FFFF00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 current study ran contrary to previous research on the relationship between humor and empathy.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 Although enjoyment of humor is correlated with empathy, the actual use of humor is not. </a:t>
            </a:r>
            <a:r>
              <a:rPr b="0" i="0" lang="en-US" sz="5000" u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Future research should include further inquiries into how empathy and humor interact, as it appears to be more complicated than once believed. 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This study did however reinforce the link between humor and openness. Future research should exmaine other aspects of this  relationship. </a:t>
            </a:r>
            <a:endParaRPr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5" name="Google Shape;95;p13"/>
          <p:cNvGraphicFramePr/>
          <p:nvPr/>
        </p:nvGraphicFramePr>
        <p:xfrm>
          <a:off x="12032255" y="204569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{FEB9EFEF-CD81-48C0-A6F8-55C694362588}</a:tableStyleId>
              </a:tblPr>
              <a:tblGrid>
                <a:gridCol w="2919700"/>
                <a:gridCol w="3773400"/>
                <a:gridCol w="3220250"/>
                <a:gridCol w="3486225"/>
                <a:gridCol w="3583625"/>
              </a:tblGrid>
              <a:tr h="711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Humor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8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Frequency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Effective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Comm.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rgbClr val="0F243E"/>
                          </a:solidFill>
                        </a:rPr>
                        <a:t>M(SD)</a:t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2434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Empathy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.14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.05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.23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rgbClr val="0F243E"/>
                          </a:solidFill>
                        </a:rPr>
                        <a:t>3.59(10.71)</a:t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2125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Open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FF0000"/>
                          </a:solidFill>
                        </a:rPr>
                        <a:t>.33**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FF0000"/>
                          </a:solidFill>
                        </a:rPr>
                        <a:t>.24*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FF0000"/>
                          </a:solidFill>
                        </a:rPr>
                        <a:t>.39**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rgbClr val="000000"/>
                          </a:solidFill>
                        </a:rPr>
                        <a:t>3.72(.57)</a:t>
                      </a:r>
                      <a:endParaRPr sz="48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2434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Consc.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-.00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-.01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cap="none" strike="noStrike">
                          <a:solidFill>
                            <a:srgbClr val="0F243E"/>
                          </a:solidFill>
                        </a:rPr>
                        <a:t>-.01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rgbClr val="0F243E"/>
                          </a:solidFill>
                        </a:rPr>
                        <a:t>3.47(.63)</a:t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83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rgbClr val="0F243E"/>
                          </a:solidFill>
                        </a:rPr>
                        <a:t>M(SD)</a:t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rgbClr val="0F243E"/>
                          </a:solidFill>
                        </a:rPr>
                        <a:t>115.30(10.02)</a:t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rgbClr val="0F243E"/>
                          </a:solidFill>
                        </a:rPr>
                        <a:t>21.93(3.02)</a:t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rgbClr val="0F243E"/>
                          </a:solidFill>
                        </a:rPr>
                        <a:t>16.80(2.68)</a:t>
                      </a:r>
                      <a:endParaRPr sz="4800" u="none" cap="none" strike="noStrike">
                        <a:solidFill>
                          <a:srgbClr val="0F243E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96" name="Google Shape;96;p13"/>
          <p:cNvSpPr txBox="1"/>
          <p:nvPr/>
        </p:nvSpPr>
        <p:spPr>
          <a:xfrm>
            <a:off x="12032278" y="28781127"/>
            <a:ext cx="9372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*p&lt; .05; **p&lt;.01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29621019" y="5117487"/>
            <a:ext cx="13597956" cy="1505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1" lang="en-US" sz="55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easures:</a:t>
            </a:r>
            <a:endParaRPr sz="1500">
              <a:solidFill>
                <a:srgbClr val="FFFF0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Humor Orientation Scale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(Butterfield &amp; Butterfield, 2015) assesses how an individual uses humor to communicate during their interpersonal interactionsthroguh 16 items.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(e.g., 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 use humor to communicate in a variety of situations.) </a:t>
            </a:r>
            <a:endParaRPr b="1"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 Toronto Empathy Questionnaire 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(Spreng, McKinnon, Bar, &amp; Levin, 2009) assesses empathy from a primarily emotional perspective throguh 16 items.</a:t>
            </a:r>
            <a:endParaRPr sz="5000">
              <a:solidFill>
                <a:srgbClr val="FFFF0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(e.g.,  When someone else is feeling excited, I tend to get excited too.)</a:t>
            </a:r>
            <a:endParaRPr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Personality Traits (</a:t>
            </a:r>
            <a:r>
              <a:rPr b="1"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(ipip.ori,2020) Openness (e.g., I have a vivid imagination) and conscientiousness (e.g., I am always prepared)  were assessed 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through 10 and 9   item</a:t>
            </a:r>
            <a:r>
              <a:rPr lang="en-US" sz="50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 respectively.</a:t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2144975" y="18887375"/>
            <a:ext cx="17514000" cy="15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1" lang="en-US" sz="55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able 1.</a:t>
            </a:r>
            <a:r>
              <a:rPr lang="en-US" sz="5500">
                <a:solidFill>
                  <a:srgbClr val="FFFF00"/>
                </a:solidFill>
              </a:rPr>
              <a:t> </a:t>
            </a:r>
            <a:r>
              <a:rPr b="1" lang="en-US" sz="55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Correlation</a:t>
            </a:r>
            <a:r>
              <a:rPr b="1" lang="en-US" sz="55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 and Descriptive Information </a:t>
            </a:r>
            <a:endParaRPr sz="5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