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Merriweather" panose="020B0604020202020204" charset="0"/>
      <p:regular r:id="rId16"/>
      <p:bold r:id="rId17"/>
      <p:italic r:id="rId18"/>
      <p:boldItalic r:id="rId19"/>
    </p:embeddedFont>
    <p:embeddedFont>
      <p:font typeface="Roboto" panose="020B060402020202020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0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c6d5052e2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c6d5052e2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c6d5052e2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c6d5052e2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56a680e59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56a680e5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56a680e59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c56a680e5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6d5052e2d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6d5052e2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56a680e5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56a680e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58d53112b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58d53112b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56a680e5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c56a680e5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c56a680e5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c56a680e5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56a680e5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56a680e5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c6d5052e2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c6d5052e2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c6d5052e2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c6d5052e2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676825" y="3215150"/>
            <a:ext cx="5507400" cy="12825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solidFill>
                  <a:srgbClr val="FFFFFF"/>
                </a:solidFill>
              </a:rPr>
              <a:t>Naloxone Administration in Schools</a:t>
            </a:r>
            <a:endParaRPr>
              <a:solidFill>
                <a:srgbClr val="FFFFFF"/>
              </a:solidFill>
            </a:endParaRPr>
          </a:p>
        </p:txBody>
      </p:sp>
      <p:sp>
        <p:nvSpPr>
          <p:cNvPr id="65" name="Google Shape;65;p13"/>
          <p:cNvSpPr txBox="1">
            <a:spLocks noGrp="1"/>
          </p:cNvSpPr>
          <p:nvPr>
            <p:ph type="subTitle" idx="1"/>
          </p:nvPr>
        </p:nvSpPr>
        <p:spPr>
          <a:xfrm>
            <a:off x="3676825" y="4279948"/>
            <a:ext cx="4242600" cy="738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solidFill>
                  <a:srgbClr val="FFFFFF"/>
                </a:solidFill>
              </a:rPr>
              <a:t>Aleece Passman and Emily Weber</a:t>
            </a:r>
            <a:endParaRPr>
              <a:solidFill>
                <a:srgbClr val="FFFFFF"/>
              </a:solidFill>
            </a:endParaRPr>
          </a:p>
          <a:p>
            <a:pPr marL="0" lvl="0" indent="0" algn="l" rtl="0">
              <a:spcBef>
                <a:spcPts val="0"/>
              </a:spcBef>
              <a:spcAft>
                <a:spcPts val="0"/>
              </a:spcAft>
              <a:buNone/>
            </a:pPr>
            <a:r>
              <a:rPr lang="en">
                <a:solidFill>
                  <a:srgbClr val="FFFFFF"/>
                </a:solidFill>
              </a:rPr>
              <a:t>Murray State University</a:t>
            </a:r>
            <a:endParaRPr>
              <a:solidFill>
                <a:srgbClr val="FFFFFF"/>
              </a:solidFill>
            </a:endParaRPr>
          </a:p>
        </p:txBody>
      </p:sp>
      <p:pic>
        <p:nvPicPr>
          <p:cNvPr id="66" name="Google Shape;66;p13"/>
          <p:cNvPicPr preferRelativeResize="0"/>
          <p:nvPr/>
        </p:nvPicPr>
        <p:blipFill>
          <a:blip r:embed="rId3">
            <a:alphaModFix/>
          </a:blip>
          <a:stretch>
            <a:fillRect/>
          </a:stretch>
        </p:blipFill>
        <p:spPr>
          <a:xfrm>
            <a:off x="189725" y="1683950"/>
            <a:ext cx="1994250" cy="1108800"/>
          </a:xfrm>
          <a:prstGeom prst="rect">
            <a:avLst/>
          </a:prstGeom>
          <a:noFill/>
          <a:ln>
            <a:noFill/>
          </a:ln>
        </p:spPr>
      </p:pic>
      <p:pic>
        <p:nvPicPr>
          <p:cNvPr id="67" name="Google Shape;67;p13"/>
          <p:cNvPicPr preferRelativeResize="0"/>
          <p:nvPr/>
        </p:nvPicPr>
        <p:blipFill>
          <a:blip r:embed="rId4">
            <a:alphaModFix/>
          </a:blip>
          <a:stretch>
            <a:fillRect/>
          </a:stretch>
        </p:blipFill>
        <p:spPr>
          <a:xfrm>
            <a:off x="189725" y="311425"/>
            <a:ext cx="5995570" cy="1108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Instructions on Nasal Naloxone </a:t>
            </a:r>
            <a:endParaRPr/>
          </a:p>
        </p:txBody>
      </p:sp>
      <p:sp>
        <p:nvSpPr>
          <p:cNvPr id="123" name="Google Shape;123;p22"/>
          <p:cNvSpPr txBox="1">
            <a:spLocks noGrp="1"/>
          </p:cNvSpPr>
          <p:nvPr>
            <p:ph type="body" idx="1"/>
          </p:nvPr>
        </p:nvSpPr>
        <p:spPr>
          <a:xfrm>
            <a:off x="4644675" y="237850"/>
            <a:ext cx="4166400" cy="4361700"/>
          </a:xfrm>
          <a:prstGeom prst="rect">
            <a:avLst/>
          </a:prstGeom>
        </p:spPr>
        <p:txBody>
          <a:bodyPr spcFirstLastPara="1" wrap="square" lIns="91425" tIns="91425" rIns="91425" bIns="91425" anchor="t" anchorCtr="0">
            <a:normAutofit/>
          </a:bodyPr>
          <a:lstStyle/>
          <a:p>
            <a:pPr marL="457200" lvl="0" indent="-317500" algn="l" rtl="0">
              <a:spcBef>
                <a:spcPts val="0"/>
              </a:spcBef>
              <a:spcAft>
                <a:spcPts val="0"/>
              </a:spcAft>
              <a:buSzPts val="1400"/>
              <a:buChar char="●"/>
            </a:pPr>
            <a:r>
              <a:rPr lang="en" sz="1400"/>
              <a:t>Each spray comes already assembled</a:t>
            </a:r>
            <a:endParaRPr sz="1400"/>
          </a:p>
          <a:p>
            <a:pPr marL="457200" lvl="0" indent="-317500" algn="l" rtl="0">
              <a:spcBef>
                <a:spcPts val="0"/>
              </a:spcBef>
              <a:spcAft>
                <a:spcPts val="0"/>
              </a:spcAft>
              <a:buSzPts val="1400"/>
              <a:buChar char="●"/>
            </a:pPr>
            <a:r>
              <a:rPr lang="en" sz="1400"/>
              <a:t>Do not test the spray! Each only works once </a:t>
            </a:r>
            <a:endParaRPr sz="1400"/>
          </a:p>
          <a:p>
            <a:pPr marL="0" lvl="0" indent="0" algn="l" rtl="0">
              <a:spcBef>
                <a:spcPts val="1200"/>
              </a:spcBef>
              <a:spcAft>
                <a:spcPts val="0"/>
              </a:spcAft>
              <a:buNone/>
            </a:pPr>
            <a:endParaRPr sz="1400"/>
          </a:p>
          <a:p>
            <a:pPr marL="457200" lvl="0" indent="-317500" algn="l" rtl="0">
              <a:spcBef>
                <a:spcPts val="1200"/>
              </a:spcBef>
              <a:spcAft>
                <a:spcPts val="0"/>
              </a:spcAft>
              <a:buSzPts val="1400"/>
              <a:buAutoNum type="arabicPeriod"/>
            </a:pPr>
            <a:r>
              <a:rPr lang="en" sz="1400"/>
              <a:t>Peel back the package to remove the device</a:t>
            </a:r>
            <a:endParaRPr sz="1400"/>
          </a:p>
          <a:p>
            <a:pPr marL="457200" lvl="0" indent="-317500" algn="l" rtl="0">
              <a:spcBef>
                <a:spcPts val="0"/>
              </a:spcBef>
              <a:spcAft>
                <a:spcPts val="0"/>
              </a:spcAft>
              <a:buSzPts val="1400"/>
              <a:buAutoNum type="arabicPeriod"/>
            </a:pPr>
            <a:r>
              <a:rPr lang="en" sz="1400"/>
              <a:t>Place and hold the tip of the nozzle in either nostril; if the nose is bleeding, it may obstruct the effectiveness of the medication</a:t>
            </a:r>
            <a:endParaRPr sz="1400"/>
          </a:p>
          <a:p>
            <a:pPr marL="457200" lvl="0" indent="-317500" algn="l" rtl="0">
              <a:spcBef>
                <a:spcPts val="0"/>
              </a:spcBef>
              <a:spcAft>
                <a:spcPts val="0"/>
              </a:spcAft>
              <a:buSzPts val="1400"/>
              <a:buAutoNum type="arabicPeriod"/>
            </a:pPr>
            <a:r>
              <a:rPr lang="en" sz="1400"/>
              <a:t>Press the plunger firmly to release the dose into the nose </a:t>
            </a:r>
            <a:endParaRPr sz="1400"/>
          </a:p>
        </p:txBody>
      </p:sp>
      <p:pic>
        <p:nvPicPr>
          <p:cNvPr id="124" name="Google Shape;124;p22"/>
          <p:cNvPicPr preferRelativeResize="0"/>
          <p:nvPr/>
        </p:nvPicPr>
        <p:blipFill>
          <a:blip r:embed="rId3">
            <a:alphaModFix/>
          </a:blip>
          <a:stretch>
            <a:fillRect/>
          </a:stretch>
        </p:blipFill>
        <p:spPr>
          <a:xfrm>
            <a:off x="4729050" y="3009825"/>
            <a:ext cx="3816151" cy="1910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Instructions for Injectable Naloxone</a:t>
            </a:r>
            <a:endParaRPr/>
          </a:p>
        </p:txBody>
      </p:sp>
      <p:sp>
        <p:nvSpPr>
          <p:cNvPr id="130" name="Google Shape;130;p23"/>
          <p:cNvSpPr txBox="1">
            <a:spLocks noGrp="1"/>
          </p:cNvSpPr>
          <p:nvPr>
            <p:ph type="body" idx="1"/>
          </p:nvPr>
        </p:nvSpPr>
        <p:spPr>
          <a:xfrm>
            <a:off x="4644675" y="187950"/>
            <a:ext cx="4166400" cy="4411575"/>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dirty="0"/>
              <a:t>Depending on the kit the school gets, you may have to draw up the Naloxone amount into the syringe. Other kits will have a pre-filled syringe included.</a:t>
            </a:r>
            <a:endParaRPr dirty="0"/>
          </a:p>
          <a:p>
            <a:pPr marL="457200" lvl="0" indent="-311150" algn="l" rtl="0">
              <a:spcBef>
                <a:spcPts val="0"/>
              </a:spcBef>
              <a:spcAft>
                <a:spcPts val="0"/>
              </a:spcAft>
              <a:buSzPts val="1300"/>
              <a:buAutoNum type="arabicPeriod"/>
            </a:pPr>
            <a:r>
              <a:rPr lang="en" dirty="0"/>
              <a:t> Remove the cap from the Naloxone vial and uncover the needle</a:t>
            </a:r>
            <a:endParaRPr dirty="0"/>
          </a:p>
          <a:p>
            <a:pPr marL="457200" lvl="0" indent="-311150" algn="l" rtl="0">
              <a:spcBef>
                <a:spcPts val="0"/>
              </a:spcBef>
              <a:spcAft>
                <a:spcPts val="0"/>
              </a:spcAft>
              <a:buSzPts val="1300"/>
              <a:buAutoNum type="arabicPeriod"/>
            </a:pPr>
            <a:r>
              <a:rPr lang="en" dirty="0"/>
              <a:t>Insert the needle through the rubber plug with vial upside down. Pull back on the plunger and draw up 1 mL</a:t>
            </a:r>
            <a:endParaRPr dirty="0"/>
          </a:p>
          <a:p>
            <a:pPr marL="457200" lvl="0" indent="-311150" algn="l" rtl="0">
              <a:spcBef>
                <a:spcPts val="0"/>
              </a:spcBef>
              <a:spcAft>
                <a:spcPts val="0"/>
              </a:spcAft>
              <a:buSzPts val="1300"/>
              <a:buAutoNum type="arabicPeriod"/>
            </a:pPr>
            <a:r>
              <a:rPr lang="en" dirty="0"/>
              <a:t>Inject 1 mL of Naloxone into an upper arm or thigh muscle </a:t>
            </a:r>
            <a:endParaRPr dirty="0"/>
          </a:p>
        </p:txBody>
      </p:sp>
      <p:pic>
        <p:nvPicPr>
          <p:cNvPr id="131" name="Google Shape;131;p23"/>
          <p:cNvPicPr preferRelativeResize="0"/>
          <p:nvPr/>
        </p:nvPicPr>
        <p:blipFill>
          <a:blip r:embed="rId3">
            <a:alphaModFix/>
          </a:blip>
          <a:stretch>
            <a:fillRect/>
          </a:stretch>
        </p:blipFill>
        <p:spPr>
          <a:xfrm>
            <a:off x="4418900" y="3126675"/>
            <a:ext cx="3604851" cy="1828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Implementation</a:t>
            </a:r>
            <a:endParaRPr/>
          </a:p>
        </p:txBody>
      </p:sp>
      <p:sp>
        <p:nvSpPr>
          <p:cNvPr id="137" name="Google Shape;137;p2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Incorporating this policy could potentially save lives of students and employees</a:t>
            </a:r>
            <a:endParaRPr/>
          </a:p>
          <a:p>
            <a:pPr marL="0" lvl="0" indent="0" algn="l" rtl="0">
              <a:spcBef>
                <a:spcPts val="1200"/>
              </a:spcBef>
              <a:spcAft>
                <a:spcPts val="0"/>
              </a:spcAft>
              <a:buNone/>
            </a:pPr>
            <a:endParaRPr/>
          </a:p>
          <a:p>
            <a:pPr marL="457200" lvl="0" indent="-311150" algn="l" rtl="0">
              <a:spcBef>
                <a:spcPts val="1200"/>
              </a:spcBef>
              <a:spcAft>
                <a:spcPts val="0"/>
              </a:spcAft>
              <a:buSzPts val="1300"/>
              <a:buChar char="●"/>
            </a:pPr>
            <a:r>
              <a:rPr lang="en"/>
              <a:t>The school system may want to analyze the cost of implementing this policy across all of the schools </a:t>
            </a:r>
            <a:endParaRPr/>
          </a:p>
          <a:p>
            <a:pPr marL="914400" lvl="1" indent="-298450" algn="l" rtl="0">
              <a:spcBef>
                <a:spcPts val="0"/>
              </a:spcBef>
              <a:spcAft>
                <a:spcPts val="0"/>
              </a:spcAft>
              <a:buSzPts val="1100"/>
              <a:buChar char="○"/>
            </a:pPr>
            <a:r>
              <a:rPr lang="en"/>
              <a:t>There are some programs that allow the school to receive this medication at no cost, however these programs change every day</a:t>
            </a:r>
            <a:endParaRPr/>
          </a:p>
          <a:p>
            <a:pPr marL="0" lvl="0" indent="0" algn="l" rtl="0">
              <a:spcBef>
                <a:spcPts val="1200"/>
              </a:spcBef>
              <a:spcAft>
                <a:spcPts val="0"/>
              </a:spcAft>
              <a:buNone/>
            </a:pPr>
            <a:endParaRPr/>
          </a:p>
          <a:p>
            <a:pPr marL="457200" lvl="0" indent="-311150" algn="l" rtl="0">
              <a:spcBef>
                <a:spcPts val="1200"/>
              </a:spcBef>
              <a:spcAft>
                <a:spcPts val="0"/>
              </a:spcAft>
              <a:buSzPts val="1300"/>
              <a:buChar char="●"/>
            </a:pPr>
            <a:r>
              <a:rPr lang="en"/>
              <a:t>Ensure you are following the policy on where and how to store the medication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References</a:t>
            </a:r>
            <a:endParaRPr/>
          </a:p>
        </p:txBody>
      </p:sp>
      <p:sp>
        <p:nvSpPr>
          <p:cNvPr id="143" name="Google Shape;143;p25"/>
          <p:cNvSpPr txBox="1"/>
          <p:nvPr/>
        </p:nvSpPr>
        <p:spPr>
          <a:xfrm>
            <a:off x="311725" y="1320650"/>
            <a:ext cx="8609400" cy="3694200"/>
          </a:xfrm>
          <a:prstGeom prst="rect">
            <a:avLst/>
          </a:prstGeom>
          <a:noFill/>
          <a:ln>
            <a:noFill/>
          </a:ln>
        </p:spPr>
        <p:txBody>
          <a:bodyPr spcFirstLastPara="1" wrap="square" lIns="91425" tIns="91425" rIns="91425" bIns="91425" anchor="t" anchorCtr="0">
            <a:spAutoFit/>
          </a:bodyPr>
          <a:lstStyle/>
          <a:p>
            <a:pPr marL="457200" lvl="0" indent="-457200" algn="l" rtl="0">
              <a:lnSpc>
                <a:spcPct val="115000"/>
              </a:lnSpc>
              <a:spcBef>
                <a:spcPts val="1200"/>
              </a:spcBef>
              <a:spcAft>
                <a:spcPts val="0"/>
              </a:spcAft>
              <a:buNone/>
            </a:pPr>
            <a:r>
              <a:rPr lang="en" sz="1000">
                <a:latin typeface="Times New Roman"/>
                <a:ea typeface="Times New Roman"/>
                <a:cs typeface="Times New Roman"/>
                <a:sym typeface="Times New Roman"/>
              </a:rPr>
              <a:t>Centers for Disease Control and Prevention. (2021, February 12). </a:t>
            </a:r>
            <a:r>
              <a:rPr lang="en" sz="1000" i="1">
                <a:latin typeface="Times New Roman"/>
                <a:ea typeface="Times New Roman"/>
                <a:cs typeface="Times New Roman"/>
                <a:sym typeface="Times New Roman"/>
              </a:rPr>
              <a:t>Drug Overdose Mortality by State</a:t>
            </a:r>
            <a:r>
              <a:rPr lang="en" sz="1000">
                <a:latin typeface="Times New Roman"/>
                <a:ea typeface="Times New Roman"/>
                <a:cs typeface="Times New Roman"/>
                <a:sym typeface="Times New Roman"/>
              </a:rPr>
              <a:t>. Centers for Disease Control and Prevention. https://www.cdc.gov/nchs/pressroom/sosmap/drug_poisoning_mortality/drug_poisoning.htm. </a:t>
            </a:r>
            <a:endParaRPr sz="1000">
              <a:latin typeface="Times New Roman"/>
              <a:ea typeface="Times New Roman"/>
              <a:cs typeface="Times New Roman"/>
              <a:sym typeface="Times New Roman"/>
            </a:endParaRPr>
          </a:p>
          <a:p>
            <a:pPr marL="457200" lvl="0" indent="-457200" algn="l" rtl="0">
              <a:spcBef>
                <a:spcPts val="1200"/>
              </a:spcBef>
              <a:spcAft>
                <a:spcPts val="0"/>
              </a:spcAft>
              <a:buNone/>
            </a:pPr>
            <a:r>
              <a:rPr lang="en" sz="1000">
                <a:solidFill>
                  <a:srgbClr val="212121"/>
                </a:solidFill>
                <a:latin typeface="Times New Roman"/>
                <a:ea typeface="Times New Roman"/>
                <a:cs typeface="Times New Roman"/>
                <a:sym typeface="Times New Roman"/>
              </a:rPr>
              <a:t>Dietze, P., Jauncey, M., Salmon, A., Mohebbi, M., Latimer, J., van Beek, I., McGrath, C., &amp; Kerr, D. (2019). Effect of Intranasal vs Intramuscular Naloxone on Opioid Overdose: A Randomized Clinical Trial. </a:t>
            </a:r>
            <a:r>
              <a:rPr lang="en" sz="1000" i="1">
                <a:solidFill>
                  <a:srgbClr val="212121"/>
                </a:solidFill>
                <a:latin typeface="Times New Roman"/>
                <a:ea typeface="Times New Roman"/>
                <a:cs typeface="Times New Roman"/>
                <a:sym typeface="Times New Roman"/>
              </a:rPr>
              <a:t>JAMA network open</a:t>
            </a:r>
            <a:r>
              <a:rPr lang="en" sz="1000">
                <a:solidFill>
                  <a:srgbClr val="212121"/>
                </a:solidFill>
                <a:latin typeface="Times New Roman"/>
                <a:ea typeface="Times New Roman"/>
                <a:cs typeface="Times New Roman"/>
                <a:sym typeface="Times New Roman"/>
              </a:rPr>
              <a:t>, </a:t>
            </a:r>
            <a:r>
              <a:rPr lang="en" sz="1000" i="1">
                <a:solidFill>
                  <a:srgbClr val="212121"/>
                </a:solidFill>
                <a:latin typeface="Times New Roman"/>
                <a:ea typeface="Times New Roman"/>
                <a:cs typeface="Times New Roman"/>
                <a:sym typeface="Times New Roman"/>
              </a:rPr>
              <a:t>2</a:t>
            </a:r>
            <a:r>
              <a:rPr lang="en" sz="1000">
                <a:solidFill>
                  <a:srgbClr val="212121"/>
                </a:solidFill>
                <a:latin typeface="Times New Roman"/>
                <a:ea typeface="Times New Roman"/>
                <a:cs typeface="Times New Roman"/>
                <a:sym typeface="Times New Roman"/>
              </a:rPr>
              <a:t>(11), e1914977. https://doi.org/10.1001/jamanetworkopen.2019.14977</a:t>
            </a:r>
            <a:endParaRPr sz="1000">
              <a:latin typeface="Times New Roman"/>
              <a:ea typeface="Times New Roman"/>
              <a:cs typeface="Times New Roman"/>
              <a:sym typeface="Times New Roman"/>
            </a:endParaRPr>
          </a:p>
          <a:p>
            <a:pPr marL="457200" lvl="0" indent="-457200" algn="l" rtl="0">
              <a:lnSpc>
                <a:spcPct val="115000"/>
              </a:lnSpc>
              <a:spcBef>
                <a:spcPts val="1200"/>
              </a:spcBef>
              <a:spcAft>
                <a:spcPts val="0"/>
              </a:spcAft>
              <a:buNone/>
            </a:pPr>
            <a:r>
              <a:rPr lang="en" sz="1000">
                <a:latin typeface="Times New Roman"/>
                <a:ea typeface="Times New Roman"/>
                <a:cs typeface="Times New Roman"/>
                <a:sym typeface="Times New Roman"/>
              </a:rPr>
              <a:t>Levasseur, S., Nelson, L., Crowe, D., &amp; Major, K. E. S. (2020, June). </a:t>
            </a:r>
            <a:r>
              <a:rPr lang="en" sz="1000" i="1">
                <a:latin typeface="Times New Roman"/>
                <a:ea typeface="Times New Roman"/>
                <a:cs typeface="Times New Roman"/>
                <a:sym typeface="Times New Roman"/>
              </a:rPr>
              <a:t>Naloxone in the school setting</a:t>
            </a:r>
            <a:r>
              <a:rPr lang="en" sz="1000">
                <a:latin typeface="Times New Roman"/>
                <a:ea typeface="Times New Roman"/>
                <a:cs typeface="Times New Roman"/>
                <a:sym typeface="Times New Roman"/>
              </a:rPr>
              <a:t>. https://www.nasn.org/advocacy/professional-practice-documents/position-statements/ps-naloxone. </a:t>
            </a:r>
            <a:endParaRPr sz="1000">
              <a:latin typeface="Times New Roman"/>
              <a:ea typeface="Times New Roman"/>
              <a:cs typeface="Times New Roman"/>
              <a:sym typeface="Times New Roman"/>
            </a:endParaRPr>
          </a:p>
          <a:p>
            <a:pPr marL="457200" lvl="0" indent="-457200" algn="l" rtl="0">
              <a:lnSpc>
                <a:spcPct val="115000"/>
              </a:lnSpc>
              <a:spcBef>
                <a:spcPts val="1200"/>
              </a:spcBef>
              <a:spcAft>
                <a:spcPts val="0"/>
              </a:spcAft>
              <a:buNone/>
            </a:pPr>
            <a:r>
              <a:rPr lang="en" sz="1000">
                <a:latin typeface="Times New Roman"/>
                <a:ea typeface="Times New Roman"/>
                <a:cs typeface="Times New Roman"/>
                <a:sym typeface="Times New Roman"/>
              </a:rPr>
              <a:t>McDonald, C. C., Pinto-Martin, J., Compton, P., Parikh, M., &amp; Meisel, Z. F. (2020). School nurse reported supply and administration of naloxone in schools. Public Health Nursing (Boston, Mass.), 37(3), 347–352. https://doi-org.ezproxy.waterfield.murraystate.edu/10.1111/phn.12715</a:t>
            </a:r>
            <a:endParaRPr sz="1000">
              <a:latin typeface="Times New Roman"/>
              <a:ea typeface="Times New Roman"/>
              <a:cs typeface="Times New Roman"/>
              <a:sym typeface="Times New Roman"/>
            </a:endParaRPr>
          </a:p>
          <a:p>
            <a:pPr marL="457200" lvl="0" indent="-457200" algn="l" rtl="0">
              <a:lnSpc>
                <a:spcPct val="115000"/>
              </a:lnSpc>
              <a:spcBef>
                <a:spcPts val="1200"/>
              </a:spcBef>
              <a:spcAft>
                <a:spcPts val="0"/>
              </a:spcAft>
              <a:buNone/>
            </a:pPr>
            <a:r>
              <a:rPr lang="en" sz="1000">
                <a:latin typeface="Times New Roman"/>
                <a:ea typeface="Times New Roman"/>
                <a:cs typeface="Times New Roman"/>
                <a:sym typeface="Times New Roman"/>
              </a:rPr>
              <a:t>Pattison-Sharp, E., Estrada, R. D., Elio, A., Prendergast, M., &amp; Carpenter, D. M. (2017). School nurse experiences with prescription opioids in urban and rural schools: A cross-sectional survey. Journal of Addictive Diseases, 36(4), 236–242. https://doi-org.ezproxy.waterfield.murraystate.edu/10.1080/10550887.2017.1361725</a:t>
            </a:r>
            <a:endParaRPr sz="1000">
              <a:latin typeface="Times New Roman"/>
              <a:ea typeface="Times New Roman"/>
              <a:cs typeface="Times New Roman"/>
              <a:sym typeface="Times New Roman"/>
            </a:endParaRPr>
          </a:p>
          <a:p>
            <a:pPr marL="457200" lvl="0" indent="-457200" algn="l" rtl="0">
              <a:lnSpc>
                <a:spcPct val="115000"/>
              </a:lnSpc>
              <a:spcBef>
                <a:spcPts val="1200"/>
              </a:spcBef>
              <a:spcAft>
                <a:spcPts val="0"/>
              </a:spcAft>
              <a:buNone/>
            </a:pPr>
            <a:r>
              <a:rPr lang="en" sz="1000">
                <a:latin typeface="Times New Roman"/>
                <a:ea typeface="Times New Roman"/>
                <a:cs typeface="Times New Roman"/>
                <a:sym typeface="Times New Roman"/>
              </a:rPr>
              <a:t>Tennessee Department of Health and Tennessee Department of Education. (2017, October 20). Guidelines for the Administration of an Opioid Antagonist for Students Suspected of a Drug Overdose. </a:t>
            </a:r>
            <a:endParaRPr sz="1000">
              <a:latin typeface="Times New Roman"/>
              <a:ea typeface="Times New Roman"/>
              <a:cs typeface="Times New Roman"/>
              <a:sym typeface="Times New Roman"/>
            </a:endParaRPr>
          </a:p>
          <a:p>
            <a:pPr marL="457200" lvl="0" indent="-457200" algn="l" rtl="0">
              <a:lnSpc>
                <a:spcPct val="115000"/>
              </a:lnSpc>
              <a:spcBef>
                <a:spcPts val="1200"/>
              </a:spcBef>
              <a:spcAft>
                <a:spcPts val="1200"/>
              </a:spcAft>
              <a:buNone/>
            </a:pPr>
            <a:r>
              <a:rPr lang="en" sz="1000">
                <a:latin typeface="Times New Roman"/>
                <a:ea typeface="Times New Roman"/>
                <a:cs typeface="Times New Roman"/>
                <a:sym typeface="Times New Roman"/>
              </a:rPr>
              <a:t>Washington State Department of Health. (2019, August). Use Naloxone for a Drug Overdose (Infographic). </a:t>
            </a:r>
            <a:r>
              <a:rPr lang="en" sz="1000"/>
              <a:t>https://www.doh.wa.gov/Portals/1/Documents/Pubs/150-126-NaloxoneInstructions.pdf</a:t>
            </a:r>
            <a:endParaRPr sz="10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Introduction</a:t>
            </a:r>
            <a:endParaRPr/>
          </a:p>
        </p:txBody>
      </p:sp>
      <p:sp>
        <p:nvSpPr>
          <p:cNvPr id="73" name="Google Shape;73;p1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152242" lvl="0" indent="0" algn="l" rtl="0">
              <a:spcBef>
                <a:spcPts val="0"/>
              </a:spcBef>
              <a:spcAft>
                <a:spcPts val="0"/>
              </a:spcAft>
              <a:buSzPct val="100000"/>
              <a:buNone/>
            </a:pPr>
            <a:r>
              <a:rPr lang="en" sz="1400" dirty="0"/>
              <a:t>          </a:t>
            </a:r>
          </a:p>
          <a:p>
            <a:pPr marL="152242" lvl="0" indent="0" algn="l" rtl="0">
              <a:spcBef>
                <a:spcPts val="0"/>
              </a:spcBef>
              <a:spcAft>
                <a:spcPts val="0"/>
              </a:spcAft>
              <a:buSzPct val="100000"/>
              <a:buNone/>
            </a:pPr>
            <a:endParaRPr lang="en" sz="1400" dirty="0"/>
          </a:p>
          <a:p>
            <a:pPr marL="152242" lvl="0" indent="0" algn="l" rtl="0">
              <a:spcBef>
                <a:spcPts val="0"/>
              </a:spcBef>
              <a:spcAft>
                <a:spcPts val="0"/>
              </a:spcAft>
              <a:buSzPct val="100000"/>
              <a:buNone/>
            </a:pPr>
            <a:endParaRPr lang="en" sz="1400" dirty="0"/>
          </a:p>
          <a:p>
            <a:pPr marL="152242" lvl="0" indent="0" algn="l" rtl="0">
              <a:spcBef>
                <a:spcPts val="0"/>
              </a:spcBef>
              <a:spcAft>
                <a:spcPts val="0"/>
              </a:spcAft>
              <a:buSzPct val="100000"/>
              <a:buNone/>
            </a:pPr>
            <a:r>
              <a:rPr lang="en" sz="1400" dirty="0"/>
              <a:t>       As most know, there is currently an opioid epidemic affecting our country! This epidemic does not discriminate by age, gender, or ethnicity! Since this includes the school aged population, it is important for as many personnel as possible to be prepared and know what to do if an opioid overdose arises. This powerpoint will discuss a proposed policy, the statistics for this problem, and instructions on how to properly use the medication!</a:t>
            </a:r>
            <a:endParaRPr sz="1400" dirty="0"/>
          </a:p>
          <a:p>
            <a:pPr marL="0" lvl="0" indent="0" algn="l" rtl="0">
              <a:spcBef>
                <a:spcPts val="12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Statistics</a:t>
            </a:r>
            <a:endParaRPr/>
          </a:p>
        </p:txBody>
      </p:sp>
      <p:sp>
        <p:nvSpPr>
          <p:cNvPr id="79" name="Google Shape;79;p15"/>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In 2019 Drug overdose caused 2,089 of deaths in Tennessee, and across the U.S. caused 21.7% for a total of 70, 237 deaths</a:t>
            </a:r>
            <a:endParaRPr/>
          </a:p>
          <a:p>
            <a:pPr marL="914400" lvl="1" indent="-298450" algn="l" rtl="0">
              <a:spcBef>
                <a:spcPts val="0"/>
              </a:spcBef>
              <a:spcAft>
                <a:spcPts val="0"/>
              </a:spcAft>
              <a:buSzPts val="1100"/>
              <a:buChar char="○"/>
            </a:pPr>
            <a:r>
              <a:rPr lang="en"/>
              <a:t>This is raised from previous years</a:t>
            </a:r>
            <a:endParaRPr/>
          </a:p>
          <a:p>
            <a:pPr marL="914400" lvl="1" indent="-298450" algn="l" rtl="0">
              <a:spcBef>
                <a:spcPts val="0"/>
              </a:spcBef>
              <a:spcAft>
                <a:spcPts val="0"/>
              </a:spcAft>
              <a:buSzPts val="1100"/>
              <a:buChar char="○"/>
            </a:pPr>
            <a:r>
              <a:rPr lang="en"/>
              <a:t>TN has the 11th highest drug overdose death rate</a:t>
            </a:r>
            <a:endParaRPr/>
          </a:p>
          <a:p>
            <a:pPr marL="457200" lvl="0" indent="0" algn="l" rtl="0">
              <a:spcBef>
                <a:spcPts val="1200"/>
              </a:spcBef>
              <a:spcAft>
                <a:spcPts val="0"/>
              </a:spcAft>
              <a:buNone/>
            </a:pPr>
            <a:endParaRPr/>
          </a:p>
          <a:p>
            <a:pPr marL="457200" lvl="0" indent="-311150" algn="l" rtl="0">
              <a:spcBef>
                <a:spcPts val="1200"/>
              </a:spcBef>
              <a:spcAft>
                <a:spcPts val="0"/>
              </a:spcAft>
              <a:buSzPts val="1300"/>
              <a:buChar char="●"/>
            </a:pPr>
            <a:r>
              <a:rPr lang="en"/>
              <a:t>In 2017 2.2 million people of ages 12-17 were illicit drug users</a:t>
            </a:r>
            <a:endParaRPr/>
          </a:p>
          <a:p>
            <a:pPr marL="457200" lvl="0" indent="0" algn="l" rtl="0">
              <a:spcBef>
                <a:spcPts val="1200"/>
              </a:spcBef>
              <a:spcAft>
                <a:spcPts val="0"/>
              </a:spcAft>
              <a:buNone/>
            </a:pPr>
            <a:endParaRPr/>
          </a:p>
          <a:p>
            <a:pPr marL="457200" lvl="0" indent="-311150" algn="l" rtl="0">
              <a:spcBef>
                <a:spcPts val="1200"/>
              </a:spcBef>
              <a:spcAft>
                <a:spcPts val="0"/>
              </a:spcAft>
              <a:buSzPts val="1300"/>
              <a:buChar char="●"/>
            </a:pPr>
            <a:r>
              <a:rPr lang="en"/>
              <a:t>40.3% of nurses encounter opioid prescriptions in the school setting</a:t>
            </a:r>
            <a:endParaRPr/>
          </a:p>
          <a:p>
            <a:pPr marL="914400" lvl="1" indent="-298450" algn="l" rtl="0">
              <a:spcBef>
                <a:spcPts val="0"/>
              </a:spcBef>
              <a:spcAft>
                <a:spcPts val="0"/>
              </a:spcAft>
              <a:buSzPts val="1100"/>
              <a:buChar char="○"/>
            </a:pPr>
            <a:r>
              <a:rPr lang="en"/>
              <a:t>97% of nurses had a way to store them and 3.6% had naloxone in case of overdose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Drug overdose rates by states-from the CDC</a:t>
            </a:r>
            <a:endParaRPr/>
          </a:p>
        </p:txBody>
      </p:sp>
      <p:pic>
        <p:nvPicPr>
          <p:cNvPr id="85" name="Google Shape;85;p16"/>
          <p:cNvPicPr preferRelativeResize="0"/>
          <p:nvPr/>
        </p:nvPicPr>
        <p:blipFill>
          <a:blip r:embed="rId3">
            <a:alphaModFix/>
          </a:blip>
          <a:stretch>
            <a:fillRect/>
          </a:stretch>
        </p:blipFill>
        <p:spPr>
          <a:xfrm>
            <a:off x="809863" y="132300"/>
            <a:ext cx="7524273" cy="4216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Current Policy</a:t>
            </a:r>
            <a:endParaRPr/>
          </a:p>
        </p:txBody>
      </p:sp>
      <p:sp>
        <p:nvSpPr>
          <p:cNvPr id="91" name="Google Shape;91;p17"/>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lnSpcReduction="10000"/>
          </a:bodyPr>
          <a:lstStyle/>
          <a:p>
            <a:pPr marL="457200" lvl="0" indent="-311150" algn="l" rtl="0">
              <a:spcBef>
                <a:spcPts val="0"/>
              </a:spcBef>
              <a:spcAft>
                <a:spcPts val="0"/>
              </a:spcAft>
              <a:buSzPts val="1300"/>
              <a:buChar char="●"/>
            </a:pPr>
            <a:r>
              <a:rPr lang="en"/>
              <a:t>In the Henry County School System, there is currently no policy in regards to school nurses using Naloxone.</a:t>
            </a:r>
            <a:endParaRPr/>
          </a:p>
          <a:p>
            <a:pPr marL="0" lvl="0" indent="0" algn="l" rtl="0">
              <a:spcBef>
                <a:spcPts val="1200"/>
              </a:spcBef>
              <a:spcAft>
                <a:spcPts val="0"/>
              </a:spcAft>
              <a:buNone/>
            </a:pPr>
            <a:endParaRPr/>
          </a:p>
          <a:p>
            <a:pPr marL="457200" lvl="0" indent="-311150" algn="l" rtl="0">
              <a:spcBef>
                <a:spcPts val="1200"/>
              </a:spcBef>
              <a:spcAft>
                <a:spcPts val="0"/>
              </a:spcAft>
              <a:buSzPts val="1300"/>
              <a:buChar char="●"/>
            </a:pPr>
            <a:r>
              <a:rPr lang="en"/>
              <a:t>This poses an increased risk to prolonged drug overdose symptoms due to there being limited availability of Naloxone. </a:t>
            </a:r>
            <a:endParaRPr/>
          </a:p>
          <a:p>
            <a:pPr marL="0" lvl="0" indent="0" algn="l" rtl="0">
              <a:spcBef>
                <a:spcPts val="1200"/>
              </a:spcBef>
              <a:spcAft>
                <a:spcPts val="0"/>
              </a:spcAft>
              <a:buNone/>
            </a:pPr>
            <a:endParaRPr/>
          </a:p>
          <a:p>
            <a:pPr marL="457200" lvl="0" indent="-311150" algn="l" rtl="0">
              <a:spcBef>
                <a:spcPts val="1200"/>
              </a:spcBef>
              <a:spcAft>
                <a:spcPts val="0"/>
              </a:spcAft>
              <a:buSzPts val="1300"/>
              <a:buChar char="●"/>
            </a:pPr>
            <a:r>
              <a:rPr lang="en"/>
              <a:t>The school nurse is usually the first or one of the first people on the scene of an incident and should be allowed to carry Naloxone in case it is needed.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Research</a:t>
            </a:r>
            <a:endParaRPr/>
          </a:p>
        </p:txBody>
      </p:sp>
      <p:sp>
        <p:nvSpPr>
          <p:cNvPr id="97" name="Google Shape;97;p18"/>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The National association of school nurses has recommended that all school nurses have Narcan in case of an opioid overdose</a:t>
            </a:r>
            <a:endParaRPr/>
          </a:p>
          <a:p>
            <a:pPr marL="914400" lvl="1" indent="-298450" algn="l" rtl="0">
              <a:spcBef>
                <a:spcPts val="0"/>
              </a:spcBef>
              <a:spcAft>
                <a:spcPts val="0"/>
              </a:spcAft>
              <a:buSzPts val="1100"/>
              <a:buChar char="○"/>
            </a:pPr>
            <a:r>
              <a:rPr lang="en"/>
              <a:t>This is due to high levels of adolescent drug users and nurses being the first to get to the scene in emergency situations</a:t>
            </a:r>
            <a:endParaRPr/>
          </a:p>
          <a:p>
            <a:pPr marL="914400" lvl="0" indent="0" algn="l" rtl="0">
              <a:spcBef>
                <a:spcPts val="1200"/>
              </a:spcBef>
              <a:spcAft>
                <a:spcPts val="0"/>
              </a:spcAft>
              <a:buNone/>
            </a:pPr>
            <a:endParaRPr/>
          </a:p>
          <a:p>
            <a:pPr marL="457200" lvl="0" indent="-311150" algn="l" rtl="0">
              <a:spcBef>
                <a:spcPts val="1200"/>
              </a:spcBef>
              <a:spcAft>
                <a:spcPts val="0"/>
              </a:spcAft>
              <a:buSzPts val="1300"/>
              <a:buChar char="●"/>
            </a:pPr>
            <a:r>
              <a:rPr lang="en"/>
              <a:t>In one study 53.6 % of nurses did have naloxone on supply, and 5.2% were able to use it in an emergency situation</a:t>
            </a:r>
            <a:endParaRPr/>
          </a:p>
          <a:p>
            <a:pPr marL="457200" lvl="0" indent="0" algn="l" rtl="0">
              <a:spcBef>
                <a:spcPts val="1200"/>
              </a:spcBef>
              <a:spcAft>
                <a:spcPts val="0"/>
              </a:spcAft>
              <a:buNone/>
            </a:pPr>
            <a:endParaRPr/>
          </a:p>
          <a:p>
            <a:pPr marL="457200" lvl="0" indent="-311150" algn="l" rtl="0">
              <a:spcBef>
                <a:spcPts val="1200"/>
              </a:spcBef>
              <a:spcAft>
                <a:spcPts val="0"/>
              </a:spcAft>
              <a:buSzPts val="1300"/>
              <a:buChar char="●"/>
            </a:pPr>
            <a:r>
              <a:rPr lang="en"/>
              <a:t>Naloxone does not cause harm if an emergency is not opioid related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Research cont.</a:t>
            </a:r>
            <a:endParaRPr/>
          </a:p>
        </p:txBody>
      </p:sp>
      <p:sp>
        <p:nvSpPr>
          <p:cNvPr id="103" name="Google Shape;103;p19"/>
          <p:cNvSpPr txBox="1">
            <a:spLocks noGrp="1"/>
          </p:cNvSpPr>
          <p:nvPr>
            <p:ph type="body" idx="1"/>
          </p:nvPr>
        </p:nvSpPr>
        <p:spPr>
          <a:xfrm>
            <a:off x="4644675" y="214150"/>
            <a:ext cx="4166400" cy="4385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IM naloxone is more effective than nasal naloxone</a:t>
            </a:r>
            <a:endParaRPr/>
          </a:p>
          <a:p>
            <a:pPr marL="914400" lvl="1" indent="-298450" algn="l" rtl="0">
              <a:spcBef>
                <a:spcPts val="0"/>
              </a:spcBef>
              <a:spcAft>
                <a:spcPts val="0"/>
              </a:spcAft>
              <a:buSzPts val="1100"/>
              <a:buChar char="○"/>
            </a:pPr>
            <a:r>
              <a:rPr lang="en"/>
              <a:t>IM injections needed a second dose 8.6% of the time and nasal sprays needed a second dose 23.1% of the time</a:t>
            </a:r>
            <a:endParaRPr/>
          </a:p>
          <a:p>
            <a:pPr marL="914400" lvl="1" indent="-298450" algn="l" rtl="0">
              <a:spcBef>
                <a:spcPts val="0"/>
              </a:spcBef>
              <a:spcAft>
                <a:spcPts val="0"/>
              </a:spcAft>
              <a:buSzPts val="1100"/>
              <a:buChar char="○"/>
            </a:pPr>
            <a:r>
              <a:rPr lang="en"/>
              <a:t>State of TN lets nurses choose which type of Naloxone they want to carry, but must have a policy on where it is to be stored</a:t>
            </a:r>
            <a:endParaRPr/>
          </a:p>
          <a:p>
            <a:pPr marL="457200" lvl="0" indent="-311150" algn="l" rtl="0">
              <a:spcBef>
                <a:spcPts val="0"/>
              </a:spcBef>
              <a:spcAft>
                <a:spcPts val="0"/>
              </a:spcAft>
              <a:buSzPts val="1300"/>
              <a:buChar char="●"/>
            </a:pPr>
            <a:r>
              <a:rPr lang="en"/>
              <a:t>In one study, only a quarter of nurses had received training on naloxone administration, and most felt like they could use more training</a:t>
            </a:r>
            <a:endParaRPr/>
          </a:p>
          <a:p>
            <a:pPr marL="914400" lvl="1" indent="-298450" algn="l" rtl="0">
              <a:spcBef>
                <a:spcPts val="0"/>
              </a:spcBef>
              <a:spcAft>
                <a:spcPts val="0"/>
              </a:spcAft>
              <a:buSzPts val="1100"/>
              <a:buChar char="○"/>
            </a:pPr>
            <a:r>
              <a:rPr lang="en"/>
              <a:t>State of TN would require nurses to complete a training through the Department of Health</a:t>
            </a:r>
            <a:endParaRPr/>
          </a:p>
          <a:p>
            <a:pPr marL="914400" lvl="1" indent="-298450" algn="l" rtl="0">
              <a:spcBef>
                <a:spcPts val="0"/>
              </a:spcBef>
              <a:spcAft>
                <a:spcPts val="0"/>
              </a:spcAft>
              <a:buSzPts val="1100"/>
              <a:buChar char="○"/>
            </a:pPr>
            <a:r>
              <a:rPr lang="en"/>
              <a:t>This course is online and takes aprox. 15-20 min</a:t>
            </a:r>
            <a:endParaRPr/>
          </a:p>
          <a:p>
            <a:pPr marL="457200" lvl="0" indent="-311150" algn="l" rtl="0">
              <a:spcBef>
                <a:spcPts val="0"/>
              </a:spcBef>
              <a:spcAft>
                <a:spcPts val="0"/>
              </a:spcAft>
              <a:buSzPts val="1300"/>
              <a:buChar char="●"/>
            </a:pPr>
            <a:r>
              <a:rPr lang="en"/>
              <a:t>We will share the TN policy on Naloxone in schools</a:t>
            </a:r>
            <a:endParaRPr/>
          </a:p>
        </p:txBody>
      </p:sp>
      <p:pic>
        <p:nvPicPr>
          <p:cNvPr id="104" name="Google Shape;104;p19"/>
          <p:cNvPicPr preferRelativeResize="0"/>
          <p:nvPr/>
        </p:nvPicPr>
        <p:blipFill>
          <a:blip r:embed="rId3">
            <a:alphaModFix/>
          </a:blip>
          <a:stretch>
            <a:fillRect/>
          </a:stretch>
        </p:blipFill>
        <p:spPr>
          <a:xfrm>
            <a:off x="4572000" y="3686850"/>
            <a:ext cx="1401625" cy="1456650"/>
          </a:xfrm>
          <a:prstGeom prst="rect">
            <a:avLst/>
          </a:prstGeom>
          <a:noFill/>
          <a:ln>
            <a:noFill/>
          </a:ln>
        </p:spPr>
      </p:pic>
      <p:pic>
        <p:nvPicPr>
          <p:cNvPr id="105" name="Google Shape;105;p19"/>
          <p:cNvPicPr preferRelativeResize="0"/>
          <p:nvPr/>
        </p:nvPicPr>
        <p:blipFill>
          <a:blip r:embed="rId4">
            <a:alphaModFix/>
          </a:blip>
          <a:stretch>
            <a:fillRect/>
          </a:stretch>
        </p:blipFill>
        <p:spPr>
          <a:xfrm>
            <a:off x="7625675" y="3752150"/>
            <a:ext cx="1326050" cy="13260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Storage </a:t>
            </a:r>
            <a:endParaRPr/>
          </a:p>
        </p:txBody>
      </p:sp>
      <p:sp>
        <p:nvSpPr>
          <p:cNvPr id="111" name="Google Shape;111;p20"/>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Naloxone should be clearly labeled in an unlocked, easily accessible supervised area</a:t>
            </a:r>
            <a:endParaRPr/>
          </a:p>
          <a:p>
            <a:pPr marL="0" lvl="0" indent="0" algn="l" rtl="0">
              <a:spcBef>
                <a:spcPts val="1200"/>
              </a:spcBef>
              <a:spcAft>
                <a:spcPts val="0"/>
              </a:spcAft>
              <a:buNone/>
            </a:pPr>
            <a:endParaRPr/>
          </a:p>
          <a:p>
            <a:pPr marL="457200" lvl="0" indent="-311150" algn="l" rtl="0">
              <a:spcBef>
                <a:spcPts val="1200"/>
              </a:spcBef>
              <a:spcAft>
                <a:spcPts val="0"/>
              </a:spcAft>
              <a:buSzPts val="1300"/>
              <a:buChar char="●"/>
            </a:pPr>
            <a:r>
              <a:rPr lang="en"/>
              <a:t>Expiration dates should be documented on an appropriate log at a minimum of two times a year </a:t>
            </a:r>
            <a:endParaRPr/>
          </a:p>
          <a:p>
            <a:pPr marL="0" lvl="0" indent="0" algn="l" rtl="0">
              <a:spcBef>
                <a:spcPts val="1200"/>
              </a:spcBef>
              <a:spcAft>
                <a:spcPts val="0"/>
              </a:spcAft>
              <a:buNone/>
            </a:pPr>
            <a:endParaRPr/>
          </a:p>
          <a:p>
            <a:pPr marL="457200" lvl="0" indent="-311150" algn="l" rtl="0">
              <a:spcBef>
                <a:spcPts val="1200"/>
              </a:spcBef>
              <a:spcAft>
                <a:spcPts val="0"/>
              </a:spcAft>
              <a:buSzPts val="1300"/>
              <a:buChar char="●"/>
            </a:pPr>
            <a:r>
              <a:rPr lang="en"/>
              <a:t>Other supplies that may be needed when responding to a possible overdose should be stored with the medication (i.e. gloves, mask)</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Our suggestion of a Policy</a:t>
            </a:r>
            <a:endParaRPr/>
          </a:p>
        </p:txBody>
      </p:sp>
      <p:sp>
        <p:nvSpPr>
          <p:cNvPr id="117" name="Google Shape;117;p21"/>
          <p:cNvSpPr txBox="1">
            <a:spLocks noGrp="1"/>
          </p:cNvSpPr>
          <p:nvPr>
            <p:ph type="body" idx="1"/>
          </p:nvPr>
        </p:nvSpPr>
        <p:spPr>
          <a:xfrm>
            <a:off x="4644675" y="143050"/>
            <a:ext cx="4166400" cy="4681200"/>
          </a:xfrm>
          <a:prstGeom prst="rect">
            <a:avLst/>
          </a:prstGeom>
        </p:spPr>
        <p:txBody>
          <a:bodyPr spcFirstLastPara="1" wrap="square" lIns="91425" tIns="91425" rIns="91425" bIns="91425" anchor="t" anchorCtr="0">
            <a:noAutofit/>
          </a:bodyPr>
          <a:lstStyle/>
          <a:p>
            <a:pPr marL="457200" lvl="0" indent="-305117" algn="l" rtl="0">
              <a:lnSpc>
                <a:spcPct val="95000"/>
              </a:lnSpc>
              <a:spcBef>
                <a:spcPts val="0"/>
              </a:spcBef>
              <a:spcAft>
                <a:spcPts val="0"/>
              </a:spcAft>
              <a:buSzPts val="1205"/>
              <a:buAutoNum type="arabicPeriod"/>
            </a:pPr>
            <a:r>
              <a:rPr lang="en" sz="1205"/>
              <a:t>Check for a Response</a:t>
            </a:r>
            <a:endParaRPr sz="1205"/>
          </a:p>
          <a:p>
            <a:pPr marL="914400" lvl="1" indent="-294322" algn="l" rtl="0">
              <a:lnSpc>
                <a:spcPct val="95000"/>
              </a:lnSpc>
              <a:spcBef>
                <a:spcPts val="0"/>
              </a:spcBef>
              <a:spcAft>
                <a:spcPts val="0"/>
              </a:spcAft>
              <a:buSzPts val="1035"/>
              <a:buAutoNum type="alphaLcPeriod"/>
            </a:pPr>
            <a:r>
              <a:rPr lang="en" sz="1035"/>
              <a:t>Try to arouse them by saying their name or shaking them</a:t>
            </a:r>
            <a:endParaRPr sz="1035"/>
          </a:p>
          <a:p>
            <a:pPr marL="914400" lvl="1" indent="-294322" algn="l" rtl="0">
              <a:lnSpc>
                <a:spcPct val="95000"/>
              </a:lnSpc>
              <a:spcBef>
                <a:spcPts val="0"/>
              </a:spcBef>
              <a:spcAft>
                <a:spcPts val="0"/>
              </a:spcAft>
              <a:buSzPts val="1035"/>
              <a:buAutoNum type="alphaLcPeriod"/>
            </a:pPr>
            <a:r>
              <a:rPr lang="en" sz="1035"/>
              <a:t>Perform a Sternal Rub</a:t>
            </a:r>
            <a:endParaRPr sz="1035"/>
          </a:p>
          <a:p>
            <a:pPr marL="914400" lvl="1" indent="-294322" algn="l" rtl="0">
              <a:lnSpc>
                <a:spcPct val="95000"/>
              </a:lnSpc>
              <a:spcBef>
                <a:spcPts val="0"/>
              </a:spcBef>
              <a:spcAft>
                <a:spcPts val="0"/>
              </a:spcAft>
              <a:buSzPts val="1035"/>
              <a:buAutoNum type="alphaLcPeriod"/>
            </a:pPr>
            <a:r>
              <a:rPr lang="en" sz="1035"/>
              <a:t>Listen for breath sounds or assess for signs of breathing </a:t>
            </a:r>
            <a:endParaRPr sz="1035"/>
          </a:p>
          <a:p>
            <a:pPr marL="914400" lvl="1" indent="-294322" algn="l" rtl="0">
              <a:lnSpc>
                <a:spcPct val="95000"/>
              </a:lnSpc>
              <a:spcBef>
                <a:spcPts val="0"/>
              </a:spcBef>
              <a:spcAft>
                <a:spcPts val="0"/>
              </a:spcAft>
              <a:buSzPts val="1035"/>
              <a:buAutoNum type="alphaLcPeriod"/>
            </a:pPr>
            <a:r>
              <a:rPr lang="en" sz="1035"/>
              <a:t>Assess lips and fingernail color; pale, blue or gray is a sign of an overdose</a:t>
            </a:r>
            <a:endParaRPr sz="1035"/>
          </a:p>
          <a:p>
            <a:pPr marL="457200" lvl="0" indent="-305117" algn="l" rtl="0">
              <a:lnSpc>
                <a:spcPct val="95000"/>
              </a:lnSpc>
              <a:spcBef>
                <a:spcPts val="0"/>
              </a:spcBef>
              <a:spcAft>
                <a:spcPts val="0"/>
              </a:spcAft>
              <a:buSzPts val="1205"/>
              <a:buAutoNum type="arabicPeriod"/>
            </a:pPr>
            <a:r>
              <a:rPr lang="en" sz="1205"/>
              <a:t>Call 911</a:t>
            </a:r>
            <a:endParaRPr sz="1205"/>
          </a:p>
          <a:p>
            <a:pPr marL="914400" lvl="1" indent="-294322" algn="l" rtl="0">
              <a:lnSpc>
                <a:spcPct val="95000"/>
              </a:lnSpc>
              <a:spcBef>
                <a:spcPts val="0"/>
              </a:spcBef>
              <a:spcAft>
                <a:spcPts val="0"/>
              </a:spcAft>
              <a:buSzPts val="1035"/>
              <a:buAutoNum type="alphaLcPeriod"/>
            </a:pPr>
            <a:r>
              <a:rPr lang="en" sz="1035"/>
              <a:t>Inform operator of location and that you are with a person who is not breathing</a:t>
            </a:r>
            <a:endParaRPr sz="1035"/>
          </a:p>
          <a:p>
            <a:pPr marL="914400" lvl="1" indent="-294322" algn="l" rtl="0">
              <a:lnSpc>
                <a:spcPct val="95000"/>
              </a:lnSpc>
              <a:spcBef>
                <a:spcPts val="0"/>
              </a:spcBef>
              <a:spcAft>
                <a:spcPts val="0"/>
              </a:spcAft>
              <a:buSzPts val="1035"/>
              <a:buAutoNum type="alphaLcPeriod"/>
            </a:pPr>
            <a:r>
              <a:rPr lang="en" sz="1035"/>
              <a:t>Inform them you are going to give Naloxone and follow any instructions they give you </a:t>
            </a:r>
            <a:endParaRPr sz="1035"/>
          </a:p>
          <a:p>
            <a:pPr marL="457200" lvl="0" indent="-305117" algn="l" rtl="0">
              <a:lnSpc>
                <a:spcPct val="95000"/>
              </a:lnSpc>
              <a:spcBef>
                <a:spcPts val="0"/>
              </a:spcBef>
              <a:spcAft>
                <a:spcPts val="0"/>
              </a:spcAft>
              <a:buSzPts val="1205"/>
              <a:buAutoNum type="arabicPeriod"/>
            </a:pPr>
            <a:r>
              <a:rPr lang="en" sz="1205"/>
              <a:t>Give Naloxone</a:t>
            </a:r>
            <a:endParaRPr sz="1205"/>
          </a:p>
          <a:p>
            <a:pPr marL="914400" lvl="1" indent="-294322" algn="l" rtl="0">
              <a:lnSpc>
                <a:spcPct val="95000"/>
              </a:lnSpc>
              <a:spcBef>
                <a:spcPts val="0"/>
              </a:spcBef>
              <a:spcAft>
                <a:spcPts val="0"/>
              </a:spcAft>
              <a:buSzPts val="1035"/>
              <a:buAutoNum type="alphaLcPeriod"/>
            </a:pPr>
            <a:r>
              <a:rPr lang="en" sz="1035"/>
              <a:t>How to instructions will be given in another slide</a:t>
            </a:r>
            <a:endParaRPr sz="1035"/>
          </a:p>
          <a:p>
            <a:pPr marL="457200" lvl="0" indent="-305117" algn="l" rtl="0">
              <a:lnSpc>
                <a:spcPct val="95000"/>
              </a:lnSpc>
              <a:spcBef>
                <a:spcPts val="0"/>
              </a:spcBef>
              <a:spcAft>
                <a:spcPts val="0"/>
              </a:spcAft>
              <a:buSzPts val="1205"/>
              <a:buAutoNum type="arabicPeriod"/>
            </a:pPr>
            <a:r>
              <a:rPr lang="en" sz="1205"/>
              <a:t>Start Rescue Breathing</a:t>
            </a:r>
            <a:endParaRPr sz="1205"/>
          </a:p>
          <a:p>
            <a:pPr marL="914400" lvl="1" indent="-294322" algn="l" rtl="0">
              <a:lnSpc>
                <a:spcPct val="95000"/>
              </a:lnSpc>
              <a:spcBef>
                <a:spcPts val="0"/>
              </a:spcBef>
              <a:spcAft>
                <a:spcPts val="0"/>
              </a:spcAft>
              <a:buSzPts val="1035"/>
              <a:buAutoNum type="alphaLcPeriod"/>
            </a:pPr>
            <a:r>
              <a:rPr lang="en" sz="1035"/>
              <a:t>Naloxone may take a few minutes to work, if the person is not breathing, provide rescue breaths</a:t>
            </a:r>
            <a:endParaRPr sz="1035"/>
          </a:p>
          <a:p>
            <a:pPr marL="457200" lvl="0" indent="-305117" algn="l" rtl="0">
              <a:lnSpc>
                <a:spcPct val="95000"/>
              </a:lnSpc>
              <a:spcBef>
                <a:spcPts val="0"/>
              </a:spcBef>
              <a:spcAft>
                <a:spcPts val="0"/>
              </a:spcAft>
              <a:buSzPts val="1205"/>
              <a:buAutoNum type="arabicPeriod"/>
            </a:pPr>
            <a:r>
              <a:rPr lang="en" sz="1205"/>
              <a:t>Give another dose of Naloxone</a:t>
            </a:r>
            <a:endParaRPr sz="1205"/>
          </a:p>
          <a:p>
            <a:pPr marL="914400" lvl="1" indent="-294322" algn="l" rtl="0">
              <a:lnSpc>
                <a:spcPct val="95000"/>
              </a:lnSpc>
              <a:spcBef>
                <a:spcPts val="0"/>
              </a:spcBef>
              <a:spcAft>
                <a:spcPts val="0"/>
              </a:spcAft>
              <a:buSzPts val="1035"/>
              <a:buAutoNum type="alphaLcPeriod"/>
            </a:pPr>
            <a:r>
              <a:rPr lang="en" sz="1035"/>
              <a:t>If after 3 minutes, the person does not respond, give another dose of Naloxone </a:t>
            </a:r>
            <a:endParaRPr sz="1035"/>
          </a:p>
          <a:p>
            <a:pPr marL="457200" lvl="0" indent="-305117" algn="l" rtl="0">
              <a:lnSpc>
                <a:spcPct val="95000"/>
              </a:lnSpc>
              <a:spcBef>
                <a:spcPts val="0"/>
              </a:spcBef>
              <a:spcAft>
                <a:spcPts val="0"/>
              </a:spcAft>
              <a:buSzPts val="1205"/>
              <a:buAutoNum type="arabicPeriod"/>
            </a:pPr>
            <a:r>
              <a:rPr lang="en" sz="1205"/>
              <a:t>Post Care of an Overdose</a:t>
            </a:r>
            <a:endParaRPr sz="1205"/>
          </a:p>
          <a:p>
            <a:pPr marL="914400" lvl="1" indent="-294322" algn="l" rtl="0">
              <a:lnSpc>
                <a:spcPct val="95000"/>
              </a:lnSpc>
              <a:spcBef>
                <a:spcPts val="0"/>
              </a:spcBef>
              <a:spcAft>
                <a:spcPts val="0"/>
              </a:spcAft>
              <a:buSzPts val="1035"/>
              <a:buAutoNum type="alphaLcPeriod"/>
            </a:pPr>
            <a:r>
              <a:rPr lang="en" sz="1035"/>
              <a:t>Stay with the person until help arrives</a:t>
            </a:r>
            <a:endParaRPr sz="1035"/>
          </a:p>
          <a:p>
            <a:pPr marL="914400" lvl="1" indent="-294322" algn="l" rtl="0">
              <a:lnSpc>
                <a:spcPct val="95000"/>
              </a:lnSpc>
              <a:spcBef>
                <a:spcPts val="0"/>
              </a:spcBef>
              <a:spcAft>
                <a:spcPts val="0"/>
              </a:spcAft>
              <a:buSzPts val="1035"/>
              <a:buAutoNum type="alphaLcPeriod"/>
            </a:pPr>
            <a:r>
              <a:rPr lang="en" sz="1035"/>
              <a:t>If person begins to breathe on their own, do not wake them up but roll them on their side, they may experience opioid withdrawal symptoms like chills, nausea, and muscle aches </a:t>
            </a:r>
            <a:endParaRPr sz="1035"/>
          </a:p>
          <a:p>
            <a:pPr marL="1371600" lvl="0" indent="0" algn="l" rtl="0">
              <a:lnSpc>
                <a:spcPct val="95000"/>
              </a:lnSpc>
              <a:spcBef>
                <a:spcPts val="1200"/>
              </a:spcBef>
              <a:spcAft>
                <a:spcPts val="1200"/>
              </a:spcAft>
              <a:buSzPts val="935"/>
              <a:buNone/>
            </a:pPr>
            <a:endParaRPr sz="1105"/>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1298</Words>
  <Application>Microsoft Office PowerPoint</Application>
  <PresentationFormat>On-screen Show (16:9)</PresentationFormat>
  <Paragraphs>90</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Merriweather</vt:lpstr>
      <vt:lpstr>Roboto</vt:lpstr>
      <vt:lpstr>Times New Roman</vt:lpstr>
      <vt:lpstr>Paradigm</vt:lpstr>
      <vt:lpstr>Naloxone Administration in Schools</vt:lpstr>
      <vt:lpstr>Introduction</vt:lpstr>
      <vt:lpstr>Statistics</vt:lpstr>
      <vt:lpstr>PowerPoint Presentation</vt:lpstr>
      <vt:lpstr>Current Policy</vt:lpstr>
      <vt:lpstr>The Research</vt:lpstr>
      <vt:lpstr>Research cont.</vt:lpstr>
      <vt:lpstr>Storage </vt:lpstr>
      <vt:lpstr>Our suggestion of a Policy</vt:lpstr>
      <vt:lpstr>Instructions on Nasal Naloxone </vt:lpstr>
      <vt:lpstr>Instructions for Injectable Naloxone</vt:lpstr>
      <vt:lpstr>Implementation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Naloxone Administration in Schools</dc:title>
  <dc:creator>Aleece Passman</dc:creator>
  <cp:lastModifiedBy>Aleece Passman</cp:lastModifiedBy>
  <cp:revision>2</cp:revision>
  <dcterms:modified xsi:type="dcterms:W3CDTF">2021-03-15T13:42:06Z</dcterms:modified>
</cp:coreProperties>
</file>