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08"/>
    <p:restoredTop sz="95170"/>
  </p:normalViewPr>
  <p:slideViewPr>
    <p:cSldViewPr snapToGrid="0" snapToObjects="1">
      <p:cViewPr varScale="1">
        <p:scale>
          <a:sx n="96" d="100"/>
          <a:sy n="96" d="100"/>
        </p:scale>
        <p:origin x="824"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64A3EE-9CB3-464C-8981-2D306D2AF405}" type="doc">
      <dgm:prSet loTypeId="urn:microsoft.com/office/officeart/2005/8/layout/process1" loCatId="" qsTypeId="urn:microsoft.com/office/officeart/2005/8/quickstyle/simple5" qsCatId="simple" csTypeId="urn:microsoft.com/office/officeart/2005/8/colors/colorful1" csCatId="colorful" phldr="1"/>
      <dgm:spPr/>
    </dgm:pt>
    <dgm:pt modelId="{9CD45E05-C70E-2641-9026-3E55DE5E8FA8}">
      <dgm:prSet phldrT="[Text]"/>
      <dgm:spPr/>
      <dgm:t>
        <a:bodyPr/>
        <a:lstStyle/>
        <a:p>
          <a:r>
            <a:rPr lang="en-US" dirty="0"/>
            <a:t>Driving force causes a habit to unfreeze, breaking equilibrium.</a:t>
          </a:r>
        </a:p>
      </dgm:t>
    </dgm:pt>
    <dgm:pt modelId="{E45DAC25-5879-B34F-8CBE-F9BF8A567B78}" type="parTrans" cxnId="{2F2CF168-F4F2-7B40-B45B-563C6E1B5133}">
      <dgm:prSet/>
      <dgm:spPr/>
      <dgm:t>
        <a:bodyPr/>
        <a:lstStyle/>
        <a:p>
          <a:endParaRPr lang="en-US"/>
        </a:p>
      </dgm:t>
    </dgm:pt>
    <dgm:pt modelId="{42FEB1EE-9B99-F34F-BC05-FB6B0C3C8750}" type="sibTrans" cxnId="{2F2CF168-F4F2-7B40-B45B-563C6E1B5133}">
      <dgm:prSet/>
      <dgm:spPr/>
      <dgm:t>
        <a:bodyPr/>
        <a:lstStyle/>
        <a:p>
          <a:endParaRPr lang="en-US"/>
        </a:p>
      </dgm:t>
    </dgm:pt>
    <dgm:pt modelId="{30C42692-3A56-454E-9C02-D12305903392}">
      <dgm:prSet phldrT="[Text]"/>
      <dgm:spPr/>
      <dgm:t>
        <a:bodyPr/>
        <a:lstStyle/>
        <a:p>
          <a:r>
            <a:rPr lang="en-US" dirty="0"/>
            <a:t>A restraining force attempts to prevent change.</a:t>
          </a:r>
        </a:p>
      </dgm:t>
    </dgm:pt>
    <dgm:pt modelId="{C930760C-A21B-5145-BEAA-84DC9ECBA7B3}" type="parTrans" cxnId="{7943D694-9669-1845-AFE0-9A7B9AC3A528}">
      <dgm:prSet/>
      <dgm:spPr/>
      <dgm:t>
        <a:bodyPr/>
        <a:lstStyle/>
        <a:p>
          <a:endParaRPr lang="en-US"/>
        </a:p>
      </dgm:t>
    </dgm:pt>
    <dgm:pt modelId="{D22B36A6-368E-3548-8A99-805CA92787E7}" type="sibTrans" cxnId="{7943D694-9669-1845-AFE0-9A7B9AC3A528}">
      <dgm:prSet/>
      <dgm:spPr/>
      <dgm:t>
        <a:bodyPr/>
        <a:lstStyle/>
        <a:p>
          <a:endParaRPr lang="en-US"/>
        </a:p>
      </dgm:t>
    </dgm:pt>
    <dgm:pt modelId="{88BE02E5-EC6F-FB4E-B7F2-AC9434DD0DCE}">
      <dgm:prSet phldrT="[Text]"/>
      <dgm:spPr/>
      <dgm:t>
        <a:bodyPr/>
        <a:lstStyle/>
        <a:p>
          <a:r>
            <a:rPr lang="en-US" dirty="0"/>
            <a:t>A new habit is formed and refreezes.</a:t>
          </a:r>
        </a:p>
      </dgm:t>
    </dgm:pt>
    <dgm:pt modelId="{5B7E4CD1-4D44-C841-A3B1-D6AB52D98FDE}" type="parTrans" cxnId="{A250C9B3-918C-794F-8729-B07F11C9FE0D}">
      <dgm:prSet/>
      <dgm:spPr/>
      <dgm:t>
        <a:bodyPr/>
        <a:lstStyle/>
        <a:p>
          <a:endParaRPr lang="en-US"/>
        </a:p>
      </dgm:t>
    </dgm:pt>
    <dgm:pt modelId="{00864F4B-72E7-A949-B276-BBCC6AAF8A72}" type="sibTrans" cxnId="{A250C9B3-918C-794F-8729-B07F11C9FE0D}">
      <dgm:prSet/>
      <dgm:spPr/>
      <dgm:t>
        <a:bodyPr/>
        <a:lstStyle/>
        <a:p>
          <a:endParaRPr lang="en-US"/>
        </a:p>
      </dgm:t>
    </dgm:pt>
    <dgm:pt modelId="{36A05F46-B516-5D4C-B02D-6B657CAD5581}">
      <dgm:prSet/>
      <dgm:spPr/>
      <dgm:t>
        <a:bodyPr/>
        <a:lstStyle/>
        <a:p>
          <a:r>
            <a:rPr lang="en-US" dirty="0"/>
            <a:t>Equilibrium shifts and a change occurs.</a:t>
          </a:r>
        </a:p>
      </dgm:t>
    </dgm:pt>
    <dgm:pt modelId="{C27B4728-FD6A-9B46-AC91-7AD4F7B68E4E}" type="parTrans" cxnId="{3EB7DF51-85FF-9040-939B-C611C9EE5769}">
      <dgm:prSet/>
      <dgm:spPr/>
      <dgm:t>
        <a:bodyPr/>
        <a:lstStyle/>
        <a:p>
          <a:endParaRPr lang="en-US"/>
        </a:p>
      </dgm:t>
    </dgm:pt>
    <dgm:pt modelId="{4329F9C3-292E-8E44-AB12-0F92B25A0D89}" type="sibTrans" cxnId="{3EB7DF51-85FF-9040-939B-C611C9EE5769}">
      <dgm:prSet/>
      <dgm:spPr/>
      <dgm:t>
        <a:bodyPr/>
        <a:lstStyle/>
        <a:p>
          <a:endParaRPr lang="en-US"/>
        </a:p>
      </dgm:t>
    </dgm:pt>
    <dgm:pt modelId="{E879F9A6-7FA8-B84B-B83D-CE2A2E277B37}" type="pres">
      <dgm:prSet presAssocID="{CA64A3EE-9CB3-464C-8981-2D306D2AF405}" presName="Name0" presStyleCnt="0">
        <dgm:presLayoutVars>
          <dgm:dir/>
          <dgm:resizeHandles val="exact"/>
        </dgm:presLayoutVars>
      </dgm:prSet>
      <dgm:spPr/>
    </dgm:pt>
    <dgm:pt modelId="{F5E05E9F-4113-1641-82E8-1F352366FA1B}" type="pres">
      <dgm:prSet presAssocID="{9CD45E05-C70E-2641-9026-3E55DE5E8FA8}" presName="node" presStyleLbl="node1" presStyleIdx="0" presStyleCnt="4">
        <dgm:presLayoutVars>
          <dgm:bulletEnabled val="1"/>
        </dgm:presLayoutVars>
      </dgm:prSet>
      <dgm:spPr/>
    </dgm:pt>
    <dgm:pt modelId="{272B9DE0-0840-044D-BF04-85DC88CB9CC2}" type="pres">
      <dgm:prSet presAssocID="{42FEB1EE-9B99-F34F-BC05-FB6B0C3C8750}" presName="sibTrans" presStyleLbl="sibTrans2D1" presStyleIdx="0" presStyleCnt="3"/>
      <dgm:spPr/>
    </dgm:pt>
    <dgm:pt modelId="{59606181-E2DC-1940-A1FB-E336DDE7CEE4}" type="pres">
      <dgm:prSet presAssocID="{42FEB1EE-9B99-F34F-BC05-FB6B0C3C8750}" presName="connectorText" presStyleLbl="sibTrans2D1" presStyleIdx="0" presStyleCnt="3"/>
      <dgm:spPr/>
    </dgm:pt>
    <dgm:pt modelId="{A73ED933-353E-C84D-865B-3B97B31A0003}" type="pres">
      <dgm:prSet presAssocID="{30C42692-3A56-454E-9C02-D12305903392}" presName="node" presStyleLbl="node1" presStyleIdx="1" presStyleCnt="4">
        <dgm:presLayoutVars>
          <dgm:bulletEnabled val="1"/>
        </dgm:presLayoutVars>
      </dgm:prSet>
      <dgm:spPr/>
    </dgm:pt>
    <dgm:pt modelId="{298D168C-909D-C742-A0F7-C2CEC1C9F098}" type="pres">
      <dgm:prSet presAssocID="{D22B36A6-368E-3548-8A99-805CA92787E7}" presName="sibTrans" presStyleLbl="sibTrans2D1" presStyleIdx="1" presStyleCnt="3"/>
      <dgm:spPr/>
    </dgm:pt>
    <dgm:pt modelId="{146F0821-A1A8-5449-908E-2B4CE758CE77}" type="pres">
      <dgm:prSet presAssocID="{D22B36A6-368E-3548-8A99-805CA92787E7}" presName="connectorText" presStyleLbl="sibTrans2D1" presStyleIdx="1" presStyleCnt="3"/>
      <dgm:spPr/>
    </dgm:pt>
    <dgm:pt modelId="{34D7ACDC-D617-BF47-87C6-BD2EBDF06CBC}" type="pres">
      <dgm:prSet presAssocID="{36A05F46-B516-5D4C-B02D-6B657CAD5581}" presName="node" presStyleLbl="node1" presStyleIdx="2" presStyleCnt="4">
        <dgm:presLayoutVars>
          <dgm:bulletEnabled val="1"/>
        </dgm:presLayoutVars>
      </dgm:prSet>
      <dgm:spPr/>
    </dgm:pt>
    <dgm:pt modelId="{9996EBF9-1A1E-2542-B152-A114FFA55A8E}" type="pres">
      <dgm:prSet presAssocID="{4329F9C3-292E-8E44-AB12-0F92B25A0D89}" presName="sibTrans" presStyleLbl="sibTrans2D1" presStyleIdx="2" presStyleCnt="3"/>
      <dgm:spPr/>
    </dgm:pt>
    <dgm:pt modelId="{8D2E1978-3C61-8046-995A-505D7B0498B9}" type="pres">
      <dgm:prSet presAssocID="{4329F9C3-292E-8E44-AB12-0F92B25A0D89}" presName="connectorText" presStyleLbl="sibTrans2D1" presStyleIdx="2" presStyleCnt="3"/>
      <dgm:spPr/>
    </dgm:pt>
    <dgm:pt modelId="{3E3E161E-2670-2945-9A07-75AD997AAEEE}" type="pres">
      <dgm:prSet presAssocID="{88BE02E5-EC6F-FB4E-B7F2-AC9434DD0DCE}" presName="node" presStyleLbl="node1" presStyleIdx="3" presStyleCnt="4">
        <dgm:presLayoutVars>
          <dgm:bulletEnabled val="1"/>
        </dgm:presLayoutVars>
      </dgm:prSet>
      <dgm:spPr/>
    </dgm:pt>
  </dgm:ptLst>
  <dgm:cxnLst>
    <dgm:cxn modelId="{3EB7DF51-85FF-9040-939B-C611C9EE5769}" srcId="{CA64A3EE-9CB3-464C-8981-2D306D2AF405}" destId="{36A05F46-B516-5D4C-B02D-6B657CAD5581}" srcOrd="2" destOrd="0" parTransId="{C27B4728-FD6A-9B46-AC91-7AD4F7B68E4E}" sibTransId="{4329F9C3-292E-8E44-AB12-0F92B25A0D89}"/>
    <dgm:cxn modelId="{1C0DED53-F58E-0447-8336-5A7CC94E9105}" type="presOf" srcId="{D22B36A6-368E-3548-8A99-805CA92787E7}" destId="{298D168C-909D-C742-A0F7-C2CEC1C9F098}" srcOrd="0" destOrd="0" presId="urn:microsoft.com/office/officeart/2005/8/layout/process1"/>
    <dgm:cxn modelId="{564B3F5B-5C91-9141-8289-27C06296E915}" type="presOf" srcId="{CA64A3EE-9CB3-464C-8981-2D306D2AF405}" destId="{E879F9A6-7FA8-B84B-B83D-CE2A2E277B37}" srcOrd="0" destOrd="0" presId="urn:microsoft.com/office/officeart/2005/8/layout/process1"/>
    <dgm:cxn modelId="{2F2CF168-F4F2-7B40-B45B-563C6E1B5133}" srcId="{CA64A3EE-9CB3-464C-8981-2D306D2AF405}" destId="{9CD45E05-C70E-2641-9026-3E55DE5E8FA8}" srcOrd="0" destOrd="0" parTransId="{E45DAC25-5879-B34F-8CBE-F9BF8A567B78}" sibTransId="{42FEB1EE-9B99-F34F-BC05-FB6B0C3C8750}"/>
    <dgm:cxn modelId="{E44B366A-8C50-814C-9A9B-2318338130D9}" type="presOf" srcId="{30C42692-3A56-454E-9C02-D12305903392}" destId="{A73ED933-353E-C84D-865B-3B97B31A0003}" srcOrd="0" destOrd="0" presId="urn:microsoft.com/office/officeart/2005/8/layout/process1"/>
    <dgm:cxn modelId="{B7178470-9DC5-FE4D-B23B-B7B6AE20137F}" type="presOf" srcId="{42FEB1EE-9B99-F34F-BC05-FB6B0C3C8750}" destId="{59606181-E2DC-1940-A1FB-E336DDE7CEE4}" srcOrd="1" destOrd="0" presId="urn:microsoft.com/office/officeart/2005/8/layout/process1"/>
    <dgm:cxn modelId="{53ADB973-6340-3D46-A3B8-72636E8FBA7E}" type="presOf" srcId="{42FEB1EE-9B99-F34F-BC05-FB6B0C3C8750}" destId="{272B9DE0-0840-044D-BF04-85DC88CB9CC2}" srcOrd="0" destOrd="0" presId="urn:microsoft.com/office/officeart/2005/8/layout/process1"/>
    <dgm:cxn modelId="{42751C91-5826-3D4B-8BF9-B061EE88AB63}" type="presOf" srcId="{4329F9C3-292E-8E44-AB12-0F92B25A0D89}" destId="{9996EBF9-1A1E-2542-B152-A114FFA55A8E}" srcOrd="0" destOrd="0" presId="urn:microsoft.com/office/officeart/2005/8/layout/process1"/>
    <dgm:cxn modelId="{D6E5A892-150E-7141-8439-957241D39C06}" type="presOf" srcId="{9CD45E05-C70E-2641-9026-3E55DE5E8FA8}" destId="{F5E05E9F-4113-1641-82E8-1F352366FA1B}" srcOrd="0" destOrd="0" presId="urn:microsoft.com/office/officeart/2005/8/layout/process1"/>
    <dgm:cxn modelId="{7943D694-9669-1845-AFE0-9A7B9AC3A528}" srcId="{CA64A3EE-9CB3-464C-8981-2D306D2AF405}" destId="{30C42692-3A56-454E-9C02-D12305903392}" srcOrd="1" destOrd="0" parTransId="{C930760C-A21B-5145-BEAA-84DC9ECBA7B3}" sibTransId="{D22B36A6-368E-3548-8A99-805CA92787E7}"/>
    <dgm:cxn modelId="{A498DE99-C5D1-2241-AFC4-8396C6B9A437}" type="presOf" srcId="{36A05F46-B516-5D4C-B02D-6B657CAD5581}" destId="{34D7ACDC-D617-BF47-87C6-BD2EBDF06CBC}" srcOrd="0" destOrd="0" presId="urn:microsoft.com/office/officeart/2005/8/layout/process1"/>
    <dgm:cxn modelId="{2E06B8AB-73B0-6C47-9CAF-487845C0ECC3}" type="presOf" srcId="{88BE02E5-EC6F-FB4E-B7F2-AC9434DD0DCE}" destId="{3E3E161E-2670-2945-9A07-75AD997AAEEE}" srcOrd="0" destOrd="0" presId="urn:microsoft.com/office/officeart/2005/8/layout/process1"/>
    <dgm:cxn modelId="{A250C9B3-918C-794F-8729-B07F11C9FE0D}" srcId="{CA64A3EE-9CB3-464C-8981-2D306D2AF405}" destId="{88BE02E5-EC6F-FB4E-B7F2-AC9434DD0DCE}" srcOrd="3" destOrd="0" parTransId="{5B7E4CD1-4D44-C841-A3B1-D6AB52D98FDE}" sibTransId="{00864F4B-72E7-A949-B276-BBCC6AAF8A72}"/>
    <dgm:cxn modelId="{AA07A8C1-B9CF-4F46-B63C-4F40F07C9007}" type="presOf" srcId="{4329F9C3-292E-8E44-AB12-0F92B25A0D89}" destId="{8D2E1978-3C61-8046-995A-505D7B0498B9}" srcOrd="1" destOrd="0" presId="urn:microsoft.com/office/officeart/2005/8/layout/process1"/>
    <dgm:cxn modelId="{C7B70FF4-87A1-7745-9BB5-CE75E8DADF3A}" type="presOf" srcId="{D22B36A6-368E-3548-8A99-805CA92787E7}" destId="{146F0821-A1A8-5449-908E-2B4CE758CE77}" srcOrd="1" destOrd="0" presId="urn:microsoft.com/office/officeart/2005/8/layout/process1"/>
    <dgm:cxn modelId="{D0581AF2-1DEC-9D42-B7AD-60EA228526F4}" type="presParOf" srcId="{E879F9A6-7FA8-B84B-B83D-CE2A2E277B37}" destId="{F5E05E9F-4113-1641-82E8-1F352366FA1B}" srcOrd="0" destOrd="0" presId="urn:microsoft.com/office/officeart/2005/8/layout/process1"/>
    <dgm:cxn modelId="{923023A1-0B31-B941-AB9F-725E44C8BE03}" type="presParOf" srcId="{E879F9A6-7FA8-B84B-B83D-CE2A2E277B37}" destId="{272B9DE0-0840-044D-BF04-85DC88CB9CC2}" srcOrd="1" destOrd="0" presId="urn:microsoft.com/office/officeart/2005/8/layout/process1"/>
    <dgm:cxn modelId="{4DC65045-8817-B54B-BD30-3198E75810FD}" type="presParOf" srcId="{272B9DE0-0840-044D-BF04-85DC88CB9CC2}" destId="{59606181-E2DC-1940-A1FB-E336DDE7CEE4}" srcOrd="0" destOrd="0" presId="urn:microsoft.com/office/officeart/2005/8/layout/process1"/>
    <dgm:cxn modelId="{1BCD1F87-F65D-244A-BE44-7DFEF3BE434B}" type="presParOf" srcId="{E879F9A6-7FA8-B84B-B83D-CE2A2E277B37}" destId="{A73ED933-353E-C84D-865B-3B97B31A0003}" srcOrd="2" destOrd="0" presId="urn:microsoft.com/office/officeart/2005/8/layout/process1"/>
    <dgm:cxn modelId="{2F78343A-F108-E84B-B734-BEF3903B5CF7}" type="presParOf" srcId="{E879F9A6-7FA8-B84B-B83D-CE2A2E277B37}" destId="{298D168C-909D-C742-A0F7-C2CEC1C9F098}" srcOrd="3" destOrd="0" presId="urn:microsoft.com/office/officeart/2005/8/layout/process1"/>
    <dgm:cxn modelId="{CA57729A-A4BA-D140-8BF0-23607578EE91}" type="presParOf" srcId="{298D168C-909D-C742-A0F7-C2CEC1C9F098}" destId="{146F0821-A1A8-5449-908E-2B4CE758CE77}" srcOrd="0" destOrd="0" presId="urn:microsoft.com/office/officeart/2005/8/layout/process1"/>
    <dgm:cxn modelId="{1B50F5C6-4422-6342-828E-DD5395DF6641}" type="presParOf" srcId="{E879F9A6-7FA8-B84B-B83D-CE2A2E277B37}" destId="{34D7ACDC-D617-BF47-87C6-BD2EBDF06CBC}" srcOrd="4" destOrd="0" presId="urn:microsoft.com/office/officeart/2005/8/layout/process1"/>
    <dgm:cxn modelId="{DFCCAD34-BF88-A342-BBDE-5528ACC57EA7}" type="presParOf" srcId="{E879F9A6-7FA8-B84B-B83D-CE2A2E277B37}" destId="{9996EBF9-1A1E-2542-B152-A114FFA55A8E}" srcOrd="5" destOrd="0" presId="urn:microsoft.com/office/officeart/2005/8/layout/process1"/>
    <dgm:cxn modelId="{DBFE90E3-2E17-5C4F-8A04-4A3D597703CD}" type="presParOf" srcId="{9996EBF9-1A1E-2542-B152-A114FFA55A8E}" destId="{8D2E1978-3C61-8046-995A-505D7B0498B9}" srcOrd="0" destOrd="0" presId="urn:microsoft.com/office/officeart/2005/8/layout/process1"/>
    <dgm:cxn modelId="{E21B7068-1CB8-B143-BF86-0651B14FDDA9}" type="presParOf" srcId="{E879F9A6-7FA8-B84B-B83D-CE2A2E277B37}" destId="{3E3E161E-2670-2945-9A07-75AD997AAEEE}"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FB04D4-3D1C-472F-9BFC-52A69D83CEC5}"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AFAB284-504E-4401-88F5-4559720D581D}">
      <dgm:prSet/>
      <dgm:spPr/>
      <dgm:t>
        <a:bodyPr/>
        <a:lstStyle/>
        <a:p>
          <a:r>
            <a:rPr lang="en-US" baseline="0"/>
            <a:t>It is recommended based on evidence that the current policies remain in place. </a:t>
          </a:r>
          <a:endParaRPr lang="en-US"/>
        </a:p>
      </dgm:t>
    </dgm:pt>
    <dgm:pt modelId="{6764093B-9AD2-49CB-9265-792CC5C38343}" type="parTrans" cxnId="{1C53948D-A45D-4A86-B0D0-8DB93B4C97DF}">
      <dgm:prSet/>
      <dgm:spPr/>
      <dgm:t>
        <a:bodyPr/>
        <a:lstStyle/>
        <a:p>
          <a:endParaRPr lang="en-US"/>
        </a:p>
      </dgm:t>
    </dgm:pt>
    <dgm:pt modelId="{A5F607BF-AD2A-42B5-A80A-1A43F2729222}" type="sibTrans" cxnId="{1C53948D-A45D-4A86-B0D0-8DB93B4C97DF}">
      <dgm:prSet/>
      <dgm:spPr/>
      <dgm:t>
        <a:bodyPr/>
        <a:lstStyle/>
        <a:p>
          <a:endParaRPr lang="en-US"/>
        </a:p>
      </dgm:t>
    </dgm:pt>
    <dgm:pt modelId="{F6E7742D-E5A1-4F1F-AA76-DBC7FF2BE656}">
      <dgm:prSet/>
      <dgm:spPr/>
      <dgm:t>
        <a:bodyPr/>
        <a:lstStyle/>
        <a:p>
          <a:r>
            <a:rPr lang="en-US" baseline="0"/>
            <a:t>To increase nurse compliance, it is recommended that all nursing staff attend a class where they can relearn the importance of adhering to these policies.</a:t>
          </a:r>
          <a:endParaRPr lang="en-US"/>
        </a:p>
      </dgm:t>
    </dgm:pt>
    <dgm:pt modelId="{E27AF556-F718-4694-B922-0E0811D1D846}" type="parTrans" cxnId="{27A944CF-B888-4000-B4F0-7998552313B1}">
      <dgm:prSet/>
      <dgm:spPr/>
      <dgm:t>
        <a:bodyPr/>
        <a:lstStyle/>
        <a:p>
          <a:endParaRPr lang="en-US"/>
        </a:p>
      </dgm:t>
    </dgm:pt>
    <dgm:pt modelId="{D487A2DA-ADAD-4149-92CA-CCB076F9F004}" type="sibTrans" cxnId="{27A944CF-B888-4000-B4F0-7998552313B1}">
      <dgm:prSet/>
      <dgm:spPr/>
      <dgm:t>
        <a:bodyPr/>
        <a:lstStyle/>
        <a:p>
          <a:endParaRPr lang="en-US"/>
        </a:p>
      </dgm:t>
    </dgm:pt>
    <dgm:pt modelId="{209A3CE2-1775-42B4-B0B8-0FAE17718E34}">
      <dgm:prSet/>
      <dgm:spPr/>
      <dgm:t>
        <a:bodyPr/>
        <a:lstStyle/>
        <a:p>
          <a:r>
            <a:rPr lang="en-US" baseline="0"/>
            <a:t>In addition, it is recommended that research be conducted about the possibility of adding a new pop-up window to be used during dual sign off procedures.</a:t>
          </a:r>
          <a:endParaRPr lang="en-US"/>
        </a:p>
      </dgm:t>
    </dgm:pt>
    <dgm:pt modelId="{B92C4D21-0DE1-42FA-B862-B894B1A4FA80}" type="parTrans" cxnId="{89427EA7-C4DE-4C03-A259-CD1E3468B511}">
      <dgm:prSet/>
      <dgm:spPr/>
      <dgm:t>
        <a:bodyPr/>
        <a:lstStyle/>
        <a:p>
          <a:endParaRPr lang="en-US"/>
        </a:p>
      </dgm:t>
    </dgm:pt>
    <dgm:pt modelId="{4D64F1E7-CD90-4FEC-A242-8487BB57BAC0}" type="sibTrans" cxnId="{89427EA7-C4DE-4C03-A259-CD1E3468B511}">
      <dgm:prSet/>
      <dgm:spPr/>
      <dgm:t>
        <a:bodyPr/>
        <a:lstStyle/>
        <a:p>
          <a:endParaRPr lang="en-US"/>
        </a:p>
      </dgm:t>
    </dgm:pt>
    <dgm:pt modelId="{32EE310F-D8EA-4F3C-B881-D2944A02F101}" type="pres">
      <dgm:prSet presAssocID="{18FB04D4-3D1C-472F-9BFC-52A69D83CEC5}" presName="root" presStyleCnt="0">
        <dgm:presLayoutVars>
          <dgm:dir/>
          <dgm:resizeHandles val="exact"/>
        </dgm:presLayoutVars>
      </dgm:prSet>
      <dgm:spPr/>
    </dgm:pt>
    <dgm:pt modelId="{D12CB12A-84CD-43D2-9019-4468FAA78E57}" type="pres">
      <dgm:prSet presAssocID="{4AFAB284-504E-4401-88F5-4559720D581D}" presName="compNode" presStyleCnt="0"/>
      <dgm:spPr/>
    </dgm:pt>
    <dgm:pt modelId="{70979BEF-3E48-4ABC-9320-EAB3C7004748}" type="pres">
      <dgm:prSet presAssocID="{4AFAB284-504E-4401-88F5-4559720D581D}" presName="bgRect" presStyleLbl="bgShp" presStyleIdx="0" presStyleCnt="3"/>
      <dgm:spPr/>
    </dgm:pt>
    <dgm:pt modelId="{87DD6646-386A-49BD-B8CA-FCEE5FCED25C}" type="pres">
      <dgm:prSet presAssocID="{4AFAB284-504E-4401-88F5-4559720D581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gnifying glass"/>
        </a:ext>
      </dgm:extLst>
    </dgm:pt>
    <dgm:pt modelId="{9A9F2E6B-463A-4419-9A29-F7373D7D9F3F}" type="pres">
      <dgm:prSet presAssocID="{4AFAB284-504E-4401-88F5-4559720D581D}" presName="spaceRect" presStyleCnt="0"/>
      <dgm:spPr/>
    </dgm:pt>
    <dgm:pt modelId="{AFC5F411-080E-4FBA-8BD1-5D941A192193}" type="pres">
      <dgm:prSet presAssocID="{4AFAB284-504E-4401-88F5-4559720D581D}" presName="parTx" presStyleLbl="revTx" presStyleIdx="0" presStyleCnt="3">
        <dgm:presLayoutVars>
          <dgm:chMax val="0"/>
          <dgm:chPref val="0"/>
        </dgm:presLayoutVars>
      </dgm:prSet>
      <dgm:spPr/>
    </dgm:pt>
    <dgm:pt modelId="{13CDA7ED-12E5-4087-87CB-8916884572E2}" type="pres">
      <dgm:prSet presAssocID="{A5F607BF-AD2A-42B5-A80A-1A43F2729222}" presName="sibTrans" presStyleCnt="0"/>
      <dgm:spPr/>
    </dgm:pt>
    <dgm:pt modelId="{1C6125CB-ADC4-4F25-A08F-28A7E37830BD}" type="pres">
      <dgm:prSet presAssocID="{F6E7742D-E5A1-4F1F-AA76-DBC7FF2BE656}" presName="compNode" presStyleCnt="0"/>
      <dgm:spPr/>
    </dgm:pt>
    <dgm:pt modelId="{C05CC31D-7382-4980-8DCA-1157114A752E}" type="pres">
      <dgm:prSet presAssocID="{F6E7742D-E5A1-4F1F-AA76-DBC7FF2BE656}" presName="bgRect" presStyleLbl="bgShp" presStyleIdx="1" presStyleCnt="3"/>
      <dgm:spPr/>
    </dgm:pt>
    <dgm:pt modelId="{234E3E49-757B-4CA9-A806-AFF916499305}" type="pres">
      <dgm:prSet presAssocID="{F6E7742D-E5A1-4F1F-AA76-DBC7FF2BE656}"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ethoscope"/>
        </a:ext>
      </dgm:extLst>
    </dgm:pt>
    <dgm:pt modelId="{6A3EC3C8-18BB-4829-9CEF-31896B4D2E4A}" type="pres">
      <dgm:prSet presAssocID="{F6E7742D-E5A1-4F1F-AA76-DBC7FF2BE656}" presName="spaceRect" presStyleCnt="0"/>
      <dgm:spPr/>
    </dgm:pt>
    <dgm:pt modelId="{24EC27B3-9034-49CD-9742-CDFFA65565D9}" type="pres">
      <dgm:prSet presAssocID="{F6E7742D-E5A1-4F1F-AA76-DBC7FF2BE656}" presName="parTx" presStyleLbl="revTx" presStyleIdx="1" presStyleCnt="3">
        <dgm:presLayoutVars>
          <dgm:chMax val="0"/>
          <dgm:chPref val="0"/>
        </dgm:presLayoutVars>
      </dgm:prSet>
      <dgm:spPr/>
    </dgm:pt>
    <dgm:pt modelId="{6E0BFBD9-DC7E-42E1-B0E8-EA940A3F9443}" type="pres">
      <dgm:prSet presAssocID="{D487A2DA-ADAD-4149-92CA-CCB076F9F004}" presName="sibTrans" presStyleCnt="0"/>
      <dgm:spPr/>
    </dgm:pt>
    <dgm:pt modelId="{7EB4B626-4EC8-4E7A-AC56-235E02419A6E}" type="pres">
      <dgm:prSet presAssocID="{209A3CE2-1775-42B4-B0B8-0FAE17718E34}" presName="compNode" presStyleCnt="0"/>
      <dgm:spPr/>
    </dgm:pt>
    <dgm:pt modelId="{E6CB7A15-9F4C-45CB-87B5-79330FEEDB8D}" type="pres">
      <dgm:prSet presAssocID="{209A3CE2-1775-42B4-B0B8-0FAE17718E34}" presName="bgRect" presStyleLbl="bgShp" presStyleIdx="2" presStyleCnt="3"/>
      <dgm:spPr/>
    </dgm:pt>
    <dgm:pt modelId="{8E65C01C-16CD-43EC-809C-D373D14FDD2F}" type="pres">
      <dgm:prSet presAssocID="{209A3CE2-1775-42B4-B0B8-0FAE17718E3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Add"/>
        </a:ext>
      </dgm:extLst>
    </dgm:pt>
    <dgm:pt modelId="{C588DEB1-8884-45A2-AEF8-5395AF53AB06}" type="pres">
      <dgm:prSet presAssocID="{209A3CE2-1775-42B4-B0B8-0FAE17718E34}" presName="spaceRect" presStyleCnt="0"/>
      <dgm:spPr/>
    </dgm:pt>
    <dgm:pt modelId="{4F4D57AC-2BFC-4F7E-A4DA-283101B27410}" type="pres">
      <dgm:prSet presAssocID="{209A3CE2-1775-42B4-B0B8-0FAE17718E34}" presName="parTx" presStyleLbl="revTx" presStyleIdx="2" presStyleCnt="3">
        <dgm:presLayoutVars>
          <dgm:chMax val="0"/>
          <dgm:chPref val="0"/>
        </dgm:presLayoutVars>
      </dgm:prSet>
      <dgm:spPr/>
    </dgm:pt>
  </dgm:ptLst>
  <dgm:cxnLst>
    <dgm:cxn modelId="{25F9FE26-1701-4316-8743-965A08EB591B}" type="presOf" srcId="{4AFAB284-504E-4401-88F5-4559720D581D}" destId="{AFC5F411-080E-4FBA-8BD1-5D941A192193}" srcOrd="0" destOrd="0" presId="urn:microsoft.com/office/officeart/2018/2/layout/IconVerticalSolidList"/>
    <dgm:cxn modelId="{74D3667E-42FE-494B-B705-A41AE4AE5DD1}" type="presOf" srcId="{209A3CE2-1775-42B4-B0B8-0FAE17718E34}" destId="{4F4D57AC-2BFC-4F7E-A4DA-283101B27410}" srcOrd="0" destOrd="0" presId="urn:microsoft.com/office/officeart/2018/2/layout/IconVerticalSolidList"/>
    <dgm:cxn modelId="{1C53948D-A45D-4A86-B0D0-8DB93B4C97DF}" srcId="{18FB04D4-3D1C-472F-9BFC-52A69D83CEC5}" destId="{4AFAB284-504E-4401-88F5-4559720D581D}" srcOrd="0" destOrd="0" parTransId="{6764093B-9AD2-49CB-9265-792CC5C38343}" sibTransId="{A5F607BF-AD2A-42B5-A80A-1A43F2729222}"/>
    <dgm:cxn modelId="{6505BE8D-D80F-42EA-8FAD-BB84135D6254}" type="presOf" srcId="{F6E7742D-E5A1-4F1F-AA76-DBC7FF2BE656}" destId="{24EC27B3-9034-49CD-9742-CDFFA65565D9}" srcOrd="0" destOrd="0" presId="urn:microsoft.com/office/officeart/2018/2/layout/IconVerticalSolidList"/>
    <dgm:cxn modelId="{D5241391-03BC-4D4A-9887-25A0FBA95E90}" type="presOf" srcId="{18FB04D4-3D1C-472F-9BFC-52A69D83CEC5}" destId="{32EE310F-D8EA-4F3C-B881-D2944A02F101}" srcOrd="0" destOrd="0" presId="urn:microsoft.com/office/officeart/2018/2/layout/IconVerticalSolidList"/>
    <dgm:cxn modelId="{89427EA7-C4DE-4C03-A259-CD1E3468B511}" srcId="{18FB04D4-3D1C-472F-9BFC-52A69D83CEC5}" destId="{209A3CE2-1775-42B4-B0B8-0FAE17718E34}" srcOrd="2" destOrd="0" parTransId="{B92C4D21-0DE1-42FA-B862-B894B1A4FA80}" sibTransId="{4D64F1E7-CD90-4FEC-A242-8487BB57BAC0}"/>
    <dgm:cxn modelId="{27A944CF-B888-4000-B4F0-7998552313B1}" srcId="{18FB04D4-3D1C-472F-9BFC-52A69D83CEC5}" destId="{F6E7742D-E5A1-4F1F-AA76-DBC7FF2BE656}" srcOrd="1" destOrd="0" parTransId="{E27AF556-F718-4694-B922-0E0811D1D846}" sibTransId="{D487A2DA-ADAD-4149-92CA-CCB076F9F004}"/>
    <dgm:cxn modelId="{42FEC6F4-189E-46EE-9877-8A289935832A}" type="presParOf" srcId="{32EE310F-D8EA-4F3C-B881-D2944A02F101}" destId="{D12CB12A-84CD-43D2-9019-4468FAA78E57}" srcOrd="0" destOrd="0" presId="urn:microsoft.com/office/officeart/2018/2/layout/IconVerticalSolidList"/>
    <dgm:cxn modelId="{E1CB380A-9157-4B5A-8279-0345A4969EF8}" type="presParOf" srcId="{D12CB12A-84CD-43D2-9019-4468FAA78E57}" destId="{70979BEF-3E48-4ABC-9320-EAB3C7004748}" srcOrd="0" destOrd="0" presId="urn:microsoft.com/office/officeart/2018/2/layout/IconVerticalSolidList"/>
    <dgm:cxn modelId="{3C6ABDB1-C8EB-4EB5-956E-D637AEFF6801}" type="presParOf" srcId="{D12CB12A-84CD-43D2-9019-4468FAA78E57}" destId="{87DD6646-386A-49BD-B8CA-FCEE5FCED25C}" srcOrd="1" destOrd="0" presId="urn:microsoft.com/office/officeart/2018/2/layout/IconVerticalSolidList"/>
    <dgm:cxn modelId="{C7D59B60-4FB2-47BC-95F5-B7828A3BFB01}" type="presParOf" srcId="{D12CB12A-84CD-43D2-9019-4468FAA78E57}" destId="{9A9F2E6B-463A-4419-9A29-F7373D7D9F3F}" srcOrd="2" destOrd="0" presId="urn:microsoft.com/office/officeart/2018/2/layout/IconVerticalSolidList"/>
    <dgm:cxn modelId="{291D5C83-B16D-4759-B61E-BA83E958A601}" type="presParOf" srcId="{D12CB12A-84CD-43D2-9019-4468FAA78E57}" destId="{AFC5F411-080E-4FBA-8BD1-5D941A192193}" srcOrd="3" destOrd="0" presId="urn:microsoft.com/office/officeart/2018/2/layout/IconVerticalSolidList"/>
    <dgm:cxn modelId="{8828DBA0-4524-4D76-99CC-514D0C21E9DF}" type="presParOf" srcId="{32EE310F-D8EA-4F3C-B881-D2944A02F101}" destId="{13CDA7ED-12E5-4087-87CB-8916884572E2}" srcOrd="1" destOrd="0" presId="urn:microsoft.com/office/officeart/2018/2/layout/IconVerticalSolidList"/>
    <dgm:cxn modelId="{F1D60E61-3DDF-4072-B738-0DA0D32E8FCD}" type="presParOf" srcId="{32EE310F-D8EA-4F3C-B881-D2944A02F101}" destId="{1C6125CB-ADC4-4F25-A08F-28A7E37830BD}" srcOrd="2" destOrd="0" presId="urn:microsoft.com/office/officeart/2018/2/layout/IconVerticalSolidList"/>
    <dgm:cxn modelId="{B1EA8ABE-EABB-4DE0-B06A-A677C45B9CEE}" type="presParOf" srcId="{1C6125CB-ADC4-4F25-A08F-28A7E37830BD}" destId="{C05CC31D-7382-4980-8DCA-1157114A752E}" srcOrd="0" destOrd="0" presId="urn:microsoft.com/office/officeart/2018/2/layout/IconVerticalSolidList"/>
    <dgm:cxn modelId="{DADAB534-0CC7-40F1-BD9B-88E9488CCD47}" type="presParOf" srcId="{1C6125CB-ADC4-4F25-A08F-28A7E37830BD}" destId="{234E3E49-757B-4CA9-A806-AFF916499305}" srcOrd="1" destOrd="0" presId="urn:microsoft.com/office/officeart/2018/2/layout/IconVerticalSolidList"/>
    <dgm:cxn modelId="{13EA7614-AED7-41E4-A89D-DAD8C0A81AFA}" type="presParOf" srcId="{1C6125CB-ADC4-4F25-A08F-28A7E37830BD}" destId="{6A3EC3C8-18BB-4829-9CEF-31896B4D2E4A}" srcOrd="2" destOrd="0" presId="urn:microsoft.com/office/officeart/2018/2/layout/IconVerticalSolidList"/>
    <dgm:cxn modelId="{AFE8012C-899D-4994-854A-19B27E911E6C}" type="presParOf" srcId="{1C6125CB-ADC4-4F25-A08F-28A7E37830BD}" destId="{24EC27B3-9034-49CD-9742-CDFFA65565D9}" srcOrd="3" destOrd="0" presId="urn:microsoft.com/office/officeart/2018/2/layout/IconVerticalSolidList"/>
    <dgm:cxn modelId="{10640E66-669B-496C-8E06-E3752614F7F0}" type="presParOf" srcId="{32EE310F-D8EA-4F3C-B881-D2944A02F101}" destId="{6E0BFBD9-DC7E-42E1-B0E8-EA940A3F9443}" srcOrd="3" destOrd="0" presId="urn:microsoft.com/office/officeart/2018/2/layout/IconVerticalSolidList"/>
    <dgm:cxn modelId="{11981B69-F8B2-44C8-9BAA-E690C49BCF36}" type="presParOf" srcId="{32EE310F-D8EA-4F3C-B881-D2944A02F101}" destId="{7EB4B626-4EC8-4E7A-AC56-235E02419A6E}" srcOrd="4" destOrd="0" presId="urn:microsoft.com/office/officeart/2018/2/layout/IconVerticalSolidList"/>
    <dgm:cxn modelId="{22367B84-4D4D-47DF-BFB9-B6D5D2ED9A3D}" type="presParOf" srcId="{7EB4B626-4EC8-4E7A-AC56-235E02419A6E}" destId="{E6CB7A15-9F4C-45CB-87B5-79330FEEDB8D}" srcOrd="0" destOrd="0" presId="urn:microsoft.com/office/officeart/2018/2/layout/IconVerticalSolidList"/>
    <dgm:cxn modelId="{D7F0A46B-227C-4167-9A3C-E27CF3EC0A8E}" type="presParOf" srcId="{7EB4B626-4EC8-4E7A-AC56-235E02419A6E}" destId="{8E65C01C-16CD-43EC-809C-D373D14FDD2F}" srcOrd="1" destOrd="0" presId="urn:microsoft.com/office/officeart/2018/2/layout/IconVerticalSolidList"/>
    <dgm:cxn modelId="{63C7B982-B3A7-44EA-BB43-044A7CF2B60C}" type="presParOf" srcId="{7EB4B626-4EC8-4E7A-AC56-235E02419A6E}" destId="{C588DEB1-8884-45A2-AEF8-5395AF53AB06}" srcOrd="2" destOrd="0" presId="urn:microsoft.com/office/officeart/2018/2/layout/IconVerticalSolidList"/>
    <dgm:cxn modelId="{8AFFD2B8-5F4F-4E79-9BAD-07C6C32F764C}" type="presParOf" srcId="{7EB4B626-4EC8-4E7A-AC56-235E02419A6E}" destId="{4F4D57AC-2BFC-4F7E-A4DA-283101B2741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E05E9F-4113-1641-82E8-1F352366FA1B}">
      <dsp:nvSpPr>
        <dsp:cNvPr id="0" name=""/>
        <dsp:cNvSpPr/>
      </dsp:nvSpPr>
      <dsp:spPr>
        <a:xfrm>
          <a:off x="3571" y="1889439"/>
          <a:ext cx="1561703" cy="1639788"/>
        </a:xfrm>
        <a:prstGeom prst="roundRect">
          <a:avLst>
            <a:gd name="adj" fmla="val 10000"/>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Driving force causes a habit to unfreeze, breaking equilibrium.</a:t>
          </a:r>
        </a:p>
      </dsp:txBody>
      <dsp:txXfrm>
        <a:off x="49312" y="1935180"/>
        <a:ext cx="1470221" cy="1548306"/>
      </dsp:txXfrm>
    </dsp:sp>
    <dsp:sp modelId="{272B9DE0-0840-044D-BF04-85DC88CB9CC2}">
      <dsp:nvSpPr>
        <dsp:cNvPr id="0" name=""/>
        <dsp:cNvSpPr/>
      </dsp:nvSpPr>
      <dsp:spPr>
        <a:xfrm>
          <a:off x="1721445" y="2515682"/>
          <a:ext cx="331081" cy="387302"/>
        </a:xfrm>
        <a:prstGeom prst="rightArrow">
          <a:avLst>
            <a:gd name="adj1" fmla="val 60000"/>
            <a:gd name="adj2" fmla="val 50000"/>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1721445" y="2593142"/>
        <a:ext cx="231757" cy="232382"/>
      </dsp:txXfrm>
    </dsp:sp>
    <dsp:sp modelId="{A73ED933-353E-C84D-865B-3B97B31A0003}">
      <dsp:nvSpPr>
        <dsp:cNvPr id="0" name=""/>
        <dsp:cNvSpPr/>
      </dsp:nvSpPr>
      <dsp:spPr>
        <a:xfrm>
          <a:off x="2189956" y="1889439"/>
          <a:ext cx="1561703" cy="1639788"/>
        </a:xfrm>
        <a:prstGeom prst="roundRect">
          <a:avLst>
            <a:gd name="adj" fmla="val 10000"/>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 restraining force attempts to prevent change.</a:t>
          </a:r>
        </a:p>
      </dsp:txBody>
      <dsp:txXfrm>
        <a:off x="2235697" y="1935180"/>
        <a:ext cx="1470221" cy="1548306"/>
      </dsp:txXfrm>
    </dsp:sp>
    <dsp:sp modelId="{298D168C-909D-C742-A0F7-C2CEC1C9F098}">
      <dsp:nvSpPr>
        <dsp:cNvPr id="0" name=""/>
        <dsp:cNvSpPr/>
      </dsp:nvSpPr>
      <dsp:spPr>
        <a:xfrm>
          <a:off x="3907829" y="2515682"/>
          <a:ext cx="331081" cy="387302"/>
        </a:xfrm>
        <a:prstGeom prst="rightArrow">
          <a:avLst>
            <a:gd name="adj1" fmla="val 60000"/>
            <a:gd name="adj2" fmla="val 50000"/>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907829" y="2593142"/>
        <a:ext cx="231757" cy="232382"/>
      </dsp:txXfrm>
    </dsp:sp>
    <dsp:sp modelId="{34D7ACDC-D617-BF47-87C6-BD2EBDF06CBC}">
      <dsp:nvSpPr>
        <dsp:cNvPr id="0" name=""/>
        <dsp:cNvSpPr/>
      </dsp:nvSpPr>
      <dsp:spPr>
        <a:xfrm>
          <a:off x="4376340" y="1889439"/>
          <a:ext cx="1561703" cy="1639788"/>
        </a:xfrm>
        <a:prstGeom prst="roundRect">
          <a:avLst>
            <a:gd name="adj" fmla="val 10000"/>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Equilibrium shifts and a change occurs.</a:t>
          </a:r>
        </a:p>
      </dsp:txBody>
      <dsp:txXfrm>
        <a:off x="4422081" y="1935180"/>
        <a:ext cx="1470221" cy="1548306"/>
      </dsp:txXfrm>
    </dsp:sp>
    <dsp:sp modelId="{9996EBF9-1A1E-2542-B152-A114FFA55A8E}">
      <dsp:nvSpPr>
        <dsp:cNvPr id="0" name=""/>
        <dsp:cNvSpPr/>
      </dsp:nvSpPr>
      <dsp:spPr>
        <a:xfrm>
          <a:off x="6094214" y="2515682"/>
          <a:ext cx="331081" cy="387302"/>
        </a:xfrm>
        <a:prstGeom prst="rightArrow">
          <a:avLst>
            <a:gd name="adj1" fmla="val 60000"/>
            <a:gd name="adj2" fmla="val 50000"/>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6094214" y="2593142"/>
        <a:ext cx="231757" cy="232382"/>
      </dsp:txXfrm>
    </dsp:sp>
    <dsp:sp modelId="{3E3E161E-2670-2945-9A07-75AD997AAEEE}">
      <dsp:nvSpPr>
        <dsp:cNvPr id="0" name=""/>
        <dsp:cNvSpPr/>
      </dsp:nvSpPr>
      <dsp:spPr>
        <a:xfrm>
          <a:off x="6562724" y="1889439"/>
          <a:ext cx="1561703" cy="1639788"/>
        </a:xfrm>
        <a:prstGeom prst="roundRect">
          <a:avLst>
            <a:gd name="adj" fmla="val 10000"/>
          </a:avLst>
        </a:prstGeom>
        <a:gradFill rotWithShape="0">
          <a:gsLst>
            <a:gs pos="0">
              <a:schemeClr val="accent5">
                <a:hueOff val="0"/>
                <a:satOff val="0"/>
                <a:lumOff val="0"/>
                <a:alphaOff val="0"/>
                <a:tint val="94000"/>
                <a:satMod val="103000"/>
                <a:lumMod val="102000"/>
              </a:schemeClr>
            </a:gs>
            <a:gs pos="50000">
              <a:schemeClr val="accent5">
                <a:hueOff val="0"/>
                <a:satOff val="0"/>
                <a:lumOff val="0"/>
                <a:alphaOff val="0"/>
                <a:shade val="100000"/>
                <a:satMod val="110000"/>
                <a:lumMod val="100000"/>
              </a:schemeClr>
            </a:gs>
            <a:gs pos="100000">
              <a:schemeClr val="accent5">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3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 new habit is formed and refreezes.</a:t>
          </a:r>
        </a:p>
      </dsp:txBody>
      <dsp:txXfrm>
        <a:off x="6608465" y="1935180"/>
        <a:ext cx="1470221" cy="15483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979BEF-3E48-4ABC-9320-EAB3C7004748}">
      <dsp:nvSpPr>
        <dsp:cNvPr id="0" name=""/>
        <dsp:cNvSpPr/>
      </dsp:nvSpPr>
      <dsp:spPr>
        <a:xfrm>
          <a:off x="0" y="680"/>
          <a:ext cx="5959475" cy="15932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DD6646-386A-49BD-B8CA-FCEE5FCED25C}">
      <dsp:nvSpPr>
        <dsp:cNvPr id="0" name=""/>
        <dsp:cNvSpPr/>
      </dsp:nvSpPr>
      <dsp:spPr>
        <a:xfrm>
          <a:off x="481961" y="359164"/>
          <a:ext cx="876294" cy="87629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AFC5F411-080E-4FBA-8BD1-5D941A192193}">
      <dsp:nvSpPr>
        <dsp:cNvPr id="0" name=""/>
        <dsp:cNvSpPr/>
      </dsp:nvSpPr>
      <dsp:spPr>
        <a:xfrm>
          <a:off x="1840218" y="680"/>
          <a:ext cx="4119256" cy="15932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620" tIns="168620" rIns="168620" bIns="168620" numCol="1" spcCol="1270" anchor="ctr" anchorCtr="0">
          <a:noAutofit/>
        </a:bodyPr>
        <a:lstStyle/>
        <a:p>
          <a:pPr marL="0" lvl="0" indent="0" algn="l" defTabSz="844550">
            <a:lnSpc>
              <a:spcPct val="90000"/>
            </a:lnSpc>
            <a:spcBef>
              <a:spcPct val="0"/>
            </a:spcBef>
            <a:spcAft>
              <a:spcPct val="35000"/>
            </a:spcAft>
            <a:buNone/>
          </a:pPr>
          <a:r>
            <a:rPr lang="en-US" sz="1900" kern="1200" baseline="0"/>
            <a:t>It is recommended based on evidence that the current policies remain in place. </a:t>
          </a:r>
          <a:endParaRPr lang="en-US" sz="1900" kern="1200"/>
        </a:p>
      </dsp:txBody>
      <dsp:txXfrm>
        <a:off x="1840218" y="680"/>
        <a:ext cx="4119256" cy="1593262"/>
      </dsp:txXfrm>
    </dsp:sp>
    <dsp:sp modelId="{C05CC31D-7382-4980-8DCA-1157114A752E}">
      <dsp:nvSpPr>
        <dsp:cNvPr id="0" name=""/>
        <dsp:cNvSpPr/>
      </dsp:nvSpPr>
      <dsp:spPr>
        <a:xfrm>
          <a:off x="0" y="1992259"/>
          <a:ext cx="5959475" cy="15932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4E3E49-757B-4CA9-A806-AFF916499305}">
      <dsp:nvSpPr>
        <dsp:cNvPr id="0" name=""/>
        <dsp:cNvSpPr/>
      </dsp:nvSpPr>
      <dsp:spPr>
        <a:xfrm>
          <a:off x="481961" y="2350743"/>
          <a:ext cx="876294" cy="87629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24EC27B3-9034-49CD-9742-CDFFA65565D9}">
      <dsp:nvSpPr>
        <dsp:cNvPr id="0" name=""/>
        <dsp:cNvSpPr/>
      </dsp:nvSpPr>
      <dsp:spPr>
        <a:xfrm>
          <a:off x="1840218" y="1992259"/>
          <a:ext cx="4119256" cy="15932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620" tIns="168620" rIns="168620" bIns="168620" numCol="1" spcCol="1270" anchor="ctr" anchorCtr="0">
          <a:noAutofit/>
        </a:bodyPr>
        <a:lstStyle/>
        <a:p>
          <a:pPr marL="0" lvl="0" indent="0" algn="l" defTabSz="844550">
            <a:lnSpc>
              <a:spcPct val="90000"/>
            </a:lnSpc>
            <a:spcBef>
              <a:spcPct val="0"/>
            </a:spcBef>
            <a:spcAft>
              <a:spcPct val="35000"/>
            </a:spcAft>
            <a:buNone/>
          </a:pPr>
          <a:r>
            <a:rPr lang="en-US" sz="1900" kern="1200" baseline="0"/>
            <a:t>To increase nurse compliance, it is recommended that all nursing staff attend a class where they can relearn the importance of adhering to these policies.</a:t>
          </a:r>
          <a:endParaRPr lang="en-US" sz="1900" kern="1200"/>
        </a:p>
      </dsp:txBody>
      <dsp:txXfrm>
        <a:off x="1840218" y="1992259"/>
        <a:ext cx="4119256" cy="1593262"/>
      </dsp:txXfrm>
    </dsp:sp>
    <dsp:sp modelId="{E6CB7A15-9F4C-45CB-87B5-79330FEEDB8D}">
      <dsp:nvSpPr>
        <dsp:cNvPr id="0" name=""/>
        <dsp:cNvSpPr/>
      </dsp:nvSpPr>
      <dsp:spPr>
        <a:xfrm>
          <a:off x="0" y="3983837"/>
          <a:ext cx="5959475" cy="15932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65C01C-16CD-43EC-809C-D373D14FDD2F}">
      <dsp:nvSpPr>
        <dsp:cNvPr id="0" name=""/>
        <dsp:cNvSpPr/>
      </dsp:nvSpPr>
      <dsp:spPr>
        <a:xfrm>
          <a:off x="481961" y="4342321"/>
          <a:ext cx="876294" cy="87629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4F4D57AC-2BFC-4F7E-A4DA-283101B27410}">
      <dsp:nvSpPr>
        <dsp:cNvPr id="0" name=""/>
        <dsp:cNvSpPr/>
      </dsp:nvSpPr>
      <dsp:spPr>
        <a:xfrm>
          <a:off x="1840218" y="3983837"/>
          <a:ext cx="4119256" cy="15932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620" tIns="168620" rIns="168620" bIns="168620" numCol="1" spcCol="1270" anchor="ctr" anchorCtr="0">
          <a:noAutofit/>
        </a:bodyPr>
        <a:lstStyle/>
        <a:p>
          <a:pPr marL="0" lvl="0" indent="0" algn="l" defTabSz="844550">
            <a:lnSpc>
              <a:spcPct val="90000"/>
            </a:lnSpc>
            <a:spcBef>
              <a:spcPct val="0"/>
            </a:spcBef>
            <a:spcAft>
              <a:spcPct val="35000"/>
            </a:spcAft>
            <a:buNone/>
          </a:pPr>
          <a:r>
            <a:rPr lang="en-US" sz="1900" kern="1200" baseline="0"/>
            <a:t>In addition, it is recommended that research be conducted about the possibility of adding a new pop-up window to be used during dual sign off procedures.</a:t>
          </a:r>
          <a:endParaRPr lang="en-US" sz="1900" kern="1200"/>
        </a:p>
      </dsp:txBody>
      <dsp:txXfrm>
        <a:off x="1840218" y="3983837"/>
        <a:ext cx="4119256" cy="159326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3/22/21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3/22/21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3/22/21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3/22/21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3/22/21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3/22/21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3/22/21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3/22/21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CDA5809-5664-4520-ADC8-6959936A11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Needle">
            <a:extLst>
              <a:ext uri="{FF2B5EF4-FFF2-40B4-BE49-F238E27FC236}">
                <a16:creationId xmlns:a16="http://schemas.microsoft.com/office/drawing/2014/main" id="{2DE022C4-77A9-4D13-909D-0998A70C3D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4276" y="1263012"/>
            <a:ext cx="4331976" cy="4331976"/>
          </a:xfrm>
          <a:prstGeom prst="rect">
            <a:avLst/>
          </a:prstGeom>
        </p:spPr>
      </p:pic>
      <p:sp>
        <p:nvSpPr>
          <p:cNvPr id="12" name="Freeform 6">
            <a:extLst>
              <a:ext uri="{FF2B5EF4-FFF2-40B4-BE49-F238E27FC236}">
                <a16:creationId xmlns:a16="http://schemas.microsoft.com/office/drawing/2014/main" id="{D4C54414-6E76-4C63-9BDF-ED19F3B331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412340"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
        <p:nvSpPr>
          <p:cNvPr id="2" name="Title 1">
            <a:extLst>
              <a:ext uri="{FF2B5EF4-FFF2-40B4-BE49-F238E27FC236}">
                <a16:creationId xmlns:a16="http://schemas.microsoft.com/office/drawing/2014/main" id="{BA8ECAED-26E0-4B4B-A284-77F9912E82C8}"/>
              </a:ext>
            </a:extLst>
          </p:cNvPr>
          <p:cNvSpPr>
            <a:spLocks noGrp="1"/>
          </p:cNvSpPr>
          <p:nvPr>
            <p:ph type="ctrTitle"/>
          </p:nvPr>
        </p:nvSpPr>
        <p:spPr>
          <a:xfrm>
            <a:off x="6138004" y="1480930"/>
            <a:ext cx="5607908" cy="3254321"/>
          </a:xfrm>
        </p:spPr>
        <p:txBody>
          <a:bodyPr>
            <a:normAutofit/>
          </a:bodyPr>
          <a:lstStyle/>
          <a:p>
            <a:pPr algn="l"/>
            <a:r>
              <a:rPr lang="en-US" sz="4400"/>
              <a:t>Preventing Insulin storage and administration errors</a:t>
            </a:r>
          </a:p>
        </p:txBody>
      </p:sp>
      <p:sp>
        <p:nvSpPr>
          <p:cNvPr id="3" name="Subtitle 2">
            <a:extLst>
              <a:ext uri="{FF2B5EF4-FFF2-40B4-BE49-F238E27FC236}">
                <a16:creationId xmlns:a16="http://schemas.microsoft.com/office/drawing/2014/main" id="{7376FC3F-4E75-A047-8C82-726305A97F28}"/>
              </a:ext>
            </a:extLst>
          </p:cNvPr>
          <p:cNvSpPr>
            <a:spLocks noGrp="1"/>
          </p:cNvSpPr>
          <p:nvPr>
            <p:ph type="subTitle" idx="1"/>
          </p:nvPr>
        </p:nvSpPr>
        <p:spPr>
          <a:xfrm>
            <a:off x="6138006" y="4804851"/>
            <a:ext cx="2722215" cy="572220"/>
          </a:xfrm>
        </p:spPr>
        <p:txBody>
          <a:bodyPr>
            <a:normAutofit/>
          </a:bodyPr>
          <a:lstStyle/>
          <a:p>
            <a:pPr algn="l">
              <a:spcAft>
                <a:spcPts val="600"/>
              </a:spcAft>
            </a:pPr>
            <a:r>
              <a:rPr lang="en-US" dirty="0">
                <a:solidFill>
                  <a:srgbClr val="EFEDE3"/>
                </a:solidFill>
              </a:rPr>
              <a:t>Makena Reddick</a:t>
            </a:r>
          </a:p>
        </p:txBody>
      </p:sp>
      <p:pic>
        <p:nvPicPr>
          <p:cNvPr id="5" name="Picture 4">
            <a:extLst>
              <a:ext uri="{FF2B5EF4-FFF2-40B4-BE49-F238E27FC236}">
                <a16:creationId xmlns:a16="http://schemas.microsoft.com/office/drawing/2014/main" id="{4E7E921E-7BE4-2243-BD7E-2AC462FFECAC}"/>
              </a:ext>
            </a:extLst>
          </p:cNvPr>
          <p:cNvPicPr>
            <a:picLocks noChangeAspect="1"/>
          </p:cNvPicPr>
          <p:nvPr/>
        </p:nvPicPr>
        <p:blipFill>
          <a:blip r:embed="rId4"/>
          <a:stretch>
            <a:fillRect/>
          </a:stretch>
        </p:blipFill>
        <p:spPr>
          <a:xfrm>
            <a:off x="6138004" y="5543654"/>
            <a:ext cx="5810236" cy="572220"/>
          </a:xfrm>
          <a:prstGeom prst="rect">
            <a:avLst/>
          </a:prstGeom>
        </p:spPr>
      </p:pic>
      <p:pic>
        <p:nvPicPr>
          <p:cNvPr id="8" name="Picture 7" descr="Logo&#10;&#10;Description automatically generated with medium confidence">
            <a:extLst>
              <a:ext uri="{FF2B5EF4-FFF2-40B4-BE49-F238E27FC236}">
                <a16:creationId xmlns:a16="http://schemas.microsoft.com/office/drawing/2014/main" id="{F791877A-6B30-034C-92E6-D558FBCA2AF8}"/>
              </a:ext>
            </a:extLst>
          </p:cNvPr>
          <p:cNvPicPr>
            <a:picLocks noChangeAspect="1"/>
          </p:cNvPicPr>
          <p:nvPr/>
        </p:nvPicPr>
        <p:blipFill>
          <a:blip r:embed="rId5"/>
          <a:stretch>
            <a:fillRect/>
          </a:stretch>
        </p:blipFill>
        <p:spPr>
          <a:xfrm>
            <a:off x="462063" y="388256"/>
            <a:ext cx="1979482" cy="1092674"/>
          </a:xfrm>
          <a:prstGeom prst="rect">
            <a:avLst/>
          </a:prstGeom>
          <a:solidFill>
            <a:schemeClr val="tx1"/>
          </a:solidFill>
        </p:spPr>
      </p:pic>
    </p:spTree>
    <p:extLst>
      <p:ext uri="{BB962C8B-B14F-4D97-AF65-F5344CB8AC3E}">
        <p14:creationId xmlns:p14="http://schemas.microsoft.com/office/powerpoint/2010/main" val="287435355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CA768-5111-EB42-AD1B-5D019FEABB5D}"/>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27D16CF6-4ED5-2740-8D45-9B03E0FE7FBF}"/>
              </a:ext>
            </a:extLst>
          </p:cNvPr>
          <p:cNvSpPr>
            <a:spLocks noGrp="1"/>
          </p:cNvSpPr>
          <p:nvPr>
            <p:ph idx="1"/>
          </p:nvPr>
        </p:nvSpPr>
        <p:spPr>
          <a:xfrm>
            <a:off x="1371600" y="1721922"/>
            <a:ext cx="9601200" cy="4145478"/>
          </a:xfrm>
        </p:spPr>
        <p:txBody>
          <a:bodyPr>
            <a:normAutofit/>
          </a:bodyPr>
          <a:lstStyle/>
          <a:p>
            <a:r>
              <a:rPr lang="en-US" dirty="0"/>
              <a:t>The research problem was discovered when nurses were observed storing and administering insulin improperly.  The objectives of this project were to find the correct policies for these procedures, obtain research that backed these policies, and present this information to nurses to create a safer habit. In researching, it was found that reducing the physical distance between a person completing work and the materials required to do so increased compliance (Gibbs &amp; </a:t>
            </a:r>
            <a:r>
              <a:rPr lang="en-US" dirty="0" err="1"/>
              <a:t>McLernon</a:t>
            </a:r>
            <a:r>
              <a:rPr lang="en-US" dirty="0"/>
              <a:t>, 2017).  In a second study, the delivery of safe, effective and high-quality care for patients with diabetes in the community is dependent upon (district) nurses having appropriate knowledge and competency pertaining to insulin (Rob et al., 2017). A third study concluded that “Education is likely the first feasible step to achieve improvements” (Nguyen et al., 2014). Based on this research, it is recommended that the current policies remain in place, and all nursing staff receive re-education on these polices as well as a potential addition of a pop-up window in the EPIC computer system during dual sign off procedures. </a:t>
            </a:r>
          </a:p>
        </p:txBody>
      </p:sp>
    </p:spTree>
    <p:extLst>
      <p:ext uri="{BB962C8B-B14F-4D97-AF65-F5344CB8AC3E}">
        <p14:creationId xmlns:p14="http://schemas.microsoft.com/office/powerpoint/2010/main" val="4048135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93D97C6-63EF-4CA6-B01D-25E2772DC9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100E67-1C3D-B344-9935-CC5F0204D750}"/>
              </a:ext>
            </a:extLst>
          </p:cNvPr>
          <p:cNvSpPr>
            <a:spLocks noGrp="1"/>
          </p:cNvSpPr>
          <p:nvPr>
            <p:ph type="title"/>
          </p:nvPr>
        </p:nvSpPr>
        <p:spPr>
          <a:xfrm>
            <a:off x="5100824" y="685800"/>
            <a:ext cx="6176776" cy="1485900"/>
          </a:xfrm>
        </p:spPr>
        <p:txBody>
          <a:bodyPr>
            <a:normAutofit/>
          </a:bodyPr>
          <a:lstStyle/>
          <a:p>
            <a:r>
              <a:rPr lang="en-US" dirty="0"/>
              <a:t>Problem/Background</a:t>
            </a:r>
          </a:p>
        </p:txBody>
      </p:sp>
      <p:pic>
        <p:nvPicPr>
          <p:cNvPr id="5" name="Graphic 4" descr="Brainstorm outline">
            <a:extLst>
              <a:ext uri="{FF2B5EF4-FFF2-40B4-BE49-F238E27FC236}">
                <a16:creationId xmlns:a16="http://schemas.microsoft.com/office/drawing/2014/main" id="{7224C69E-C9D6-0640-A74F-C51B1A1D81B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34276" y="1881930"/>
            <a:ext cx="3093388" cy="3093388"/>
          </a:xfrm>
          <a:prstGeom prst="rect">
            <a:avLst/>
          </a:prstGeom>
        </p:spPr>
      </p:pic>
      <p:sp>
        <p:nvSpPr>
          <p:cNvPr id="12" name="Rectangle 11">
            <a:extLst>
              <a:ext uri="{FF2B5EF4-FFF2-40B4-BE49-F238E27FC236}">
                <a16:creationId xmlns:a16="http://schemas.microsoft.com/office/drawing/2014/main" id="{5DA4A40B-EDCE-42FC-B189-AEFB4F82E8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354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63DF1609-FEE1-F845-AF6F-FBD0D4215B1C}"/>
              </a:ext>
            </a:extLst>
          </p:cNvPr>
          <p:cNvSpPr>
            <a:spLocks noGrp="1"/>
          </p:cNvSpPr>
          <p:nvPr>
            <p:ph idx="1"/>
          </p:nvPr>
        </p:nvSpPr>
        <p:spPr>
          <a:xfrm>
            <a:off x="5100824" y="2286000"/>
            <a:ext cx="6176776" cy="3581400"/>
          </a:xfrm>
        </p:spPr>
        <p:txBody>
          <a:bodyPr>
            <a:normAutofit/>
          </a:bodyPr>
          <a:lstStyle/>
          <a:p>
            <a:r>
              <a:rPr lang="en-US" sz="1900" dirty="0"/>
              <a:t>The problem emphasized in this research study was discovered though direct observation of many nurses, most/all of whom used improper techniques for storing and/or administering insulin. Knowing that insulin is a very volatile drug that requires great care, it was decided that research on this was imperative.</a:t>
            </a:r>
          </a:p>
          <a:p>
            <a:r>
              <a:rPr lang="en-US" sz="1900" dirty="0"/>
              <a:t>The objectives of this project were:</a:t>
            </a:r>
          </a:p>
          <a:p>
            <a:pPr lvl="1"/>
            <a:r>
              <a:rPr lang="en-US" sz="1900" dirty="0"/>
              <a:t>To find the correct policies for these procedures</a:t>
            </a:r>
          </a:p>
          <a:p>
            <a:pPr lvl="1"/>
            <a:r>
              <a:rPr lang="en-US" sz="1900" dirty="0"/>
              <a:t>Obtain research that backed these policies</a:t>
            </a:r>
          </a:p>
          <a:p>
            <a:pPr lvl="1"/>
            <a:r>
              <a:rPr lang="en-US" sz="1900" dirty="0"/>
              <a:t>Present this information to nurses to create a safer habit</a:t>
            </a:r>
          </a:p>
          <a:p>
            <a:pPr lvl="1"/>
            <a:endParaRPr lang="en-US" sz="1900" dirty="0"/>
          </a:p>
        </p:txBody>
      </p:sp>
    </p:spTree>
    <p:extLst>
      <p:ext uri="{BB962C8B-B14F-4D97-AF65-F5344CB8AC3E}">
        <p14:creationId xmlns:p14="http://schemas.microsoft.com/office/powerpoint/2010/main" val="2995182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F766D-FA1C-0A45-A80B-05968F91E7DA}"/>
              </a:ext>
            </a:extLst>
          </p:cNvPr>
          <p:cNvSpPr>
            <a:spLocks noGrp="1"/>
          </p:cNvSpPr>
          <p:nvPr>
            <p:ph type="title"/>
          </p:nvPr>
        </p:nvSpPr>
        <p:spPr/>
        <p:txBody>
          <a:bodyPr/>
          <a:lstStyle/>
          <a:p>
            <a:r>
              <a:rPr lang="en-US" dirty="0"/>
              <a:t>Theoretical Framework</a:t>
            </a:r>
          </a:p>
        </p:txBody>
      </p:sp>
      <p:sp>
        <p:nvSpPr>
          <p:cNvPr id="3" name="Content Placeholder 2">
            <a:extLst>
              <a:ext uri="{FF2B5EF4-FFF2-40B4-BE49-F238E27FC236}">
                <a16:creationId xmlns:a16="http://schemas.microsoft.com/office/drawing/2014/main" id="{895C713C-1E0B-0B43-8DB8-C024AD2F8C77}"/>
              </a:ext>
            </a:extLst>
          </p:cNvPr>
          <p:cNvSpPr>
            <a:spLocks noGrp="1"/>
          </p:cNvSpPr>
          <p:nvPr>
            <p:ph idx="1"/>
          </p:nvPr>
        </p:nvSpPr>
        <p:spPr/>
        <p:txBody>
          <a:bodyPr>
            <a:normAutofit/>
          </a:bodyPr>
          <a:lstStyle/>
          <a:p>
            <a:r>
              <a:rPr lang="en-US" sz="2400" dirty="0"/>
              <a:t>Kurt Lewin’s Change Theory </a:t>
            </a:r>
          </a:p>
          <a:p>
            <a:endParaRPr lang="en-US" sz="2400" dirty="0"/>
          </a:p>
          <a:p>
            <a:r>
              <a:rPr lang="en-US" sz="2400" dirty="0"/>
              <a:t>3 stages: unfreezing, change, and refreezing; 3 concepts: driving forces, restraining forces, and equilibrium.</a:t>
            </a:r>
          </a:p>
          <a:p>
            <a:endParaRPr lang="en-US" sz="2400" dirty="0"/>
          </a:p>
          <a:p>
            <a:endParaRPr lang="en-US" sz="2400" dirty="0"/>
          </a:p>
        </p:txBody>
      </p:sp>
      <p:graphicFrame>
        <p:nvGraphicFramePr>
          <p:cNvPr id="4" name="Diagram 3">
            <a:extLst>
              <a:ext uri="{FF2B5EF4-FFF2-40B4-BE49-F238E27FC236}">
                <a16:creationId xmlns:a16="http://schemas.microsoft.com/office/drawing/2014/main" id="{EF54440B-BE7A-8F44-B183-FC7BABD35674}"/>
              </a:ext>
            </a:extLst>
          </p:cNvPr>
          <p:cNvGraphicFramePr/>
          <p:nvPr>
            <p:extLst>
              <p:ext uri="{D42A27DB-BD31-4B8C-83A1-F6EECF244321}">
                <p14:modId xmlns:p14="http://schemas.microsoft.com/office/powerpoint/2010/main" val="460154589"/>
              </p:ext>
            </p:extLst>
          </p:nvPr>
        </p:nvGraphicFramePr>
        <p:xfrm>
          <a:off x="2108200" y="2531532"/>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4038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C5D53-F2C5-2B4B-9C44-6C8855ACB7A4}"/>
              </a:ext>
            </a:extLst>
          </p:cNvPr>
          <p:cNvSpPr>
            <a:spLocks noGrp="1"/>
          </p:cNvSpPr>
          <p:nvPr>
            <p:ph type="title"/>
          </p:nvPr>
        </p:nvSpPr>
        <p:spPr/>
        <p:txBody>
          <a:bodyPr/>
          <a:lstStyle/>
          <a:p>
            <a:r>
              <a:rPr lang="en-US" dirty="0"/>
              <a:t>Evidence-Based Practice</a:t>
            </a:r>
          </a:p>
        </p:txBody>
      </p:sp>
      <p:sp>
        <p:nvSpPr>
          <p:cNvPr id="5" name="TextBox 4">
            <a:extLst>
              <a:ext uri="{FF2B5EF4-FFF2-40B4-BE49-F238E27FC236}">
                <a16:creationId xmlns:a16="http://schemas.microsoft.com/office/drawing/2014/main" id="{3E586E51-32E0-4840-8A24-1765E99CD02D}"/>
              </a:ext>
            </a:extLst>
          </p:cNvPr>
          <p:cNvSpPr txBox="1"/>
          <p:nvPr/>
        </p:nvSpPr>
        <p:spPr>
          <a:xfrm>
            <a:off x="1371600" y="1808285"/>
            <a:ext cx="3071446" cy="5016758"/>
          </a:xfrm>
          <a:prstGeom prst="rect">
            <a:avLst/>
          </a:prstGeom>
          <a:noFill/>
        </p:spPr>
        <p:txBody>
          <a:bodyPr wrap="square" rtlCol="0">
            <a:spAutoFit/>
          </a:bodyPr>
          <a:lstStyle/>
          <a:p>
            <a:r>
              <a:rPr lang="en-US" sz="1600" b="1" u="sng" dirty="0"/>
              <a:t>Research Article #1</a:t>
            </a:r>
            <a:r>
              <a:rPr lang="en-US" sz="1600" dirty="0"/>
              <a:t>:</a:t>
            </a:r>
          </a:p>
          <a:p>
            <a:r>
              <a:rPr lang="en-US" sz="1600" dirty="0"/>
              <a:t>-A Randomized controlled evaluation of an insulin pen storage policy.</a:t>
            </a:r>
          </a:p>
          <a:p>
            <a:r>
              <a:rPr lang="en-US" sz="1600" dirty="0"/>
              <a:t>-Objective of the study was to evaluate implementation of a new insulin pen policy…the primary endpoint being policy adherence (Gibbs &amp; </a:t>
            </a:r>
            <a:r>
              <a:rPr lang="en-US" sz="1600" dirty="0" err="1"/>
              <a:t>McLernon</a:t>
            </a:r>
            <a:r>
              <a:rPr lang="en-US" sz="1600" dirty="0"/>
              <a:t>, 2017).</a:t>
            </a:r>
          </a:p>
          <a:p>
            <a:r>
              <a:rPr lang="en-US" sz="1600" dirty="0"/>
              <a:t>-There were 4 intervention units and 4 control.</a:t>
            </a:r>
          </a:p>
          <a:p>
            <a:r>
              <a:rPr lang="en-US" sz="1600" dirty="0"/>
              <a:t>-Baseline rates of adherence were 59% and 49%.</a:t>
            </a:r>
          </a:p>
          <a:p>
            <a:r>
              <a:rPr lang="en-US" sz="1600" dirty="0"/>
              <a:t>-Intervention was implemented with education and adherence rates increased to 89% in intervention units, remained the same in control units (Gibbs &amp; </a:t>
            </a:r>
            <a:r>
              <a:rPr lang="en-US" sz="1600" dirty="0" err="1"/>
              <a:t>McLernon</a:t>
            </a:r>
            <a:r>
              <a:rPr lang="en-US" sz="1600" dirty="0"/>
              <a:t>, 2017).</a:t>
            </a:r>
          </a:p>
        </p:txBody>
      </p:sp>
      <p:sp>
        <p:nvSpPr>
          <p:cNvPr id="6" name="TextBox 5">
            <a:extLst>
              <a:ext uri="{FF2B5EF4-FFF2-40B4-BE49-F238E27FC236}">
                <a16:creationId xmlns:a16="http://schemas.microsoft.com/office/drawing/2014/main" id="{05D034E5-93B9-4C40-BAA3-126D3147BDCA}"/>
              </a:ext>
            </a:extLst>
          </p:cNvPr>
          <p:cNvSpPr txBox="1"/>
          <p:nvPr/>
        </p:nvSpPr>
        <p:spPr>
          <a:xfrm>
            <a:off x="4829908" y="1802368"/>
            <a:ext cx="3071446" cy="4278094"/>
          </a:xfrm>
          <a:prstGeom prst="rect">
            <a:avLst/>
          </a:prstGeom>
          <a:noFill/>
        </p:spPr>
        <p:txBody>
          <a:bodyPr wrap="square" rtlCol="0">
            <a:spAutoFit/>
          </a:bodyPr>
          <a:lstStyle/>
          <a:p>
            <a:r>
              <a:rPr lang="en-US" sz="1600" b="1" u="sng" dirty="0"/>
              <a:t>Research Article #2</a:t>
            </a:r>
            <a:r>
              <a:rPr lang="en-US" sz="1600" dirty="0"/>
              <a:t>:</a:t>
            </a:r>
          </a:p>
          <a:p>
            <a:r>
              <a:rPr lang="en-US" sz="1600" dirty="0"/>
              <a:t>-A survey study testing insulin knowledge and practice of district nurses in Northern Ireland.</a:t>
            </a:r>
          </a:p>
          <a:p>
            <a:r>
              <a:rPr lang="en-US" sz="1600" dirty="0"/>
              <a:t>-Survey included 7 clinical scenarios describing situations nurses may encounter in daily practice</a:t>
            </a:r>
          </a:p>
          <a:p>
            <a:r>
              <a:rPr lang="en-US" sz="1600" dirty="0"/>
              <a:t>-Knowledge was found to be lacking as indicated by mean total score of 53.1%.</a:t>
            </a:r>
          </a:p>
          <a:p>
            <a:r>
              <a:rPr lang="en-US" sz="1600" dirty="0"/>
              <a:t>-Nurses devised their own plans to improve education including reading nursing journals, attending workshops, mentoring student nurses, etc. (Rob et al., 2017).</a:t>
            </a:r>
          </a:p>
        </p:txBody>
      </p:sp>
      <p:sp>
        <p:nvSpPr>
          <p:cNvPr id="7" name="TextBox 6">
            <a:extLst>
              <a:ext uri="{FF2B5EF4-FFF2-40B4-BE49-F238E27FC236}">
                <a16:creationId xmlns:a16="http://schemas.microsoft.com/office/drawing/2014/main" id="{7818C2D8-F1AC-264D-BFE5-9C94C8CE84E6}"/>
              </a:ext>
            </a:extLst>
          </p:cNvPr>
          <p:cNvSpPr txBox="1"/>
          <p:nvPr/>
        </p:nvSpPr>
        <p:spPr>
          <a:xfrm>
            <a:off x="8663354" y="1802368"/>
            <a:ext cx="3071446" cy="3539430"/>
          </a:xfrm>
          <a:prstGeom prst="rect">
            <a:avLst/>
          </a:prstGeom>
          <a:noFill/>
        </p:spPr>
        <p:txBody>
          <a:bodyPr wrap="square" rtlCol="0">
            <a:spAutoFit/>
          </a:bodyPr>
          <a:lstStyle/>
          <a:p>
            <a:r>
              <a:rPr lang="en-US" sz="1600" b="1" u="sng" dirty="0"/>
              <a:t>Research Article #3</a:t>
            </a:r>
            <a:r>
              <a:rPr lang="en-US" sz="1600" dirty="0"/>
              <a:t>:</a:t>
            </a:r>
          </a:p>
          <a:p>
            <a:r>
              <a:rPr lang="en-US" sz="1600" dirty="0"/>
              <a:t>-A direct observation study titled Errors in Preparation and Administration of Insulin in Two Urban Vietnamese Hospitals.</a:t>
            </a:r>
          </a:p>
          <a:p>
            <a:r>
              <a:rPr lang="en-US" sz="1600" dirty="0"/>
              <a:t>-229 insulin doses were observed and included in the study.</a:t>
            </a:r>
          </a:p>
          <a:p>
            <a:r>
              <a:rPr lang="en-US" sz="1600" dirty="0"/>
              <a:t>-Of these, 66 doses had a least one error, 28.8%.</a:t>
            </a:r>
          </a:p>
          <a:p>
            <a:r>
              <a:rPr lang="en-US" sz="1600" dirty="0"/>
              <a:t>-The study concludes that education is likely the first feasible step to achieve improvements (Nguyen et al., 2014).</a:t>
            </a:r>
          </a:p>
        </p:txBody>
      </p:sp>
      <p:pic>
        <p:nvPicPr>
          <p:cNvPr id="9" name="Graphic 8" descr="Books outline">
            <a:extLst>
              <a:ext uri="{FF2B5EF4-FFF2-40B4-BE49-F238E27FC236}">
                <a16:creationId xmlns:a16="http://schemas.microsoft.com/office/drawing/2014/main" id="{8C50EFBA-DE01-ED44-91A3-06FADCEF728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011103" y="5271165"/>
            <a:ext cx="1266497" cy="1266497"/>
          </a:xfrm>
          <a:prstGeom prst="rect">
            <a:avLst/>
          </a:prstGeom>
        </p:spPr>
      </p:pic>
    </p:spTree>
    <p:extLst>
      <p:ext uri="{BB962C8B-B14F-4D97-AF65-F5344CB8AC3E}">
        <p14:creationId xmlns:p14="http://schemas.microsoft.com/office/powerpoint/2010/main" val="2976743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8">
            <a:extLst>
              <a:ext uri="{FF2B5EF4-FFF2-40B4-BE49-F238E27FC236}">
                <a16:creationId xmlns:a16="http://schemas.microsoft.com/office/drawing/2014/main" id="{62DAC179-C790-4427-B1A0-AF7E55B8E6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CF18E6-3D93-8048-86A4-788D4FC305BD}"/>
              </a:ext>
            </a:extLst>
          </p:cNvPr>
          <p:cNvSpPr>
            <a:spLocks noGrp="1"/>
          </p:cNvSpPr>
          <p:nvPr>
            <p:ph type="title"/>
          </p:nvPr>
        </p:nvSpPr>
        <p:spPr>
          <a:xfrm>
            <a:off x="8252340" y="639704"/>
            <a:ext cx="3445674" cy="5577840"/>
          </a:xfrm>
        </p:spPr>
        <p:txBody>
          <a:bodyPr anchor="ctr">
            <a:normAutofit/>
          </a:bodyPr>
          <a:lstStyle/>
          <a:p>
            <a:r>
              <a:rPr lang="en-US" sz="3200" dirty="0"/>
              <a:t>Recommendations for Practice</a:t>
            </a:r>
          </a:p>
        </p:txBody>
      </p:sp>
      <p:sp useBgFill="1">
        <p:nvSpPr>
          <p:cNvPr id="11" name="Rectangle 10">
            <a:extLst>
              <a:ext uri="{FF2B5EF4-FFF2-40B4-BE49-F238E27FC236}">
                <a16:creationId xmlns:a16="http://schemas.microsoft.com/office/drawing/2014/main" id="{EA392D87-3787-45D6-976E-B85674C09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EFE8E04-DEE3-49FD-89A2-285FAD1CB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14" name="Content Placeholder 2">
            <a:extLst>
              <a:ext uri="{FF2B5EF4-FFF2-40B4-BE49-F238E27FC236}">
                <a16:creationId xmlns:a16="http://schemas.microsoft.com/office/drawing/2014/main" id="{A3432782-15D6-4FCA-A27A-4E6F45609FE3}"/>
              </a:ext>
            </a:extLst>
          </p:cNvPr>
          <p:cNvGraphicFramePr>
            <a:graphicFrameLocks noGrp="1"/>
          </p:cNvGraphicFramePr>
          <p:nvPr>
            <p:ph idx="1"/>
            <p:extLst>
              <p:ext uri="{D42A27DB-BD31-4B8C-83A1-F6EECF244321}">
                <p14:modId xmlns:p14="http://schemas.microsoft.com/office/powerpoint/2010/main" val="2147588497"/>
              </p:ext>
            </p:extLst>
          </p:nvPr>
        </p:nvGraphicFramePr>
        <p:xfrm>
          <a:off x="784225" y="639763"/>
          <a:ext cx="5959475" cy="55777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404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A75F4A0-FEAF-4F1B-9C48-7688BF9D4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1CA217-F904-3D47-A11D-6F0F5E0B1631}"/>
              </a:ext>
            </a:extLst>
          </p:cNvPr>
          <p:cNvSpPr>
            <a:spLocks noGrp="1"/>
          </p:cNvSpPr>
          <p:nvPr>
            <p:ph type="title"/>
          </p:nvPr>
        </p:nvSpPr>
        <p:spPr>
          <a:xfrm>
            <a:off x="1105469" y="5423537"/>
            <a:ext cx="9867331" cy="868081"/>
          </a:xfrm>
        </p:spPr>
        <p:txBody>
          <a:bodyPr anchor="ctr">
            <a:normAutofit/>
          </a:bodyPr>
          <a:lstStyle/>
          <a:p>
            <a:r>
              <a:rPr lang="en-US" dirty="0"/>
              <a:t>Conclusion</a:t>
            </a:r>
          </a:p>
        </p:txBody>
      </p:sp>
      <p:sp>
        <p:nvSpPr>
          <p:cNvPr id="10" name="Freeform: Shape 9">
            <a:extLst>
              <a:ext uri="{FF2B5EF4-FFF2-40B4-BE49-F238E27FC236}">
                <a16:creationId xmlns:a16="http://schemas.microsoft.com/office/drawing/2014/main" id="{F1EC79F3-0DE6-47BA-9C5C-039C54F4AC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1730653" y="-921117"/>
            <a:ext cx="1756584" cy="4408488"/>
          </a:xfrm>
          <a:custGeom>
            <a:avLst/>
            <a:gdLst>
              <a:gd name="connsiteX0" fmla="*/ 1756584 w 1756584"/>
              <a:gd name="connsiteY0" fmla="*/ 4408488 h 4408488"/>
              <a:gd name="connsiteX1" fmla="*/ 1756584 w 1756584"/>
              <a:gd name="connsiteY1" fmla="*/ 0 h 4408488"/>
              <a:gd name="connsiteX2" fmla="*/ 1350810 w 1756584"/>
              <a:gd name="connsiteY2" fmla="*/ 0 h 4408488"/>
              <a:gd name="connsiteX3" fmla="*/ 1350810 w 1756584"/>
              <a:gd name="connsiteY3" fmla="*/ 4024068 h 4408488"/>
              <a:gd name="connsiteX4" fmla="*/ 0 w 1756584"/>
              <a:gd name="connsiteY4" fmla="*/ 4023445 h 4408488"/>
              <a:gd name="connsiteX5" fmla="*/ 0 w 1756584"/>
              <a:gd name="connsiteY5" fmla="*/ 4408488 h 4408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6584" h="4408488">
                <a:moveTo>
                  <a:pt x="1756584" y="4408488"/>
                </a:moveTo>
                <a:lnTo>
                  <a:pt x="1756584" y="0"/>
                </a:lnTo>
                <a:lnTo>
                  <a:pt x="1350810" y="0"/>
                </a:lnTo>
                <a:lnTo>
                  <a:pt x="1350810" y="4024068"/>
                </a:lnTo>
                <a:lnTo>
                  <a:pt x="0" y="4023445"/>
                </a:lnTo>
                <a:lnTo>
                  <a:pt x="0" y="4408488"/>
                </a:lnTo>
                <a:close/>
              </a:path>
            </a:pathLst>
          </a:custGeom>
          <a:solidFill>
            <a:schemeClr val="tx2"/>
          </a:solidFill>
          <a:ln w="0">
            <a:noFill/>
            <a:prstDash val="solid"/>
            <a:round/>
            <a:headEnd/>
            <a:tailEnd/>
          </a:ln>
        </p:spPr>
        <p:txBody>
          <a:bodyPr wrap="square">
            <a:noAutofit/>
          </a:bodyPr>
          <a:lstStyle/>
          <a:p>
            <a:endParaRPr lang="en-US" dirty="0"/>
          </a:p>
        </p:txBody>
      </p:sp>
      <p:sp>
        <p:nvSpPr>
          <p:cNvPr id="12" name="Freeform: Shape 11">
            <a:extLst>
              <a:ext uri="{FF2B5EF4-FFF2-40B4-BE49-F238E27FC236}">
                <a16:creationId xmlns:a16="http://schemas.microsoft.com/office/drawing/2014/main" id="{C86C2B07-2A41-4CB1-9C51-F037AF417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8673443" y="2182330"/>
            <a:ext cx="1755930" cy="4408488"/>
          </a:xfrm>
          <a:custGeom>
            <a:avLst/>
            <a:gdLst>
              <a:gd name="connsiteX0" fmla="*/ 0 w 1755930"/>
              <a:gd name="connsiteY0" fmla="*/ 4023420 h 4408488"/>
              <a:gd name="connsiteX1" fmla="*/ 1 w 1755930"/>
              <a:gd name="connsiteY1" fmla="*/ 4408488 h 4408488"/>
              <a:gd name="connsiteX2" fmla="*/ 1755930 w 1755930"/>
              <a:gd name="connsiteY2" fmla="*/ 4408488 h 4408488"/>
              <a:gd name="connsiteX3" fmla="*/ 1755930 w 1755930"/>
              <a:gd name="connsiteY3" fmla="*/ 0 h 4408488"/>
              <a:gd name="connsiteX4" fmla="*/ 1350156 w 1755930"/>
              <a:gd name="connsiteY4" fmla="*/ 0 h 4408488"/>
              <a:gd name="connsiteX5" fmla="*/ 1350156 w 1755930"/>
              <a:gd name="connsiteY5" fmla="*/ 4023628 h 4408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5930" h="4408488">
                <a:moveTo>
                  <a:pt x="0" y="4023420"/>
                </a:moveTo>
                <a:lnTo>
                  <a:pt x="1" y="4408488"/>
                </a:lnTo>
                <a:lnTo>
                  <a:pt x="1755930" y="4408488"/>
                </a:lnTo>
                <a:lnTo>
                  <a:pt x="1755930" y="0"/>
                </a:lnTo>
                <a:lnTo>
                  <a:pt x="1350156" y="0"/>
                </a:lnTo>
                <a:lnTo>
                  <a:pt x="1350156" y="4023628"/>
                </a:lnTo>
                <a:close/>
              </a:path>
            </a:pathLst>
          </a:custGeom>
          <a:solidFill>
            <a:schemeClr val="tx2"/>
          </a:solidFill>
          <a:ln w="0">
            <a:noFill/>
            <a:prstDash val="solid"/>
            <a:round/>
            <a:headEnd/>
            <a:tailEnd/>
          </a:ln>
        </p:spPr>
      </p:sp>
      <p:sp>
        <p:nvSpPr>
          <p:cNvPr id="3" name="Content Placeholder 2">
            <a:extLst>
              <a:ext uri="{FF2B5EF4-FFF2-40B4-BE49-F238E27FC236}">
                <a16:creationId xmlns:a16="http://schemas.microsoft.com/office/drawing/2014/main" id="{62B11432-206C-4B43-BE30-A48B2EEA4537}"/>
              </a:ext>
            </a:extLst>
          </p:cNvPr>
          <p:cNvSpPr>
            <a:spLocks noGrp="1"/>
          </p:cNvSpPr>
          <p:nvPr>
            <p:ph idx="1"/>
          </p:nvPr>
        </p:nvSpPr>
        <p:spPr>
          <a:xfrm>
            <a:off x="1219201" y="1123486"/>
            <a:ext cx="9639868" cy="3516753"/>
          </a:xfrm>
        </p:spPr>
        <p:txBody>
          <a:bodyPr anchor="ctr">
            <a:normAutofit lnSpcReduction="10000"/>
          </a:bodyPr>
          <a:lstStyle/>
          <a:p>
            <a:r>
              <a:rPr lang="en-US" sz="2400" dirty="0"/>
              <a:t>In conclusion, it was found through observation that many nurses did not comply with current hospital policies for proper insulin storage and administration. Using current, evidence-based research, studies were found that demonstrated the accuracy of these policies. Therefore, it is recommended that all nursing staff attend a session to relearn the importance of implementing these policies correctly, and possibly learning about a new addition to the EPIC computer system that prevents dual sign off workarounds. These policies are important to follow and nurses who make it a habit to follow them are nurses who put their patients’ safety first. Patient safety is the ultimate goal. </a:t>
            </a:r>
          </a:p>
        </p:txBody>
      </p:sp>
      <p:sp>
        <p:nvSpPr>
          <p:cNvPr id="14" name="Rectangle 13">
            <a:extLst>
              <a:ext uri="{FF2B5EF4-FFF2-40B4-BE49-F238E27FC236}">
                <a16:creationId xmlns:a16="http://schemas.microsoft.com/office/drawing/2014/main" id="{A3F67AAC-C977-4759-A5C8-6BC998F96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6453386"/>
            <a:ext cx="12191998" cy="40461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bg1"/>
              </a:solidFill>
            </a:endParaRPr>
          </a:p>
        </p:txBody>
      </p:sp>
    </p:spTree>
    <p:extLst>
      <p:ext uri="{BB962C8B-B14F-4D97-AF65-F5344CB8AC3E}">
        <p14:creationId xmlns:p14="http://schemas.microsoft.com/office/powerpoint/2010/main" val="4092800907"/>
      </p:ext>
    </p:extLst>
  </p:cSld>
  <p:clrMapOvr>
    <a:masterClrMapping/>
  </p:clrMapOvr>
</p:sld>
</file>

<file path=ppt/theme/theme1.xml><?xml version="1.0" encoding="utf-8"?>
<a:theme xmlns:a="http://schemas.openxmlformats.org/drawingml/2006/main" name="Cro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97</TotalTime>
  <Words>795</Words>
  <Application>Microsoft Macintosh PowerPoint</Application>
  <PresentationFormat>Widescreen</PresentationFormat>
  <Paragraphs>41</Paragraphs>
  <Slides>7</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7</vt:i4>
      </vt:variant>
    </vt:vector>
  </HeadingPairs>
  <TitlesOfParts>
    <vt:vector size="9" baseType="lpstr">
      <vt:lpstr>Franklin Gothic Book</vt:lpstr>
      <vt:lpstr>Crop</vt:lpstr>
      <vt:lpstr>Preventing Insulin storage and administration errors</vt:lpstr>
      <vt:lpstr>Abstract</vt:lpstr>
      <vt:lpstr>Problem/Background</vt:lpstr>
      <vt:lpstr>Theoretical Framework</vt:lpstr>
      <vt:lpstr>Evidence-Based Practice</vt:lpstr>
      <vt:lpstr>Recommendations for Practice</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Preventing Insulin storage and administration errors</dc:title>
  <dc:creator>Makena Reddick</dc:creator>
  <cp:lastModifiedBy>Makena Reddick</cp:lastModifiedBy>
  <cp:revision>10</cp:revision>
  <dcterms:created xsi:type="dcterms:W3CDTF">2021-03-20T18:56:43Z</dcterms:created>
  <dcterms:modified xsi:type="dcterms:W3CDTF">2021-03-22T20:25:56Z</dcterms:modified>
</cp:coreProperties>
</file>