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0"/>
  </p:notesMasterIdLst>
  <p:sldIdLst>
    <p:sldId id="256" r:id="rId2"/>
    <p:sldId id="257" r:id="rId3"/>
    <p:sldId id="258" r:id="rId4"/>
    <p:sldId id="259" r:id="rId5"/>
    <p:sldId id="260" r:id="rId6"/>
    <p:sldId id="261" r:id="rId7"/>
    <p:sldId id="262" r:id="rId8"/>
    <p:sldId id="263" r:id="rId9"/>
  </p:sldIdLst>
  <p:sldSz cx="9144000" cy="5143500" type="screen16x9"/>
  <p:notesSz cx="6858000" cy="9144000"/>
  <p:embeddedFontLst>
    <p:embeddedFont>
      <p:font typeface="Open Sans" panose="020B0606030504020204" pitchFamily="34" charset="0"/>
      <p:regular r:id="rId11"/>
      <p:bold r:id="rId12"/>
      <p:italic r:id="rId13"/>
      <p:boldItalic r:id="rId14"/>
    </p:embeddedFont>
    <p:embeddedFont>
      <p:font typeface="PT Sans Narrow" panose="020B0506020203020204" pitchFamily="34" charset="77"/>
      <p:regular r:id="rId15"/>
      <p:bold r:id="rId1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46"/>
  </p:normalViewPr>
  <p:slideViewPr>
    <p:cSldViewPr snapToGrid="0">
      <p:cViewPr varScale="1">
        <p:scale>
          <a:sx n="66" d="100"/>
          <a:sy n="66" d="100"/>
        </p:scale>
        <p:origin x="200" y="144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3.fntdata"/><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font" Target="fonts/font2.fntdata"/><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6.fntdata"/><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font" Target="fonts/font5.fntdata"/><Relationship Id="rId10" Type="http://schemas.openxmlformats.org/officeDocument/2006/relationships/notesMaster" Target="notesMasters/notesMaster1.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c8bb27115e_0_2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c8bb27115e_0_2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c8bb27115e_0_2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c8bb27115e_0_2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c8bb27115e_0_2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c8bb27115e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c8bb27115e_0_2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c8bb27115e_0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c8bb27115e_0_2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c8bb27115e_0_2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c8bb27115e_0_2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c8bb27115e_0_2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c8bb27115e_0_2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c8bb27115e_0_2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cxnSp>
        <p:nvCxnSpPr>
          <p:cNvPr id="10" name="Google Shape;10;p2"/>
          <p:cNvCxnSpPr/>
          <p:nvPr/>
        </p:nvCxnSpPr>
        <p:spPr>
          <a:xfrm>
            <a:off x="7007735" y="3176888"/>
            <a:ext cx="562200" cy="0"/>
          </a:xfrm>
          <a:prstGeom prst="straightConnector1">
            <a:avLst/>
          </a:prstGeom>
          <a:noFill/>
          <a:ln w="76200" cap="flat" cmpd="sng">
            <a:solidFill>
              <a:schemeClr val="lt2"/>
            </a:solidFill>
            <a:prstDash val="solid"/>
            <a:round/>
            <a:headEnd type="none" w="sm" len="sm"/>
            <a:tailEnd type="none" w="sm" len="sm"/>
          </a:ln>
        </p:spPr>
      </p:cxnSp>
      <p:cxnSp>
        <p:nvCxnSpPr>
          <p:cNvPr id="11" name="Google Shape;11;p2"/>
          <p:cNvCxnSpPr/>
          <p:nvPr/>
        </p:nvCxnSpPr>
        <p:spPr>
          <a:xfrm>
            <a:off x="1575035" y="3158252"/>
            <a:ext cx="562200" cy="0"/>
          </a:xfrm>
          <a:prstGeom prst="straightConnector1">
            <a:avLst/>
          </a:prstGeom>
          <a:noFill/>
          <a:ln w="76200" cap="flat" cmpd="sng">
            <a:solidFill>
              <a:schemeClr val="lt2"/>
            </a:solidFill>
            <a:prstDash val="solid"/>
            <a:round/>
            <a:headEnd type="none" w="sm" len="sm"/>
            <a:tailEnd type="none" w="sm" len="sm"/>
          </a:ln>
        </p:spPr>
      </p:cxnSp>
      <p:grpSp>
        <p:nvGrpSpPr>
          <p:cNvPr id="12" name="Google Shape;12;p2"/>
          <p:cNvGrpSpPr/>
          <p:nvPr/>
        </p:nvGrpSpPr>
        <p:grpSpPr>
          <a:xfrm>
            <a:off x="1004144" y="1022025"/>
            <a:ext cx="7136668" cy="152400"/>
            <a:chOff x="1346429" y="1011300"/>
            <a:chExt cx="6452100" cy="152400"/>
          </a:xfrm>
        </p:grpSpPr>
        <p:cxnSp>
          <p:nvCxnSpPr>
            <p:cNvPr id="13" name="Google Shape;13;p2"/>
            <p:cNvCxnSpPr/>
            <p:nvPr/>
          </p:nvCxnSpPr>
          <p:spPr>
            <a:xfrm rot="10800000">
              <a:off x="1346429" y="1011300"/>
              <a:ext cx="6452100" cy="0"/>
            </a:xfrm>
            <a:prstGeom prst="straightConnector1">
              <a:avLst/>
            </a:prstGeom>
            <a:noFill/>
            <a:ln w="76200" cap="flat" cmpd="sng">
              <a:solidFill>
                <a:schemeClr val="accent3"/>
              </a:solidFill>
              <a:prstDash val="solid"/>
              <a:round/>
              <a:headEnd type="none" w="sm" len="sm"/>
              <a:tailEnd type="none" w="sm" len="sm"/>
            </a:ln>
          </p:spPr>
        </p:cxnSp>
        <p:cxnSp>
          <p:nvCxnSpPr>
            <p:cNvPr id="14" name="Google Shape;14;p2"/>
            <p:cNvCxnSpPr/>
            <p:nvPr/>
          </p:nvCxnSpPr>
          <p:spPr>
            <a:xfrm rot="10800000">
              <a:off x="1346429" y="1163700"/>
              <a:ext cx="6452100" cy="0"/>
            </a:xfrm>
            <a:prstGeom prst="straightConnector1">
              <a:avLst/>
            </a:prstGeom>
            <a:noFill/>
            <a:ln w="9525" cap="flat" cmpd="sng">
              <a:solidFill>
                <a:schemeClr val="accent3"/>
              </a:solidFill>
              <a:prstDash val="solid"/>
              <a:round/>
              <a:headEnd type="none" w="sm" len="sm"/>
              <a:tailEnd type="none" w="sm" len="sm"/>
            </a:ln>
          </p:spPr>
        </p:cxnSp>
      </p:grpSp>
      <p:grpSp>
        <p:nvGrpSpPr>
          <p:cNvPr id="15" name="Google Shape;15;p2"/>
          <p:cNvGrpSpPr/>
          <p:nvPr/>
        </p:nvGrpSpPr>
        <p:grpSpPr>
          <a:xfrm>
            <a:off x="1004151" y="3969100"/>
            <a:ext cx="7136668" cy="152400"/>
            <a:chOff x="1346435" y="3969088"/>
            <a:chExt cx="6452100" cy="152400"/>
          </a:xfrm>
        </p:grpSpPr>
        <p:cxnSp>
          <p:nvCxnSpPr>
            <p:cNvPr id="16" name="Google Shape;16;p2"/>
            <p:cNvCxnSpPr/>
            <p:nvPr/>
          </p:nvCxnSpPr>
          <p:spPr>
            <a:xfrm>
              <a:off x="1346435" y="4121488"/>
              <a:ext cx="6452100" cy="0"/>
            </a:xfrm>
            <a:prstGeom prst="straightConnector1">
              <a:avLst/>
            </a:prstGeom>
            <a:noFill/>
            <a:ln w="76200" cap="flat" cmpd="sng">
              <a:solidFill>
                <a:schemeClr val="accent3"/>
              </a:solidFill>
              <a:prstDash val="solid"/>
              <a:round/>
              <a:headEnd type="none" w="sm" len="sm"/>
              <a:tailEnd type="none" w="sm" len="sm"/>
            </a:ln>
          </p:spPr>
        </p:cxnSp>
        <p:cxnSp>
          <p:nvCxnSpPr>
            <p:cNvPr id="17" name="Google Shape;17;p2"/>
            <p:cNvCxnSpPr/>
            <p:nvPr/>
          </p:nvCxnSpPr>
          <p:spPr>
            <a:xfrm>
              <a:off x="1346435" y="3969088"/>
              <a:ext cx="6452100" cy="0"/>
            </a:xfrm>
            <a:prstGeom prst="straightConnector1">
              <a:avLst/>
            </a:prstGeom>
            <a:noFill/>
            <a:ln w="9525" cap="flat" cmpd="sng">
              <a:solidFill>
                <a:schemeClr val="accent3"/>
              </a:solidFill>
              <a:prstDash val="solid"/>
              <a:round/>
              <a:headEnd type="none" w="sm" len="sm"/>
              <a:tailEnd type="none" w="sm" len="sm"/>
            </a:ln>
          </p:spPr>
        </p:cxnSp>
      </p:grpSp>
      <p:sp>
        <p:nvSpPr>
          <p:cNvPr id="18" name="Google Shape;18;p2"/>
          <p:cNvSpPr txBox="1">
            <a:spLocks noGrp="1"/>
          </p:cNvSpPr>
          <p:nvPr>
            <p:ph type="ctrTitle"/>
          </p:nvPr>
        </p:nvSpPr>
        <p:spPr>
          <a:xfrm>
            <a:off x="1004150" y="1751764"/>
            <a:ext cx="7136700" cy="1022400"/>
          </a:xfrm>
          <a:prstGeom prst="rect">
            <a:avLst/>
          </a:prstGeom>
        </p:spPr>
        <p:txBody>
          <a:bodyPr spcFirstLastPara="1" wrap="square" lIns="91425" tIns="91425" rIns="91425" bIns="91425" anchor="b" anchorCtr="0">
            <a:normAutofit/>
          </a:bodyPr>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a:endParaRPr/>
          </a:p>
        </p:txBody>
      </p:sp>
      <p:sp>
        <p:nvSpPr>
          <p:cNvPr id="19" name="Google Shape;19;p2"/>
          <p:cNvSpPr txBox="1">
            <a:spLocks noGrp="1"/>
          </p:cNvSpPr>
          <p:nvPr>
            <p:ph type="subTitle" idx="1"/>
          </p:nvPr>
        </p:nvSpPr>
        <p:spPr>
          <a:xfrm>
            <a:off x="2137225" y="2850039"/>
            <a:ext cx="48705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a:endParaRPr/>
          </a:p>
        </p:txBody>
      </p:sp>
      <p:sp>
        <p:nvSpPr>
          <p:cNvPr id="20" name="Google Shape;20;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5"/>
        <p:cNvGrpSpPr/>
        <p:nvPr/>
      </p:nvGrpSpPr>
      <p:grpSpPr>
        <a:xfrm>
          <a:off x="0" y="0"/>
          <a:ext cx="0" cy="0"/>
          <a:chOff x="0" y="0"/>
          <a:chExt cx="0" cy="0"/>
        </a:xfrm>
      </p:grpSpPr>
      <p:sp>
        <p:nvSpPr>
          <p:cNvPr id="56" name="Google Shape;56;p11"/>
          <p:cNvSpPr/>
          <p:nvPr/>
        </p:nvSpPr>
        <p:spPr>
          <a:xfrm>
            <a:off x="-75"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11"/>
          <p:cNvSpPr txBox="1">
            <a:spLocks noGrp="1"/>
          </p:cNvSpPr>
          <p:nvPr>
            <p:ph type="title" hasCustomPrompt="1"/>
          </p:nvPr>
        </p:nvSpPr>
        <p:spPr>
          <a:xfrm>
            <a:off x="311700" y="1304850"/>
            <a:ext cx="8520600" cy="15384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accent3"/>
              </a:buClr>
              <a:buSzPts val="13000"/>
              <a:buNone/>
              <a:defRPr sz="13000">
                <a:solidFill>
                  <a:schemeClr val="accent3"/>
                </a:solidFill>
              </a:defRPr>
            </a:lvl1pPr>
            <a:lvl2pPr lvl="1" algn="ctr">
              <a:spcBef>
                <a:spcPts val="0"/>
              </a:spcBef>
              <a:spcAft>
                <a:spcPts val="0"/>
              </a:spcAft>
              <a:buClr>
                <a:schemeClr val="accent3"/>
              </a:buClr>
              <a:buSzPts val="13000"/>
              <a:buNone/>
              <a:defRPr sz="13000">
                <a:solidFill>
                  <a:schemeClr val="accent3"/>
                </a:solidFill>
              </a:defRPr>
            </a:lvl2pPr>
            <a:lvl3pPr lvl="2" algn="ctr">
              <a:spcBef>
                <a:spcPts val="0"/>
              </a:spcBef>
              <a:spcAft>
                <a:spcPts val="0"/>
              </a:spcAft>
              <a:buClr>
                <a:schemeClr val="accent3"/>
              </a:buClr>
              <a:buSzPts val="13000"/>
              <a:buNone/>
              <a:defRPr sz="13000">
                <a:solidFill>
                  <a:schemeClr val="accent3"/>
                </a:solidFill>
              </a:defRPr>
            </a:lvl3pPr>
            <a:lvl4pPr lvl="3" algn="ctr">
              <a:spcBef>
                <a:spcPts val="0"/>
              </a:spcBef>
              <a:spcAft>
                <a:spcPts val="0"/>
              </a:spcAft>
              <a:buClr>
                <a:schemeClr val="accent3"/>
              </a:buClr>
              <a:buSzPts val="13000"/>
              <a:buNone/>
              <a:defRPr sz="13000">
                <a:solidFill>
                  <a:schemeClr val="accent3"/>
                </a:solidFill>
              </a:defRPr>
            </a:lvl4pPr>
            <a:lvl5pPr lvl="4" algn="ctr">
              <a:spcBef>
                <a:spcPts val="0"/>
              </a:spcBef>
              <a:spcAft>
                <a:spcPts val="0"/>
              </a:spcAft>
              <a:buClr>
                <a:schemeClr val="accent3"/>
              </a:buClr>
              <a:buSzPts val="13000"/>
              <a:buNone/>
              <a:defRPr sz="13000">
                <a:solidFill>
                  <a:schemeClr val="accent3"/>
                </a:solidFill>
              </a:defRPr>
            </a:lvl5pPr>
            <a:lvl6pPr lvl="5" algn="ctr">
              <a:spcBef>
                <a:spcPts val="0"/>
              </a:spcBef>
              <a:spcAft>
                <a:spcPts val="0"/>
              </a:spcAft>
              <a:buClr>
                <a:schemeClr val="accent3"/>
              </a:buClr>
              <a:buSzPts val="13000"/>
              <a:buNone/>
              <a:defRPr sz="13000">
                <a:solidFill>
                  <a:schemeClr val="accent3"/>
                </a:solidFill>
              </a:defRPr>
            </a:lvl6pPr>
            <a:lvl7pPr lvl="6" algn="ctr">
              <a:spcBef>
                <a:spcPts val="0"/>
              </a:spcBef>
              <a:spcAft>
                <a:spcPts val="0"/>
              </a:spcAft>
              <a:buClr>
                <a:schemeClr val="accent3"/>
              </a:buClr>
              <a:buSzPts val="13000"/>
              <a:buNone/>
              <a:defRPr sz="13000">
                <a:solidFill>
                  <a:schemeClr val="accent3"/>
                </a:solidFill>
              </a:defRPr>
            </a:lvl7pPr>
            <a:lvl8pPr lvl="7" algn="ctr">
              <a:spcBef>
                <a:spcPts val="0"/>
              </a:spcBef>
              <a:spcAft>
                <a:spcPts val="0"/>
              </a:spcAft>
              <a:buClr>
                <a:schemeClr val="accent3"/>
              </a:buClr>
              <a:buSzPts val="13000"/>
              <a:buNone/>
              <a:defRPr sz="13000">
                <a:solidFill>
                  <a:schemeClr val="accent3"/>
                </a:solidFill>
              </a:defRPr>
            </a:lvl8pPr>
            <a:lvl9pPr lvl="8" algn="ctr">
              <a:spcBef>
                <a:spcPts val="0"/>
              </a:spcBef>
              <a:spcAft>
                <a:spcPts val="0"/>
              </a:spcAft>
              <a:buClr>
                <a:schemeClr val="accent3"/>
              </a:buClr>
              <a:buSzPts val="13000"/>
              <a:buNone/>
              <a:defRPr sz="13000">
                <a:solidFill>
                  <a:schemeClr val="accent3"/>
                </a:solidFill>
              </a:defRPr>
            </a:lvl9pPr>
          </a:lstStyle>
          <a:p>
            <a:r>
              <a:t>xx%</a:t>
            </a:r>
          </a:p>
        </p:txBody>
      </p:sp>
      <p:sp>
        <p:nvSpPr>
          <p:cNvPr id="58" name="Google Shape;58;p11"/>
          <p:cNvSpPr txBox="1">
            <a:spLocks noGrp="1"/>
          </p:cNvSpPr>
          <p:nvPr>
            <p:ph type="body" idx="1"/>
          </p:nvPr>
        </p:nvSpPr>
        <p:spPr>
          <a:xfrm>
            <a:off x="311700" y="2995650"/>
            <a:ext cx="8520600" cy="10716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59" name="Google Shape;59;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0"/>
        <p:cNvGrpSpPr/>
        <p:nvPr/>
      </p:nvGrpSpPr>
      <p:grpSpPr>
        <a:xfrm>
          <a:off x="0" y="0"/>
          <a:ext cx="0" cy="0"/>
          <a:chOff x="0" y="0"/>
          <a:chExt cx="0" cy="0"/>
        </a:xfrm>
      </p:grpSpPr>
      <p:sp>
        <p:nvSpPr>
          <p:cNvPr id="61" name="Google Shape;61;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1"/>
        <p:cNvGrpSpPr/>
        <p:nvPr/>
      </p:nvGrpSpPr>
      <p:grpSpPr>
        <a:xfrm>
          <a:off x="0" y="0"/>
          <a:ext cx="0" cy="0"/>
          <a:chOff x="0" y="0"/>
          <a:chExt cx="0" cy="0"/>
        </a:xfrm>
      </p:grpSpPr>
      <p:sp>
        <p:nvSpPr>
          <p:cNvPr id="22" name="Google Shape;22;p3"/>
          <p:cNvSpPr/>
          <p:nvPr/>
        </p:nvSpPr>
        <p:spPr>
          <a:xfrm>
            <a:off x="-50" y="2571900"/>
            <a:ext cx="9144000" cy="2571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txBox="1">
            <a:spLocks noGrp="1"/>
          </p:cNvSpPr>
          <p:nvPr>
            <p:ph type="title"/>
          </p:nvPr>
        </p:nvSpPr>
        <p:spPr>
          <a:xfrm>
            <a:off x="311700" y="814800"/>
            <a:ext cx="8571300" cy="9420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a:lvl1pPr>
            <a:lvl2pPr lvl="1" algn="ctr">
              <a:spcBef>
                <a:spcPts val="0"/>
              </a:spcBef>
              <a:spcAft>
                <a:spcPts val="0"/>
              </a:spcAft>
              <a:buSzPts val="3600"/>
              <a:buNone/>
              <a:defRPr/>
            </a:lvl2pPr>
            <a:lvl3pPr lvl="2" algn="ctr">
              <a:spcBef>
                <a:spcPts val="0"/>
              </a:spcBef>
              <a:spcAft>
                <a:spcPts val="0"/>
              </a:spcAft>
              <a:buSzPts val="3600"/>
              <a:buNone/>
              <a:defRPr/>
            </a:lvl3pPr>
            <a:lvl4pPr lvl="3" algn="ctr">
              <a:spcBef>
                <a:spcPts val="0"/>
              </a:spcBef>
              <a:spcAft>
                <a:spcPts val="0"/>
              </a:spcAft>
              <a:buSzPts val="3600"/>
              <a:buNone/>
              <a:defRPr/>
            </a:lvl4pPr>
            <a:lvl5pPr lvl="4" algn="ctr">
              <a:spcBef>
                <a:spcPts val="0"/>
              </a:spcBef>
              <a:spcAft>
                <a:spcPts val="0"/>
              </a:spcAft>
              <a:buSzPts val="3600"/>
              <a:buNone/>
              <a:defRPr/>
            </a:lvl5pPr>
            <a:lvl6pPr lvl="5" algn="ctr">
              <a:spcBef>
                <a:spcPts val="0"/>
              </a:spcBef>
              <a:spcAft>
                <a:spcPts val="0"/>
              </a:spcAft>
              <a:buSzPts val="3600"/>
              <a:buNone/>
              <a:defRPr/>
            </a:lvl6pPr>
            <a:lvl7pPr lvl="6" algn="ctr">
              <a:spcBef>
                <a:spcPts val="0"/>
              </a:spcBef>
              <a:spcAft>
                <a:spcPts val="0"/>
              </a:spcAft>
              <a:buSzPts val="3600"/>
              <a:buNone/>
              <a:defRPr/>
            </a:lvl7pPr>
            <a:lvl8pPr lvl="7" algn="ctr">
              <a:spcBef>
                <a:spcPts val="0"/>
              </a:spcBef>
              <a:spcAft>
                <a:spcPts val="0"/>
              </a:spcAft>
              <a:buSzPts val="3600"/>
              <a:buNone/>
              <a:defRPr/>
            </a:lvl8pPr>
            <a:lvl9pPr lvl="8" algn="ctr">
              <a:spcBef>
                <a:spcPts val="0"/>
              </a:spcBef>
              <a:spcAft>
                <a:spcPts val="0"/>
              </a:spcAft>
              <a:buSzPts val="3600"/>
              <a:buNone/>
              <a:defRPr/>
            </a:lvl9pPr>
          </a:lstStyle>
          <a:p>
            <a:endParaRPr/>
          </a:p>
        </p:txBody>
      </p:sp>
      <p:sp>
        <p:nvSpPr>
          <p:cNvPr id="24" name="Google Shape;24;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5"/>
        <p:cNvGrpSpPr/>
        <p:nvPr/>
      </p:nvGrpSpPr>
      <p:grpSpPr>
        <a:xfrm>
          <a:off x="0" y="0"/>
          <a:ext cx="0" cy="0"/>
          <a:chOff x="0" y="0"/>
          <a:chExt cx="0" cy="0"/>
        </a:xfrm>
      </p:grpSpPr>
      <p:sp>
        <p:nvSpPr>
          <p:cNvPr id="26" name="Google Shape;26;p4"/>
          <p:cNvSpPr/>
          <p:nvPr/>
        </p:nvSpPr>
        <p:spPr>
          <a:xfrm>
            <a:off x="-75" y="5045700"/>
            <a:ext cx="9144000" cy="978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4"/>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28" name="Google Shape;28;p4"/>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9" name="Google Shape;2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0"/>
        <p:cNvGrpSpPr/>
        <p:nvPr/>
      </p:nvGrpSpPr>
      <p:grpSpPr>
        <a:xfrm>
          <a:off x="0" y="0"/>
          <a:ext cx="0" cy="0"/>
          <a:chOff x="0" y="0"/>
          <a:chExt cx="0" cy="0"/>
        </a:xfrm>
      </p:grpSpPr>
      <p:sp>
        <p:nvSpPr>
          <p:cNvPr id="31" name="Google Shape;31;p5"/>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32" name="Google Shape;32;p5"/>
          <p:cNvSpPr txBox="1">
            <a:spLocks noGrp="1"/>
          </p:cNvSpPr>
          <p:nvPr>
            <p:ph type="body" idx="1"/>
          </p:nvPr>
        </p:nvSpPr>
        <p:spPr>
          <a:xfrm>
            <a:off x="311700" y="1266175"/>
            <a:ext cx="3999900" cy="33027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3" name="Google Shape;33;p5"/>
          <p:cNvSpPr txBox="1">
            <a:spLocks noGrp="1"/>
          </p:cNvSpPr>
          <p:nvPr>
            <p:ph type="body" idx="2"/>
          </p:nvPr>
        </p:nvSpPr>
        <p:spPr>
          <a:xfrm>
            <a:off x="4832400" y="1266175"/>
            <a:ext cx="3999900" cy="33027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4" name="Google Shape;3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5"/>
        <p:cNvGrpSpPr/>
        <p:nvPr/>
      </p:nvGrpSpPr>
      <p:grpSpPr>
        <a:xfrm>
          <a:off x="0" y="0"/>
          <a:ext cx="0" cy="0"/>
          <a:chOff x="0" y="0"/>
          <a:chExt cx="0" cy="0"/>
        </a:xfrm>
      </p:grpSpPr>
      <p:sp>
        <p:nvSpPr>
          <p:cNvPr id="36" name="Google Shape;36;p6"/>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37" name="Google Shape;3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8"/>
        <p:cNvGrpSpPr/>
        <p:nvPr/>
      </p:nvGrpSpPr>
      <p:grpSpPr>
        <a:xfrm>
          <a:off x="0" y="0"/>
          <a:ext cx="0" cy="0"/>
          <a:chOff x="0" y="0"/>
          <a:chExt cx="0" cy="0"/>
        </a:xfrm>
      </p:grpSpPr>
      <p:sp>
        <p:nvSpPr>
          <p:cNvPr id="39" name="Google Shape;3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0" name="Google Shape;4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41" name="Google Shape;4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6"/>
        </a:solidFill>
        <a:effectLst/>
      </p:bgPr>
    </p:bg>
    <p:spTree>
      <p:nvGrpSpPr>
        <p:cNvPr id="1" name="Shape 42"/>
        <p:cNvGrpSpPr/>
        <p:nvPr/>
      </p:nvGrpSpPr>
      <p:grpSpPr>
        <a:xfrm>
          <a:off x="0" y="0"/>
          <a:ext cx="0" cy="0"/>
          <a:chOff x="0" y="0"/>
          <a:chExt cx="0" cy="0"/>
        </a:xfrm>
      </p:grpSpPr>
      <p:sp>
        <p:nvSpPr>
          <p:cNvPr id="43" name="Google Shape;43;p8"/>
          <p:cNvSpPr txBox="1">
            <a:spLocks noGrp="1"/>
          </p:cNvSpPr>
          <p:nvPr>
            <p:ph type="title"/>
          </p:nvPr>
        </p:nvSpPr>
        <p:spPr>
          <a:xfrm>
            <a:off x="490250" y="526350"/>
            <a:ext cx="5613600" cy="40908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dk2"/>
              </a:buClr>
              <a:buSzPts val="5400"/>
              <a:buNone/>
              <a:defRPr sz="5400" b="0">
                <a:solidFill>
                  <a:schemeClr val="dk2"/>
                </a:solidFill>
              </a:defRPr>
            </a:lvl1pPr>
            <a:lvl2pPr lvl="1">
              <a:spcBef>
                <a:spcPts val="0"/>
              </a:spcBef>
              <a:spcAft>
                <a:spcPts val="0"/>
              </a:spcAft>
              <a:buClr>
                <a:schemeClr val="dk2"/>
              </a:buClr>
              <a:buSzPts val="5400"/>
              <a:buNone/>
              <a:defRPr sz="5400" b="0">
                <a:solidFill>
                  <a:schemeClr val="dk2"/>
                </a:solidFill>
              </a:defRPr>
            </a:lvl2pPr>
            <a:lvl3pPr lvl="2">
              <a:spcBef>
                <a:spcPts val="0"/>
              </a:spcBef>
              <a:spcAft>
                <a:spcPts val="0"/>
              </a:spcAft>
              <a:buClr>
                <a:schemeClr val="dk2"/>
              </a:buClr>
              <a:buSzPts val="5400"/>
              <a:buNone/>
              <a:defRPr sz="5400" b="0">
                <a:solidFill>
                  <a:schemeClr val="dk2"/>
                </a:solidFill>
              </a:defRPr>
            </a:lvl3pPr>
            <a:lvl4pPr lvl="3">
              <a:spcBef>
                <a:spcPts val="0"/>
              </a:spcBef>
              <a:spcAft>
                <a:spcPts val="0"/>
              </a:spcAft>
              <a:buClr>
                <a:schemeClr val="dk2"/>
              </a:buClr>
              <a:buSzPts val="5400"/>
              <a:buNone/>
              <a:defRPr sz="5400" b="0">
                <a:solidFill>
                  <a:schemeClr val="dk2"/>
                </a:solidFill>
              </a:defRPr>
            </a:lvl4pPr>
            <a:lvl5pPr lvl="4">
              <a:spcBef>
                <a:spcPts val="0"/>
              </a:spcBef>
              <a:spcAft>
                <a:spcPts val="0"/>
              </a:spcAft>
              <a:buClr>
                <a:schemeClr val="dk2"/>
              </a:buClr>
              <a:buSzPts val="5400"/>
              <a:buNone/>
              <a:defRPr sz="5400" b="0">
                <a:solidFill>
                  <a:schemeClr val="dk2"/>
                </a:solidFill>
              </a:defRPr>
            </a:lvl5pPr>
            <a:lvl6pPr lvl="5">
              <a:spcBef>
                <a:spcPts val="0"/>
              </a:spcBef>
              <a:spcAft>
                <a:spcPts val="0"/>
              </a:spcAft>
              <a:buClr>
                <a:schemeClr val="dk2"/>
              </a:buClr>
              <a:buSzPts val="5400"/>
              <a:buNone/>
              <a:defRPr sz="5400" b="0">
                <a:solidFill>
                  <a:schemeClr val="dk2"/>
                </a:solidFill>
              </a:defRPr>
            </a:lvl6pPr>
            <a:lvl7pPr lvl="6">
              <a:spcBef>
                <a:spcPts val="0"/>
              </a:spcBef>
              <a:spcAft>
                <a:spcPts val="0"/>
              </a:spcAft>
              <a:buClr>
                <a:schemeClr val="dk2"/>
              </a:buClr>
              <a:buSzPts val="5400"/>
              <a:buNone/>
              <a:defRPr sz="5400" b="0">
                <a:solidFill>
                  <a:schemeClr val="dk2"/>
                </a:solidFill>
              </a:defRPr>
            </a:lvl7pPr>
            <a:lvl8pPr lvl="7">
              <a:spcBef>
                <a:spcPts val="0"/>
              </a:spcBef>
              <a:spcAft>
                <a:spcPts val="0"/>
              </a:spcAft>
              <a:buClr>
                <a:schemeClr val="dk2"/>
              </a:buClr>
              <a:buSzPts val="5400"/>
              <a:buNone/>
              <a:defRPr sz="5400" b="0">
                <a:solidFill>
                  <a:schemeClr val="dk2"/>
                </a:solidFill>
              </a:defRPr>
            </a:lvl8pPr>
            <a:lvl9pPr lvl="8">
              <a:spcBef>
                <a:spcPts val="0"/>
              </a:spcBef>
              <a:spcAft>
                <a:spcPts val="0"/>
              </a:spcAft>
              <a:buClr>
                <a:schemeClr val="dk2"/>
              </a:buClr>
              <a:buSzPts val="5400"/>
              <a:buNone/>
              <a:defRPr sz="5400" b="0">
                <a:solidFill>
                  <a:schemeClr val="dk2"/>
                </a:solidFill>
              </a:defRPr>
            </a:lvl9pPr>
          </a:lstStyle>
          <a:p>
            <a:endParaRPr/>
          </a:p>
        </p:txBody>
      </p:sp>
      <p:sp>
        <p:nvSpPr>
          <p:cNvPr id="44" name="Google Shape;4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5"/>
        <p:cNvGrpSpPr/>
        <p:nvPr/>
      </p:nvGrpSpPr>
      <p:grpSpPr>
        <a:xfrm>
          <a:off x="0" y="0"/>
          <a:ext cx="0" cy="0"/>
          <a:chOff x="0" y="0"/>
          <a:chExt cx="0" cy="0"/>
        </a:xfrm>
      </p:grpSpPr>
      <p:sp>
        <p:nvSpPr>
          <p:cNvPr id="46" name="Google Shape;46;p9"/>
          <p:cNvSpPr/>
          <p:nvPr/>
        </p:nvSpPr>
        <p:spPr>
          <a:xfrm>
            <a:off x="4572000" y="0"/>
            <a:ext cx="4572000" cy="51435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7" name="Google Shape;47;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48" name="Google Shape;48;p9"/>
          <p:cNvSpPr txBox="1">
            <a:spLocks noGrp="1"/>
          </p:cNvSpPr>
          <p:nvPr>
            <p:ph type="title"/>
          </p:nvPr>
        </p:nvSpPr>
        <p:spPr>
          <a:xfrm>
            <a:off x="265500" y="1039675"/>
            <a:ext cx="4045200" cy="16758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9" name="Google Shape;49;p9"/>
          <p:cNvSpPr txBox="1">
            <a:spLocks noGrp="1"/>
          </p:cNvSpPr>
          <p:nvPr>
            <p:ph type="subTitle" idx="1"/>
          </p:nvPr>
        </p:nvSpPr>
        <p:spPr>
          <a:xfrm>
            <a:off x="265500" y="27268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0" name="Google Shape;50;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0"/>
              </a:spcBef>
              <a:spcAft>
                <a:spcPts val="0"/>
              </a:spcAft>
              <a:buClr>
                <a:schemeClr val="lt1"/>
              </a:buClr>
              <a:buSzPts val="1400"/>
              <a:buChar char="○"/>
              <a:defRPr>
                <a:solidFill>
                  <a:schemeClr val="lt1"/>
                </a:solidFill>
              </a:defRPr>
            </a:lvl2pPr>
            <a:lvl3pPr marL="1371600" lvl="2" indent="-317500">
              <a:spcBef>
                <a:spcPts val="0"/>
              </a:spcBef>
              <a:spcAft>
                <a:spcPts val="0"/>
              </a:spcAft>
              <a:buClr>
                <a:schemeClr val="lt1"/>
              </a:buClr>
              <a:buSzPts val="1400"/>
              <a:buChar char="■"/>
              <a:defRPr>
                <a:solidFill>
                  <a:schemeClr val="lt1"/>
                </a:solidFill>
              </a:defRPr>
            </a:lvl3pPr>
            <a:lvl4pPr marL="1828800" lvl="3" indent="-317500">
              <a:spcBef>
                <a:spcPts val="0"/>
              </a:spcBef>
              <a:spcAft>
                <a:spcPts val="0"/>
              </a:spcAft>
              <a:buClr>
                <a:schemeClr val="lt1"/>
              </a:buClr>
              <a:buSzPts val="1400"/>
              <a:buChar char="●"/>
              <a:defRPr>
                <a:solidFill>
                  <a:schemeClr val="lt1"/>
                </a:solidFill>
              </a:defRPr>
            </a:lvl4pPr>
            <a:lvl5pPr marL="2286000" lvl="4" indent="-317500">
              <a:spcBef>
                <a:spcPts val="0"/>
              </a:spcBef>
              <a:spcAft>
                <a:spcPts val="0"/>
              </a:spcAft>
              <a:buClr>
                <a:schemeClr val="lt1"/>
              </a:buClr>
              <a:buSzPts val="1400"/>
              <a:buChar char="○"/>
              <a:defRPr>
                <a:solidFill>
                  <a:schemeClr val="lt1"/>
                </a:solidFill>
              </a:defRPr>
            </a:lvl5pPr>
            <a:lvl6pPr marL="2743200" lvl="5" indent="-317500">
              <a:spcBef>
                <a:spcPts val="0"/>
              </a:spcBef>
              <a:spcAft>
                <a:spcPts val="0"/>
              </a:spcAft>
              <a:buClr>
                <a:schemeClr val="lt1"/>
              </a:buClr>
              <a:buSzPts val="1400"/>
              <a:buChar char="■"/>
              <a:defRPr>
                <a:solidFill>
                  <a:schemeClr val="lt1"/>
                </a:solidFill>
              </a:defRPr>
            </a:lvl6pPr>
            <a:lvl7pPr marL="3200400" lvl="6" indent="-317500">
              <a:spcBef>
                <a:spcPts val="0"/>
              </a:spcBef>
              <a:spcAft>
                <a:spcPts val="0"/>
              </a:spcAft>
              <a:buClr>
                <a:schemeClr val="lt1"/>
              </a:buClr>
              <a:buSzPts val="1400"/>
              <a:buChar char="●"/>
              <a:defRPr>
                <a:solidFill>
                  <a:schemeClr val="lt1"/>
                </a:solidFill>
              </a:defRPr>
            </a:lvl7pPr>
            <a:lvl8pPr marL="3657600" lvl="7" indent="-317500">
              <a:spcBef>
                <a:spcPts val="0"/>
              </a:spcBef>
              <a:spcAft>
                <a:spcPts val="0"/>
              </a:spcAft>
              <a:buClr>
                <a:schemeClr val="lt1"/>
              </a:buClr>
              <a:buSzPts val="1400"/>
              <a:buChar char="○"/>
              <a:defRPr>
                <a:solidFill>
                  <a:schemeClr val="lt1"/>
                </a:solidFill>
              </a:defRPr>
            </a:lvl8pPr>
            <a:lvl9pPr marL="4114800" lvl="8" indent="-317500">
              <a:spcBef>
                <a:spcPts val="0"/>
              </a:spcBef>
              <a:spcAft>
                <a:spcPts val="0"/>
              </a:spcAft>
              <a:buClr>
                <a:schemeClr val="lt1"/>
              </a:buClr>
              <a:buSzPts val="1400"/>
              <a:buChar char="■"/>
              <a:defRPr>
                <a:solidFill>
                  <a:schemeClr val="lt1"/>
                </a:solidFill>
              </a:defRPr>
            </a:lvl9pPr>
          </a:lstStyle>
          <a:p>
            <a:endParaRPr/>
          </a:p>
        </p:txBody>
      </p:sp>
      <p:sp>
        <p:nvSpPr>
          <p:cNvPr id="51" name="Google Shape;51;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2"/>
        <p:cNvGrpSpPr/>
        <p:nvPr/>
      </p:nvGrpSpPr>
      <p:grpSpPr>
        <a:xfrm>
          <a:off x="0" y="0"/>
          <a:ext cx="0" cy="0"/>
          <a:chOff x="0" y="0"/>
          <a:chExt cx="0" cy="0"/>
        </a:xfrm>
      </p:grpSpPr>
      <p:sp>
        <p:nvSpPr>
          <p:cNvPr id="53" name="Google Shape;53;p10"/>
          <p:cNvSpPr txBox="1">
            <a:spLocks noGrp="1"/>
          </p:cNvSpPr>
          <p:nvPr>
            <p:ph type="body" idx="1"/>
          </p:nvPr>
        </p:nvSpPr>
        <p:spPr>
          <a:xfrm>
            <a:off x="311700" y="4230725"/>
            <a:ext cx="5998800" cy="5988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2400"/>
              <a:buFont typeface="PT Sans Narrow"/>
              <a:buNone/>
              <a:defRPr sz="2400">
                <a:latin typeface="PT Sans Narrow"/>
                <a:ea typeface="PT Sans Narrow"/>
                <a:cs typeface="PT Sans Narrow"/>
                <a:sym typeface="PT Sans Narrow"/>
              </a:defRPr>
            </a:lvl1pPr>
          </a:lstStyle>
          <a:p>
            <a:endParaRPr/>
          </a:p>
        </p:txBody>
      </p:sp>
      <p:sp>
        <p:nvSpPr>
          <p:cNvPr id="54" name="Google Shape;54;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tropic">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7074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1pPr>
            <a:lvl2pPr lvl="1">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2pPr>
            <a:lvl3pPr lvl="2">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3pPr>
            <a:lvl4pPr lvl="3">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4pPr>
            <a:lvl5pPr lvl="4">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5pPr>
            <a:lvl6pPr lvl="5">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6pPr>
            <a:lvl7pPr lvl="6">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7pPr>
            <a:lvl8pPr lvl="7">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8pPr>
            <a:lvl9pPr lvl="8">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9pPr>
          </a:lstStyle>
          <a:p>
            <a:endParaRPr/>
          </a:p>
        </p:txBody>
      </p:sp>
      <p:sp>
        <p:nvSpPr>
          <p:cNvPr id="7" name="Google Shape;7;p1"/>
          <p:cNvSpPr txBox="1">
            <a:spLocks noGrp="1"/>
          </p:cNvSpPr>
          <p:nvPr>
            <p:ph type="body" idx="1"/>
          </p:nvPr>
        </p:nvSpPr>
        <p:spPr>
          <a:xfrm>
            <a:off x="311700" y="1266325"/>
            <a:ext cx="8520600" cy="33027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Open Sans"/>
              <a:buChar char="●"/>
              <a:defRPr sz="1800">
                <a:solidFill>
                  <a:schemeClr val="dk2"/>
                </a:solidFill>
                <a:latin typeface="Open Sans"/>
                <a:ea typeface="Open Sans"/>
                <a:cs typeface="Open Sans"/>
                <a:sym typeface="Open Sans"/>
              </a:defRPr>
            </a:lvl1pPr>
            <a:lvl2pPr marL="914400" lvl="1"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latin typeface="Open Sans"/>
                <a:ea typeface="Open Sans"/>
                <a:cs typeface="Open Sans"/>
                <a:sym typeface="Open Sans"/>
              </a:defRPr>
            </a:lvl1pPr>
            <a:lvl2pPr lvl="1" algn="r">
              <a:buNone/>
              <a:defRPr sz="1000">
                <a:solidFill>
                  <a:schemeClr val="dk2"/>
                </a:solidFill>
                <a:latin typeface="Open Sans"/>
                <a:ea typeface="Open Sans"/>
                <a:cs typeface="Open Sans"/>
                <a:sym typeface="Open Sans"/>
              </a:defRPr>
            </a:lvl2pPr>
            <a:lvl3pPr lvl="2" algn="r">
              <a:buNone/>
              <a:defRPr sz="1000">
                <a:solidFill>
                  <a:schemeClr val="dk2"/>
                </a:solidFill>
                <a:latin typeface="Open Sans"/>
                <a:ea typeface="Open Sans"/>
                <a:cs typeface="Open Sans"/>
                <a:sym typeface="Open Sans"/>
              </a:defRPr>
            </a:lvl3pPr>
            <a:lvl4pPr lvl="3" algn="r">
              <a:buNone/>
              <a:defRPr sz="1000">
                <a:solidFill>
                  <a:schemeClr val="dk2"/>
                </a:solidFill>
                <a:latin typeface="Open Sans"/>
                <a:ea typeface="Open Sans"/>
                <a:cs typeface="Open Sans"/>
                <a:sym typeface="Open Sans"/>
              </a:defRPr>
            </a:lvl4pPr>
            <a:lvl5pPr lvl="4" algn="r">
              <a:buNone/>
              <a:defRPr sz="1000">
                <a:solidFill>
                  <a:schemeClr val="dk2"/>
                </a:solidFill>
                <a:latin typeface="Open Sans"/>
                <a:ea typeface="Open Sans"/>
                <a:cs typeface="Open Sans"/>
                <a:sym typeface="Open Sans"/>
              </a:defRPr>
            </a:lvl5pPr>
            <a:lvl6pPr lvl="5" algn="r">
              <a:buNone/>
              <a:defRPr sz="1000">
                <a:solidFill>
                  <a:schemeClr val="dk2"/>
                </a:solidFill>
                <a:latin typeface="Open Sans"/>
                <a:ea typeface="Open Sans"/>
                <a:cs typeface="Open Sans"/>
                <a:sym typeface="Open Sans"/>
              </a:defRPr>
            </a:lvl6pPr>
            <a:lvl7pPr lvl="6" algn="r">
              <a:buNone/>
              <a:defRPr sz="1000">
                <a:solidFill>
                  <a:schemeClr val="dk2"/>
                </a:solidFill>
                <a:latin typeface="Open Sans"/>
                <a:ea typeface="Open Sans"/>
                <a:cs typeface="Open Sans"/>
                <a:sym typeface="Open Sans"/>
              </a:defRPr>
            </a:lvl7pPr>
            <a:lvl8pPr lvl="7" algn="r">
              <a:buNone/>
              <a:defRPr sz="1000">
                <a:solidFill>
                  <a:schemeClr val="dk2"/>
                </a:solidFill>
                <a:latin typeface="Open Sans"/>
                <a:ea typeface="Open Sans"/>
                <a:cs typeface="Open Sans"/>
                <a:sym typeface="Open Sans"/>
              </a:defRPr>
            </a:lvl8pPr>
            <a:lvl9pPr lvl="8" algn="r">
              <a:buNone/>
              <a:defRPr sz="1000">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tiff"/></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hyperlink" Target="https://docs.google.com/document/d/1sQhYq1CfFiiIDKYNQmW0LMxiLLNG4MDTc2FnYnJPRTM/edit?usp=sharing"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hyperlink" Target="https://doi.org/10.1016/j.jpeds.2018.06.006"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hyperlink" Target="https://nursing-theory.org/theories-and-models/roy-adaptation-model.php" TargetMode="External"/><Relationship Id="rId4" Type="http://schemas.openxmlformats.org/officeDocument/2006/relationships/hyperlink" Target="http://www.cmnrp.ca/uploads/documents/Newborn_Adaptation_Assessment_2013_FINAL.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3"/>
          <p:cNvSpPr txBox="1">
            <a:spLocks noGrp="1"/>
          </p:cNvSpPr>
          <p:nvPr>
            <p:ph type="ctrTitle"/>
          </p:nvPr>
        </p:nvSpPr>
        <p:spPr>
          <a:xfrm>
            <a:off x="1003650" y="932839"/>
            <a:ext cx="7136700" cy="10224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endParaRPr sz="5000"/>
          </a:p>
          <a:p>
            <a:pPr marL="0" lvl="0" indent="0" algn="ctr" rtl="0">
              <a:spcBef>
                <a:spcPts val="0"/>
              </a:spcBef>
              <a:spcAft>
                <a:spcPts val="0"/>
              </a:spcAft>
              <a:buNone/>
            </a:pPr>
            <a:r>
              <a:rPr lang="en" sz="4888"/>
              <a:t>Benefits of Delayed Cord Clamping</a:t>
            </a:r>
            <a:endParaRPr sz="4888"/>
          </a:p>
        </p:txBody>
      </p:sp>
      <p:sp>
        <p:nvSpPr>
          <p:cNvPr id="67" name="Google Shape;67;p13"/>
          <p:cNvSpPr txBox="1">
            <a:spLocks noGrp="1"/>
          </p:cNvSpPr>
          <p:nvPr>
            <p:ph type="subTitle" idx="1"/>
          </p:nvPr>
        </p:nvSpPr>
        <p:spPr>
          <a:xfrm>
            <a:off x="2103725" y="2910214"/>
            <a:ext cx="48705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SzPts val="852"/>
              <a:buNone/>
            </a:pPr>
            <a:r>
              <a:rPr lang="en" sz="1660" dirty="0"/>
              <a:t>By Chloe Robertson and Maddie Martin</a:t>
            </a:r>
            <a:endParaRPr sz="1660" dirty="0"/>
          </a:p>
        </p:txBody>
      </p:sp>
      <p:pic>
        <p:nvPicPr>
          <p:cNvPr id="68" name="Google Shape;68;p13"/>
          <p:cNvPicPr preferRelativeResize="0"/>
          <p:nvPr/>
        </p:nvPicPr>
        <p:blipFill>
          <a:blip r:embed="rId3">
            <a:alphaModFix/>
          </a:blip>
          <a:stretch>
            <a:fillRect/>
          </a:stretch>
        </p:blipFill>
        <p:spPr>
          <a:xfrm>
            <a:off x="3292325" y="1887825"/>
            <a:ext cx="2559350" cy="1022400"/>
          </a:xfrm>
          <a:prstGeom prst="rect">
            <a:avLst/>
          </a:prstGeom>
          <a:noFill/>
          <a:ln>
            <a:noFill/>
          </a:ln>
        </p:spPr>
      </p:pic>
      <p:pic>
        <p:nvPicPr>
          <p:cNvPr id="3" name="Picture 2">
            <a:extLst>
              <a:ext uri="{FF2B5EF4-FFF2-40B4-BE49-F238E27FC236}">
                <a16:creationId xmlns:a16="http://schemas.microsoft.com/office/drawing/2014/main" id="{F6E99B0B-F551-0649-A5EF-094798D1470A}"/>
              </a:ext>
            </a:extLst>
          </p:cNvPr>
          <p:cNvPicPr>
            <a:picLocks noChangeAspect="1"/>
          </p:cNvPicPr>
          <p:nvPr/>
        </p:nvPicPr>
        <p:blipFill>
          <a:blip r:embed="rId4"/>
          <a:stretch>
            <a:fillRect/>
          </a:stretch>
        </p:blipFill>
        <p:spPr>
          <a:xfrm>
            <a:off x="1820944" y="3306514"/>
            <a:ext cx="5436061" cy="53537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4"/>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Abstract</a:t>
            </a:r>
            <a:endParaRPr/>
          </a:p>
        </p:txBody>
      </p:sp>
      <p:sp>
        <p:nvSpPr>
          <p:cNvPr id="74" name="Google Shape;74;p14"/>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a:bodyPr>
          <a:lstStyle/>
          <a:p>
            <a:pPr marL="457200" lvl="0" indent="-336550" algn="l" rtl="0">
              <a:spcBef>
                <a:spcPts val="0"/>
              </a:spcBef>
              <a:spcAft>
                <a:spcPts val="0"/>
              </a:spcAft>
              <a:buSzPts val="1700"/>
              <a:buChar char="★"/>
            </a:pPr>
            <a:r>
              <a:rPr lang="en" dirty="0"/>
              <a:t>Our evidence-based practice project focuses on the benefits of delaying cord clamping. To guide our research, we used Sister Castilla Roy’s Adaptation Model of Nursing.  Our research we used supports that delaying cord clamping is best for not only the baby, but also for the mother as well. We believe that a policy on delayed cord clamping should be implemented in order for health and adaption goals to be met.</a:t>
            </a:r>
            <a:endParaRPr dirty="0"/>
          </a:p>
        </p:txBody>
      </p:sp>
      <p:pic>
        <p:nvPicPr>
          <p:cNvPr id="75" name="Google Shape;75;p14"/>
          <p:cNvPicPr preferRelativeResize="0"/>
          <p:nvPr/>
        </p:nvPicPr>
        <p:blipFill>
          <a:blip r:embed="rId3">
            <a:alphaModFix/>
          </a:blip>
          <a:stretch>
            <a:fillRect/>
          </a:stretch>
        </p:blipFill>
        <p:spPr>
          <a:xfrm>
            <a:off x="5983549" y="3373515"/>
            <a:ext cx="2564901" cy="150103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5"/>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Problem/Background</a:t>
            </a:r>
            <a:endParaRPr/>
          </a:p>
        </p:txBody>
      </p:sp>
      <p:sp>
        <p:nvSpPr>
          <p:cNvPr id="81" name="Google Shape;81;p15"/>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fontScale="92500"/>
          </a:bodyPr>
          <a:lstStyle/>
          <a:p>
            <a:pPr marL="457200" lvl="0" indent="-342900" algn="l" rtl="0">
              <a:spcBef>
                <a:spcPts val="0"/>
              </a:spcBef>
              <a:spcAft>
                <a:spcPts val="0"/>
              </a:spcAft>
              <a:buSzPts val="1800"/>
              <a:buChar char="★"/>
            </a:pPr>
            <a:r>
              <a:rPr lang="en"/>
              <a:t>We got feedback from the nurses on the unit asking what needs to be added, changed, or researched and we went from there and began looking through the policy book.</a:t>
            </a:r>
            <a:endParaRPr/>
          </a:p>
          <a:p>
            <a:pPr marL="457200" lvl="0" indent="-342900" algn="l" rtl="0">
              <a:spcBef>
                <a:spcPts val="0"/>
              </a:spcBef>
              <a:spcAft>
                <a:spcPts val="0"/>
              </a:spcAft>
              <a:buSzPts val="1800"/>
              <a:buChar char="★"/>
            </a:pPr>
            <a:r>
              <a:rPr lang="en"/>
              <a:t>We found that there is no policy regarding a time frame on umbilical cord clamping.</a:t>
            </a:r>
            <a:endParaRPr/>
          </a:p>
          <a:p>
            <a:pPr marL="457200" lvl="0" indent="-342900" algn="l" rtl="0">
              <a:spcBef>
                <a:spcPts val="0"/>
              </a:spcBef>
              <a:spcAft>
                <a:spcPts val="0"/>
              </a:spcAft>
              <a:buSzPts val="1800"/>
              <a:buChar char="★"/>
            </a:pPr>
            <a:r>
              <a:rPr lang="en"/>
              <a:t>Studies show that delaying cord clamping has benefits for both the mother and the baby.</a:t>
            </a:r>
            <a:endParaRPr/>
          </a:p>
          <a:p>
            <a:pPr marL="457200" lvl="0" indent="-342900" algn="l" rtl="0">
              <a:spcBef>
                <a:spcPts val="0"/>
              </a:spcBef>
              <a:spcAft>
                <a:spcPts val="0"/>
              </a:spcAft>
              <a:buSzPts val="1800"/>
              <a:buChar char="★"/>
            </a:pPr>
            <a:r>
              <a:rPr lang="en"/>
              <a:t>It has been witnessed that cord clamping  on the floor usually occurs early (within 30 seconds after birth), even though no policy exists.</a:t>
            </a:r>
            <a:endParaRPr/>
          </a:p>
          <a:p>
            <a:pPr marL="457200" lvl="0" indent="-342900" algn="l" rtl="0">
              <a:spcBef>
                <a:spcPts val="0"/>
              </a:spcBef>
              <a:spcAft>
                <a:spcPts val="0"/>
              </a:spcAft>
              <a:buSzPts val="1800"/>
              <a:buChar char="★"/>
            </a:pPr>
            <a:r>
              <a:rPr lang="en"/>
              <a:t>We believe that a policy should be implemented to match the evidence gathered that delaying cord clamping is the best practice.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6"/>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Theoretical Framework</a:t>
            </a:r>
            <a:endParaRPr/>
          </a:p>
        </p:txBody>
      </p:sp>
      <p:sp>
        <p:nvSpPr>
          <p:cNvPr id="87" name="Google Shape;87;p16"/>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a:bodyPr>
          <a:lstStyle/>
          <a:p>
            <a:pPr marL="457200" lvl="0" indent="-307975" algn="l" rtl="0">
              <a:spcBef>
                <a:spcPts val="0"/>
              </a:spcBef>
              <a:spcAft>
                <a:spcPts val="0"/>
              </a:spcAft>
              <a:buSzPts val="1250"/>
              <a:buChar char="★"/>
            </a:pPr>
            <a:r>
              <a:rPr lang="en" sz="1250"/>
              <a:t>Sister Castilla Roy’s Adaptation Model of Nursing is made of up four components: person, health, environment, and nursing.</a:t>
            </a:r>
            <a:endParaRPr sz="1250"/>
          </a:p>
          <a:p>
            <a:pPr marL="457200" lvl="0" indent="-307975" algn="l" rtl="0">
              <a:spcBef>
                <a:spcPts val="0"/>
              </a:spcBef>
              <a:spcAft>
                <a:spcPts val="0"/>
              </a:spcAft>
              <a:buSzPts val="1250"/>
              <a:buChar char="★"/>
            </a:pPr>
            <a:r>
              <a:rPr lang="en" sz="1250"/>
              <a:t>It states that a person is a bio-psycho-social being in constant interaction with a changing environment; he or she uses innate and acquired mechanisms to adapt.</a:t>
            </a:r>
            <a:endParaRPr sz="1250"/>
          </a:p>
          <a:p>
            <a:pPr marL="457200" lvl="0" indent="-307975" algn="l" rtl="0">
              <a:spcBef>
                <a:spcPts val="0"/>
              </a:spcBef>
              <a:spcAft>
                <a:spcPts val="0"/>
              </a:spcAft>
              <a:buSzPts val="1250"/>
              <a:buChar char="★"/>
            </a:pPr>
            <a:r>
              <a:rPr lang="en" sz="1250"/>
              <a:t>In relation to this research, the newborn is interaction with change in the environment and is required to adapt quickly to changing from intrauterine life to extrauterine life. </a:t>
            </a:r>
            <a:endParaRPr sz="1250"/>
          </a:p>
          <a:p>
            <a:pPr marL="457200" lvl="0" indent="-307975" algn="l" rtl="0">
              <a:spcBef>
                <a:spcPts val="0"/>
              </a:spcBef>
              <a:spcAft>
                <a:spcPts val="0"/>
              </a:spcAft>
              <a:buSzPts val="1250"/>
              <a:buChar char="★"/>
            </a:pPr>
            <a:r>
              <a:rPr lang="en" sz="1250"/>
              <a:t>In Roy’s Model of Adaptation, the goal of nursing is to promote adaptation; during delivery, nurses do this by clearing the newborn’s airway, clamping and removing the umbilical cord, administering any needed medications, and providing any needed resuscitation. </a:t>
            </a:r>
            <a:endParaRPr sz="1250"/>
          </a:p>
        </p:txBody>
      </p:sp>
      <p:pic>
        <p:nvPicPr>
          <p:cNvPr id="88" name="Google Shape;88;p16"/>
          <p:cNvPicPr preferRelativeResize="0"/>
          <p:nvPr/>
        </p:nvPicPr>
        <p:blipFill>
          <a:blip r:embed="rId3">
            <a:alphaModFix/>
          </a:blip>
          <a:stretch>
            <a:fillRect/>
          </a:stretch>
        </p:blipFill>
        <p:spPr>
          <a:xfrm rot="-6">
            <a:off x="6730075" y="3346801"/>
            <a:ext cx="1461425" cy="1568122"/>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7"/>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dirty="0"/>
              <a:t>Evidence-Based Practice</a:t>
            </a:r>
            <a:endParaRPr dirty="0"/>
          </a:p>
        </p:txBody>
      </p:sp>
      <p:sp>
        <p:nvSpPr>
          <p:cNvPr id="94" name="Google Shape;94;p17"/>
          <p:cNvSpPr txBox="1">
            <a:spLocks noGrp="1"/>
          </p:cNvSpPr>
          <p:nvPr>
            <p:ph type="body" idx="1"/>
          </p:nvPr>
        </p:nvSpPr>
        <p:spPr>
          <a:xfrm>
            <a:off x="311700" y="1266325"/>
            <a:ext cx="8520600" cy="3302700"/>
          </a:xfrm>
          <a:prstGeom prst="rect">
            <a:avLst/>
          </a:pr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SzPts val="1100"/>
              <a:buChar char="★"/>
            </a:pPr>
            <a:r>
              <a:rPr lang="en" sz="1100" dirty="0"/>
              <a:t>In the article, </a:t>
            </a:r>
            <a:r>
              <a:rPr lang="en" sz="1100" dirty="0">
                <a:solidFill>
                  <a:srgbClr val="000000"/>
                </a:solidFill>
              </a:rPr>
              <a:t>“Effect of early versus delayed cord clamping in neonate on heart rate, breathing and oxygen saturation during first 10 minutes of birth - randomized clinical trial.”, one thousand five hundred and ten women were enrolled in the study. The results included an increase in oxygen saturation by 18% at 1 minute, 13% at 5 minutes, and 10% at 5 minutes. It also showed that the newborn's heart rate was 9 </a:t>
            </a:r>
            <a:r>
              <a:rPr lang="en" sz="1100" dirty="0" err="1">
                <a:solidFill>
                  <a:srgbClr val="000000"/>
                </a:solidFill>
              </a:rPr>
              <a:t>beath</a:t>
            </a:r>
            <a:r>
              <a:rPr lang="en" sz="1100" dirty="0">
                <a:solidFill>
                  <a:srgbClr val="000000"/>
                </a:solidFill>
              </a:rPr>
              <a:t> slower at 1 minute and 3 beats lower at 5 minutes compared to the controlled group (cord was clamped immediately after birth).</a:t>
            </a:r>
            <a:endParaRPr sz="1100" dirty="0">
              <a:solidFill>
                <a:srgbClr val="000000"/>
              </a:solidFill>
            </a:endParaRPr>
          </a:p>
          <a:p>
            <a:pPr marL="457200" lvl="0" indent="-298450" algn="l" rtl="0">
              <a:lnSpc>
                <a:spcPct val="115000"/>
              </a:lnSpc>
              <a:spcBef>
                <a:spcPts val="0"/>
              </a:spcBef>
              <a:spcAft>
                <a:spcPts val="0"/>
              </a:spcAft>
              <a:buClr>
                <a:srgbClr val="000000"/>
              </a:buClr>
              <a:buSzPts val="1100"/>
              <a:buChar char="★"/>
            </a:pPr>
            <a:r>
              <a:rPr lang="en" sz="1100" dirty="0">
                <a:solidFill>
                  <a:srgbClr val="000000"/>
                </a:solidFill>
              </a:rPr>
              <a:t>In the article, “Effects of Delayed Cord Clamping on 4-Month Ferritin Levels, Brain Myelin Content, and Neurodevelopment: A Randomized Controlled Trial.”, seventy-three health, term pregnant women and their single fetuses were randomized and studied.. The results showed that the 48 </a:t>
            </a:r>
            <a:r>
              <a:rPr lang="en" sz="1100" dirty="0" err="1">
                <a:solidFill>
                  <a:srgbClr val="000000"/>
                </a:solidFill>
              </a:rPr>
              <a:t>hr</a:t>
            </a:r>
            <a:r>
              <a:rPr lang="en" sz="1100" dirty="0">
                <a:solidFill>
                  <a:srgbClr val="000000"/>
                </a:solidFill>
              </a:rPr>
              <a:t> hematocrit was increased by 4.5%, and the 4 month ferritin levels were increased  by 31.1 ng/dL. The infants were </a:t>
            </a:r>
            <a:r>
              <a:rPr lang="en" sz="1100" dirty="0" err="1">
                <a:solidFill>
                  <a:srgbClr val="000000"/>
                </a:solidFill>
              </a:rPr>
              <a:t>showns</a:t>
            </a:r>
            <a:r>
              <a:rPr lang="en" sz="1100" dirty="0">
                <a:solidFill>
                  <a:srgbClr val="000000"/>
                </a:solidFill>
              </a:rPr>
              <a:t> to have a greater myelin content and other maturing brain regions associated with motor, visual, and sensory processing/functioning.“</a:t>
            </a:r>
            <a:endParaRPr sz="1100" dirty="0">
              <a:solidFill>
                <a:srgbClr val="000000"/>
              </a:solidFill>
            </a:endParaRPr>
          </a:p>
          <a:p>
            <a:pPr marL="457200" lvl="0" indent="-298450" algn="l" rtl="0">
              <a:lnSpc>
                <a:spcPct val="115000"/>
              </a:lnSpc>
              <a:spcBef>
                <a:spcPts val="0"/>
              </a:spcBef>
              <a:spcAft>
                <a:spcPts val="0"/>
              </a:spcAft>
              <a:buClr>
                <a:srgbClr val="000000"/>
              </a:buClr>
              <a:buSzPts val="1100"/>
              <a:buChar char="★"/>
            </a:pPr>
            <a:r>
              <a:rPr lang="en" sz="1100" dirty="0">
                <a:solidFill>
                  <a:srgbClr val="000000"/>
                </a:solidFill>
              </a:rPr>
              <a:t>In the article, “Effects of Delayed Umbilical Cord Clamping vs Early Clamping on Anemia in Infants at 8 and 12 Months A Randomized Clinical Trial,” 540 late preterm and term infants were studied. The results stated that infants with delayed cord clamping had reduced prevalence of anemia 8 months prior to birth (197 vs 222), and reduced prevalence of iron deficiency (60 vs 103). The study also showed that at 12 months, delayed cord clamping still resulting in a hemoglobin level 0.3 higher than in early cord clamping and a relative risk of anemia of 0.91, resulting in NNT of 12.</a:t>
            </a:r>
            <a:endParaRPr sz="1100" dirty="0">
              <a:solidFill>
                <a:srgbClr val="000000"/>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8"/>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Recommendations for Practice</a:t>
            </a:r>
            <a:endParaRPr/>
          </a:p>
        </p:txBody>
      </p:sp>
      <p:sp>
        <p:nvSpPr>
          <p:cNvPr id="100" name="Google Shape;100;p18"/>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Implement the proposed policy and patient teaching into practice.</a:t>
            </a:r>
            <a:endParaRPr/>
          </a:p>
        </p:txBody>
      </p:sp>
      <p:pic>
        <p:nvPicPr>
          <p:cNvPr id="101" name="Google Shape;101;p18">
            <a:hlinkClick r:id="rId3"/>
          </p:cNvPr>
          <p:cNvPicPr preferRelativeResize="0"/>
          <p:nvPr/>
        </p:nvPicPr>
        <p:blipFill>
          <a:blip r:embed="rId4">
            <a:alphaModFix/>
          </a:blip>
          <a:stretch>
            <a:fillRect/>
          </a:stretch>
        </p:blipFill>
        <p:spPr>
          <a:xfrm>
            <a:off x="4527175" y="2016725"/>
            <a:ext cx="3761150" cy="265070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9"/>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Conclusion</a:t>
            </a:r>
            <a:endParaRPr/>
          </a:p>
        </p:txBody>
      </p:sp>
      <p:sp>
        <p:nvSpPr>
          <p:cNvPr id="107" name="Google Shape;107;p19"/>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Delaying umbilical cord clamping is research-backed, simple, quick intervention that the Registered-Nurse can use to implement the patient’s and their family’s health and quality of life.</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20"/>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References</a:t>
            </a:r>
            <a:endParaRPr/>
          </a:p>
        </p:txBody>
      </p:sp>
      <p:sp>
        <p:nvSpPr>
          <p:cNvPr id="113" name="Google Shape;113;p20"/>
          <p:cNvSpPr txBox="1">
            <a:spLocks noGrp="1"/>
          </p:cNvSpPr>
          <p:nvPr>
            <p:ph type="body" idx="1"/>
          </p:nvPr>
        </p:nvSpPr>
        <p:spPr>
          <a:xfrm>
            <a:off x="311700" y="1088238"/>
            <a:ext cx="8520600" cy="3610237"/>
          </a:xfrm>
          <a:prstGeom prst="rect">
            <a:avLst/>
          </a:prstGeom>
        </p:spPr>
        <p:txBody>
          <a:bodyPr spcFirstLastPara="1" wrap="square" lIns="91425" tIns="91425" rIns="91425" bIns="91425" anchor="t" anchorCtr="0">
            <a:normAutofit fontScale="77500" lnSpcReduction="20000"/>
          </a:bodyPr>
          <a:lstStyle/>
          <a:p>
            <a:pPr marL="457200" lvl="0" indent="-457200" algn="l" rtl="0">
              <a:lnSpc>
                <a:spcPct val="200000"/>
              </a:lnSpc>
              <a:spcBef>
                <a:spcPts val="0"/>
              </a:spcBef>
              <a:spcAft>
                <a:spcPts val="0"/>
              </a:spcAft>
              <a:buNone/>
            </a:pPr>
            <a:r>
              <a:rPr lang="en" sz="1200" dirty="0">
                <a:solidFill>
                  <a:srgbClr val="222222"/>
                </a:solidFill>
                <a:highlight>
                  <a:srgbClr val="FFFFFF"/>
                </a:highlight>
                <a:latin typeface="Times New Roman"/>
                <a:ea typeface="Times New Roman"/>
                <a:cs typeface="Times New Roman"/>
                <a:sym typeface="Times New Roman"/>
              </a:rPr>
              <a:t>KC, A., Singhal, N., Gautam, J., Rana, N., &amp; Andersson, O. (2019). Effect of early versus delayed cord clamping in neonate on heart rate, breathing and oxygen saturation during first 10 minutes of birth - randomized clinical trial. </a:t>
            </a:r>
            <a:r>
              <a:rPr lang="en" sz="1200" i="1" dirty="0">
                <a:solidFill>
                  <a:srgbClr val="222222"/>
                </a:solidFill>
                <a:highlight>
                  <a:srgbClr val="FFFFFF"/>
                </a:highlight>
                <a:latin typeface="Times New Roman"/>
                <a:ea typeface="Times New Roman"/>
                <a:cs typeface="Times New Roman"/>
                <a:sym typeface="Times New Roman"/>
              </a:rPr>
              <a:t>Maternal Health, Neonatology and Perinatology</a:t>
            </a:r>
            <a:r>
              <a:rPr lang="en" sz="1200" dirty="0">
                <a:solidFill>
                  <a:srgbClr val="222222"/>
                </a:solidFill>
                <a:highlight>
                  <a:srgbClr val="FFFFFF"/>
                </a:highlight>
                <a:latin typeface="Times New Roman"/>
                <a:ea typeface="Times New Roman"/>
                <a:cs typeface="Times New Roman"/>
                <a:sym typeface="Times New Roman"/>
              </a:rPr>
              <a:t>, </a:t>
            </a:r>
            <a:r>
              <a:rPr lang="en" sz="1200" i="1" dirty="0">
                <a:solidFill>
                  <a:srgbClr val="222222"/>
                </a:solidFill>
                <a:highlight>
                  <a:srgbClr val="FFFFFF"/>
                </a:highlight>
                <a:latin typeface="Times New Roman"/>
                <a:ea typeface="Times New Roman"/>
                <a:cs typeface="Times New Roman"/>
                <a:sym typeface="Times New Roman"/>
              </a:rPr>
              <a:t>5</a:t>
            </a:r>
            <a:r>
              <a:rPr lang="en" sz="1200" dirty="0">
                <a:solidFill>
                  <a:srgbClr val="222222"/>
                </a:solidFill>
                <a:highlight>
                  <a:srgbClr val="FFFFFF"/>
                </a:highlight>
                <a:latin typeface="Times New Roman"/>
                <a:ea typeface="Times New Roman"/>
                <a:cs typeface="Times New Roman"/>
                <a:sym typeface="Times New Roman"/>
              </a:rPr>
              <a:t>(1), 1–7. </a:t>
            </a:r>
            <a:r>
              <a:rPr lang="en" sz="1200" u="sng" dirty="0">
                <a:solidFill>
                  <a:srgbClr val="1155CC"/>
                </a:solidFill>
                <a:highlight>
                  <a:srgbClr val="FFFFFF"/>
                </a:highlight>
                <a:latin typeface="Times New Roman"/>
                <a:ea typeface="Times New Roman"/>
                <a:cs typeface="Times New Roman"/>
                <a:sym typeface="Times New Roman"/>
              </a:rPr>
              <a:t>https://</a:t>
            </a:r>
            <a:r>
              <a:rPr lang="en" sz="1200" u="sng" dirty="0" err="1">
                <a:solidFill>
                  <a:srgbClr val="1155CC"/>
                </a:solidFill>
                <a:highlight>
                  <a:srgbClr val="FFFFFF"/>
                </a:highlight>
                <a:latin typeface="Times New Roman"/>
                <a:ea typeface="Times New Roman"/>
                <a:cs typeface="Times New Roman"/>
                <a:sym typeface="Times New Roman"/>
              </a:rPr>
              <a:t>doi.org</a:t>
            </a:r>
            <a:r>
              <a:rPr lang="en" sz="1200" u="sng" dirty="0">
                <a:solidFill>
                  <a:srgbClr val="1155CC"/>
                </a:solidFill>
                <a:highlight>
                  <a:srgbClr val="FFFFFF"/>
                </a:highlight>
                <a:latin typeface="Times New Roman"/>
                <a:ea typeface="Times New Roman"/>
                <a:cs typeface="Times New Roman"/>
                <a:sym typeface="Times New Roman"/>
              </a:rPr>
              <a:t>/10.1186/s40748-019-0103-y</a:t>
            </a:r>
            <a:endParaRPr sz="1200" dirty="0">
              <a:solidFill>
                <a:srgbClr val="000000"/>
              </a:solidFill>
              <a:latin typeface="Times New Roman"/>
              <a:ea typeface="Times New Roman"/>
              <a:cs typeface="Times New Roman"/>
              <a:sym typeface="Times New Roman"/>
            </a:endParaRPr>
          </a:p>
          <a:p>
            <a:pPr marL="457200" lvl="0" indent="-457200" algn="l" rtl="0">
              <a:lnSpc>
                <a:spcPct val="200000"/>
              </a:lnSpc>
              <a:spcBef>
                <a:spcPts val="1200"/>
              </a:spcBef>
              <a:spcAft>
                <a:spcPts val="0"/>
              </a:spcAft>
              <a:buNone/>
            </a:pPr>
            <a:r>
              <a:rPr lang="en" sz="1200" dirty="0">
                <a:solidFill>
                  <a:srgbClr val="000000"/>
                </a:solidFill>
                <a:latin typeface="Times New Roman"/>
                <a:ea typeface="Times New Roman"/>
                <a:cs typeface="Times New Roman"/>
                <a:sym typeface="Times New Roman"/>
              </a:rPr>
              <a:t>KC, A., Rana, N., </a:t>
            </a:r>
            <a:r>
              <a:rPr lang="en" sz="1200" dirty="0" err="1">
                <a:solidFill>
                  <a:srgbClr val="000000"/>
                </a:solidFill>
                <a:latin typeface="Times New Roman"/>
                <a:ea typeface="Times New Roman"/>
                <a:cs typeface="Times New Roman"/>
                <a:sym typeface="Times New Roman"/>
              </a:rPr>
              <a:t>Målqvist</a:t>
            </a:r>
            <a:r>
              <a:rPr lang="en" sz="1200" dirty="0">
                <a:solidFill>
                  <a:srgbClr val="000000"/>
                </a:solidFill>
                <a:latin typeface="Times New Roman"/>
                <a:ea typeface="Times New Roman"/>
                <a:cs typeface="Times New Roman"/>
                <a:sym typeface="Times New Roman"/>
              </a:rPr>
              <a:t>, M., </a:t>
            </a:r>
            <a:r>
              <a:rPr lang="en" sz="1200" dirty="0" err="1">
                <a:solidFill>
                  <a:srgbClr val="000000"/>
                </a:solidFill>
                <a:latin typeface="Times New Roman"/>
                <a:ea typeface="Times New Roman"/>
                <a:cs typeface="Times New Roman"/>
                <a:sym typeface="Times New Roman"/>
              </a:rPr>
              <a:t>Jarawka</a:t>
            </a:r>
            <a:r>
              <a:rPr lang="en" sz="1200" dirty="0">
                <a:solidFill>
                  <a:srgbClr val="000000"/>
                </a:solidFill>
                <a:latin typeface="Times New Roman"/>
                <a:ea typeface="Times New Roman"/>
                <a:cs typeface="Times New Roman"/>
                <a:sym typeface="Times New Roman"/>
              </a:rPr>
              <a:t> </a:t>
            </a:r>
            <a:r>
              <a:rPr lang="en" sz="1200" dirty="0" err="1">
                <a:solidFill>
                  <a:srgbClr val="000000"/>
                </a:solidFill>
                <a:latin typeface="Times New Roman"/>
                <a:ea typeface="Times New Roman"/>
                <a:cs typeface="Times New Roman"/>
                <a:sym typeface="Times New Roman"/>
              </a:rPr>
              <a:t>Ranneberg</a:t>
            </a:r>
            <a:r>
              <a:rPr lang="en" sz="1200" dirty="0">
                <a:solidFill>
                  <a:srgbClr val="000000"/>
                </a:solidFill>
                <a:latin typeface="Times New Roman"/>
                <a:ea typeface="Times New Roman"/>
                <a:cs typeface="Times New Roman"/>
                <a:sym typeface="Times New Roman"/>
              </a:rPr>
              <a:t>, L., </a:t>
            </a:r>
            <a:r>
              <a:rPr lang="en" sz="1200" dirty="0" err="1">
                <a:solidFill>
                  <a:srgbClr val="000000"/>
                </a:solidFill>
                <a:latin typeface="Times New Roman"/>
                <a:ea typeface="Times New Roman"/>
                <a:cs typeface="Times New Roman"/>
                <a:sym typeface="Times New Roman"/>
              </a:rPr>
              <a:t>Subedi</a:t>
            </a:r>
            <a:r>
              <a:rPr lang="en" sz="1200" dirty="0">
                <a:solidFill>
                  <a:srgbClr val="000000"/>
                </a:solidFill>
                <a:latin typeface="Times New Roman"/>
                <a:ea typeface="Times New Roman"/>
                <a:cs typeface="Times New Roman"/>
                <a:sym typeface="Times New Roman"/>
              </a:rPr>
              <a:t>, K., &amp; Andersson, O. (2017). Effects of Delayed Umbilical Cord Clamping vs Early Clamping on Anemia in Infants at 8 and 12 Months. </a:t>
            </a:r>
            <a:r>
              <a:rPr lang="en" sz="1200" i="1" dirty="0">
                <a:solidFill>
                  <a:srgbClr val="000000"/>
                </a:solidFill>
                <a:latin typeface="Times New Roman"/>
                <a:ea typeface="Times New Roman"/>
                <a:cs typeface="Times New Roman"/>
                <a:sym typeface="Times New Roman"/>
              </a:rPr>
              <a:t>JAMA Pediatrics</a:t>
            </a:r>
            <a:r>
              <a:rPr lang="en" sz="1200" dirty="0">
                <a:solidFill>
                  <a:srgbClr val="000000"/>
                </a:solidFill>
                <a:latin typeface="Times New Roman"/>
                <a:ea typeface="Times New Roman"/>
                <a:cs typeface="Times New Roman"/>
                <a:sym typeface="Times New Roman"/>
              </a:rPr>
              <a:t>, </a:t>
            </a:r>
            <a:r>
              <a:rPr lang="en" sz="1200" i="1" dirty="0">
                <a:solidFill>
                  <a:srgbClr val="000000"/>
                </a:solidFill>
                <a:latin typeface="Times New Roman"/>
                <a:ea typeface="Times New Roman"/>
                <a:cs typeface="Times New Roman"/>
                <a:sym typeface="Times New Roman"/>
              </a:rPr>
              <a:t>171</a:t>
            </a:r>
            <a:r>
              <a:rPr lang="en" sz="1200" dirty="0">
                <a:solidFill>
                  <a:srgbClr val="000000"/>
                </a:solidFill>
                <a:latin typeface="Times New Roman"/>
                <a:ea typeface="Times New Roman"/>
                <a:cs typeface="Times New Roman"/>
                <a:sym typeface="Times New Roman"/>
              </a:rPr>
              <a:t>(3), 264. </a:t>
            </a:r>
            <a:r>
              <a:rPr lang="en" sz="1200" u="sng" dirty="0">
                <a:solidFill>
                  <a:srgbClr val="1155CC"/>
                </a:solidFill>
                <a:latin typeface="Times New Roman"/>
                <a:ea typeface="Times New Roman"/>
                <a:cs typeface="Times New Roman"/>
                <a:sym typeface="Times New Roman"/>
              </a:rPr>
              <a:t>https://</a:t>
            </a:r>
            <a:r>
              <a:rPr lang="en" sz="1200" u="sng" dirty="0" err="1">
                <a:solidFill>
                  <a:srgbClr val="1155CC"/>
                </a:solidFill>
                <a:latin typeface="Times New Roman"/>
                <a:ea typeface="Times New Roman"/>
                <a:cs typeface="Times New Roman"/>
                <a:sym typeface="Times New Roman"/>
              </a:rPr>
              <a:t>doi.org</a:t>
            </a:r>
            <a:r>
              <a:rPr lang="en" sz="1200" u="sng" dirty="0">
                <a:solidFill>
                  <a:srgbClr val="1155CC"/>
                </a:solidFill>
                <a:latin typeface="Times New Roman"/>
                <a:ea typeface="Times New Roman"/>
                <a:cs typeface="Times New Roman"/>
                <a:sym typeface="Times New Roman"/>
              </a:rPr>
              <a:t>/10.1001/jamapediatrics.2016.3971</a:t>
            </a:r>
            <a:endParaRPr sz="1200" dirty="0">
              <a:solidFill>
                <a:srgbClr val="000000"/>
              </a:solidFill>
              <a:latin typeface="Times New Roman"/>
              <a:ea typeface="Times New Roman"/>
              <a:cs typeface="Times New Roman"/>
              <a:sym typeface="Times New Roman"/>
            </a:endParaRPr>
          </a:p>
          <a:p>
            <a:pPr marL="457200" lvl="0" indent="-457200" algn="l" rtl="0">
              <a:lnSpc>
                <a:spcPct val="217916"/>
              </a:lnSpc>
              <a:spcBef>
                <a:spcPts val="1200"/>
              </a:spcBef>
              <a:spcAft>
                <a:spcPts val="0"/>
              </a:spcAft>
              <a:buNone/>
            </a:pPr>
            <a:r>
              <a:rPr lang="en" sz="1200" dirty="0">
                <a:solidFill>
                  <a:srgbClr val="222222"/>
                </a:solidFill>
                <a:latin typeface="Times New Roman"/>
                <a:ea typeface="Times New Roman"/>
                <a:cs typeface="Times New Roman"/>
                <a:sym typeface="Times New Roman"/>
              </a:rPr>
              <a:t>Mercer, J. S., Erickson-Owens, D. A., </a:t>
            </a:r>
            <a:r>
              <a:rPr lang="en" sz="1200" dirty="0" err="1">
                <a:solidFill>
                  <a:srgbClr val="222222"/>
                </a:solidFill>
                <a:latin typeface="Times New Roman"/>
                <a:ea typeface="Times New Roman"/>
                <a:cs typeface="Times New Roman"/>
                <a:sym typeface="Times New Roman"/>
              </a:rPr>
              <a:t>Deoni</a:t>
            </a:r>
            <a:r>
              <a:rPr lang="en" sz="1200" dirty="0">
                <a:solidFill>
                  <a:srgbClr val="222222"/>
                </a:solidFill>
                <a:latin typeface="Times New Roman"/>
                <a:ea typeface="Times New Roman"/>
                <a:cs typeface="Times New Roman"/>
                <a:sym typeface="Times New Roman"/>
              </a:rPr>
              <a:t>, S. C. L., Dean, D. C., Collins, J., Parker, A. B., Wang, M., </a:t>
            </a:r>
            <a:r>
              <a:rPr lang="en" sz="1200" dirty="0" err="1">
                <a:solidFill>
                  <a:srgbClr val="222222"/>
                </a:solidFill>
                <a:latin typeface="Times New Roman"/>
                <a:ea typeface="Times New Roman"/>
                <a:cs typeface="Times New Roman"/>
                <a:sym typeface="Times New Roman"/>
              </a:rPr>
              <a:t>Joelson</a:t>
            </a:r>
            <a:r>
              <a:rPr lang="en" sz="1200" dirty="0">
                <a:solidFill>
                  <a:srgbClr val="222222"/>
                </a:solidFill>
                <a:latin typeface="Times New Roman"/>
                <a:ea typeface="Times New Roman"/>
                <a:cs typeface="Times New Roman"/>
                <a:sym typeface="Times New Roman"/>
              </a:rPr>
              <a:t>, S., Mercer, E. N., &amp; Padbury, J. F. (2018). Effects of Delayed Cord Clamping on 4-Month Ferritin Levels, Brain Myelin Content, and Neurodevelopment: A Randomized Controlled Trial. </a:t>
            </a:r>
            <a:r>
              <a:rPr lang="en" sz="1200" i="1" dirty="0">
                <a:solidFill>
                  <a:srgbClr val="222222"/>
                </a:solidFill>
                <a:latin typeface="Times New Roman"/>
                <a:ea typeface="Times New Roman"/>
                <a:cs typeface="Times New Roman"/>
                <a:sym typeface="Times New Roman"/>
              </a:rPr>
              <a:t>The Journal of Pediatrics</a:t>
            </a:r>
            <a:r>
              <a:rPr lang="en" sz="1200" dirty="0">
                <a:solidFill>
                  <a:srgbClr val="222222"/>
                </a:solidFill>
                <a:latin typeface="Times New Roman"/>
                <a:ea typeface="Times New Roman"/>
                <a:cs typeface="Times New Roman"/>
                <a:sym typeface="Times New Roman"/>
              </a:rPr>
              <a:t>, </a:t>
            </a:r>
            <a:r>
              <a:rPr lang="en" sz="1200" i="1" dirty="0">
                <a:solidFill>
                  <a:srgbClr val="222222"/>
                </a:solidFill>
                <a:latin typeface="Times New Roman"/>
                <a:ea typeface="Times New Roman"/>
                <a:cs typeface="Times New Roman"/>
                <a:sym typeface="Times New Roman"/>
              </a:rPr>
              <a:t>203</a:t>
            </a:r>
            <a:r>
              <a:rPr lang="en" sz="1200" dirty="0">
                <a:solidFill>
                  <a:srgbClr val="222222"/>
                </a:solidFill>
                <a:latin typeface="Times New Roman"/>
                <a:ea typeface="Times New Roman"/>
                <a:cs typeface="Times New Roman"/>
                <a:sym typeface="Times New Roman"/>
              </a:rPr>
              <a:t>, 266-272.e2. </a:t>
            </a:r>
            <a:r>
              <a:rPr lang="en" sz="1200" u="sng" dirty="0">
                <a:solidFill>
                  <a:srgbClr val="1155CC"/>
                </a:solidFill>
                <a:latin typeface="Times New Roman"/>
                <a:ea typeface="Times New Roman"/>
                <a:cs typeface="Times New Roman"/>
                <a:sym typeface="Times New Roman"/>
                <a:hlinkClick r:id="rId3">
                  <a:extLst>
                    <a:ext uri="{A12FA001-AC4F-418D-AE19-62706E023703}">
                      <ahyp:hlinkClr xmlns:ahyp="http://schemas.microsoft.com/office/drawing/2018/hyperlinkcolor" val="tx"/>
                    </a:ext>
                  </a:extLst>
                </a:hlinkClick>
              </a:rPr>
              <a:t>https://doi.org/10.1016/j.jpeds.2018.06.006</a:t>
            </a:r>
            <a:endParaRPr sz="1200" u="sng" dirty="0">
              <a:solidFill>
                <a:srgbClr val="1155CC"/>
              </a:solidFill>
              <a:latin typeface="Times New Roman"/>
              <a:ea typeface="Times New Roman"/>
              <a:cs typeface="Times New Roman"/>
              <a:sym typeface="Times New Roman"/>
            </a:endParaRPr>
          </a:p>
          <a:p>
            <a:pPr marL="457200" lvl="0" indent="-457200" algn="l" rtl="0">
              <a:lnSpc>
                <a:spcPct val="200000"/>
              </a:lnSpc>
              <a:spcBef>
                <a:spcPts val="1200"/>
              </a:spcBef>
              <a:spcAft>
                <a:spcPts val="0"/>
              </a:spcAft>
              <a:buNone/>
            </a:pPr>
            <a:r>
              <a:rPr lang="en" sz="1200" dirty="0">
                <a:solidFill>
                  <a:srgbClr val="000000"/>
                </a:solidFill>
                <a:latin typeface="Times New Roman"/>
                <a:ea typeface="Times New Roman"/>
                <a:cs typeface="Times New Roman"/>
                <a:sym typeface="Times New Roman"/>
              </a:rPr>
              <a:t>Interprofessional Education and Research Committee of the Champlain Maternal Newborn Regional Program, C. M. N. R. P. (2013). </a:t>
            </a:r>
            <a:r>
              <a:rPr lang="en" sz="1200" i="1" dirty="0">
                <a:solidFill>
                  <a:srgbClr val="000000"/>
                </a:solidFill>
                <a:latin typeface="Times New Roman"/>
                <a:ea typeface="Times New Roman"/>
                <a:cs typeface="Times New Roman"/>
                <a:sym typeface="Times New Roman"/>
              </a:rPr>
              <a:t>Newborn Adaptation to Extrauterine Life and Newborn Assessment</a:t>
            </a:r>
            <a:r>
              <a:rPr lang="en" sz="1200" dirty="0">
                <a:solidFill>
                  <a:srgbClr val="000000"/>
                </a:solidFill>
                <a:latin typeface="Times New Roman"/>
                <a:ea typeface="Times New Roman"/>
                <a:cs typeface="Times New Roman"/>
                <a:sym typeface="Times New Roman"/>
              </a:rPr>
              <a:t>. Champlain Maternal Newborn Regional Program. </a:t>
            </a:r>
            <a:r>
              <a:rPr lang="en" sz="1200" u="sng" dirty="0">
                <a:solidFill>
                  <a:srgbClr val="1155CC"/>
                </a:solidFill>
                <a:latin typeface="Times New Roman"/>
                <a:ea typeface="Times New Roman"/>
                <a:cs typeface="Times New Roman"/>
                <a:sym typeface="Times New Roman"/>
                <a:hlinkClick r:id="rId4">
                  <a:extLst>
                    <a:ext uri="{A12FA001-AC4F-418D-AE19-62706E023703}">
                      <ahyp:hlinkClr xmlns:ahyp="http://schemas.microsoft.com/office/drawing/2018/hyperlinkcolor" val="tx"/>
                    </a:ext>
                  </a:extLst>
                </a:hlinkClick>
              </a:rPr>
              <a:t>http://www.cmnrp.ca/uploads/documents/Newborn_Adaptation_Assessment_2013_FINAL.pdf</a:t>
            </a:r>
            <a:endParaRPr sz="1200" u="sng" dirty="0">
              <a:solidFill>
                <a:srgbClr val="1155CC"/>
              </a:solidFill>
              <a:latin typeface="Times New Roman"/>
              <a:ea typeface="Times New Roman"/>
              <a:cs typeface="Times New Roman"/>
              <a:sym typeface="Times New Roman"/>
            </a:endParaRPr>
          </a:p>
          <a:p>
            <a:pPr marL="457200" lvl="0" indent="-457200" algn="l" rtl="0">
              <a:lnSpc>
                <a:spcPct val="200000"/>
              </a:lnSpc>
              <a:spcBef>
                <a:spcPts val="1200"/>
              </a:spcBef>
              <a:spcAft>
                <a:spcPts val="1200"/>
              </a:spcAft>
              <a:buNone/>
            </a:pPr>
            <a:r>
              <a:rPr lang="en" sz="1200" i="1" dirty="0">
                <a:solidFill>
                  <a:srgbClr val="000000"/>
                </a:solidFill>
                <a:latin typeface="Times New Roman"/>
                <a:ea typeface="Times New Roman"/>
                <a:cs typeface="Times New Roman"/>
                <a:sym typeface="Times New Roman"/>
              </a:rPr>
              <a:t>Roy’s Adaptation Model of Nursing</a:t>
            </a:r>
            <a:r>
              <a:rPr lang="en" sz="1200" dirty="0">
                <a:solidFill>
                  <a:srgbClr val="000000"/>
                </a:solidFill>
                <a:latin typeface="Times New Roman"/>
                <a:ea typeface="Times New Roman"/>
                <a:cs typeface="Times New Roman"/>
                <a:sym typeface="Times New Roman"/>
              </a:rPr>
              <a:t>. (2020, July 21). Nursing Theory. </a:t>
            </a:r>
            <a:r>
              <a:rPr lang="en" sz="1200" u="sng" dirty="0">
                <a:solidFill>
                  <a:srgbClr val="1155CC"/>
                </a:solidFill>
                <a:latin typeface="Times New Roman"/>
                <a:ea typeface="Times New Roman"/>
                <a:cs typeface="Times New Roman"/>
                <a:sym typeface="Times New Roman"/>
                <a:hlinkClick r:id="rId5">
                  <a:extLst>
                    <a:ext uri="{A12FA001-AC4F-418D-AE19-62706E023703}">
                      <ahyp:hlinkClr xmlns:ahyp="http://schemas.microsoft.com/office/drawing/2018/hyperlinkcolor" val="tx"/>
                    </a:ext>
                  </a:extLst>
                </a:hlinkClick>
              </a:rPr>
              <a:t>https://nursing-theory.org/theories-and-models/roy-adaptation-model.php</a:t>
            </a:r>
            <a:endParaRPr dirty="0"/>
          </a:p>
        </p:txBody>
      </p:sp>
    </p:spTree>
  </p:cSld>
  <p:clrMapOvr>
    <a:masterClrMapping/>
  </p:clrMapOvr>
</p:sld>
</file>

<file path=ppt/theme/theme1.xml><?xml version="1.0" encoding="utf-8"?>
<a:theme xmlns:a="http://schemas.openxmlformats.org/drawingml/2006/main" name="Tropic">
  <a:themeElements>
    <a:clrScheme name="Tropic">
      <a:dk1>
        <a:srgbClr val="A1E8D9"/>
      </a:dk1>
      <a:lt1>
        <a:srgbClr val="FFFFFF"/>
      </a:lt1>
      <a:dk2>
        <a:srgbClr val="695D46"/>
      </a:dk2>
      <a:lt2>
        <a:srgbClr val="B3A77D"/>
      </a:lt2>
      <a:accent1>
        <a:srgbClr val="EF6C00"/>
      </a:accent1>
      <a:accent2>
        <a:srgbClr val="CE93D8"/>
      </a:accent2>
      <a:accent3>
        <a:srgbClr val="4DB6AC"/>
      </a:accent3>
      <a:accent4>
        <a:srgbClr val="FF9800"/>
      </a:accent4>
      <a:accent5>
        <a:srgbClr val="009668"/>
      </a:accent5>
      <a:accent6>
        <a:srgbClr val="EEFF41"/>
      </a:accent6>
      <a:hlink>
        <a:srgbClr val="009668"/>
      </a:hlink>
      <a:folHlink>
        <a:srgbClr val="00966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TotalTime>
  <Words>1029</Words>
  <Application>Microsoft Macintosh PowerPoint</Application>
  <PresentationFormat>On-screen Show (16:9)</PresentationFormat>
  <Paragraphs>30</Paragraphs>
  <Slides>8</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Times New Roman</vt:lpstr>
      <vt:lpstr>PT Sans Narrow</vt:lpstr>
      <vt:lpstr>Open Sans</vt:lpstr>
      <vt:lpstr>Arial</vt:lpstr>
      <vt:lpstr>Tropic</vt:lpstr>
      <vt:lpstr> Benefits of Delayed Cord Clamping</vt:lpstr>
      <vt:lpstr>Abstract</vt:lpstr>
      <vt:lpstr>Problem/Background</vt:lpstr>
      <vt:lpstr>Theoretical Framework</vt:lpstr>
      <vt:lpstr>Evidence-Based Practice</vt:lpstr>
      <vt:lpstr>Recommendations for Practice</vt:lpstr>
      <vt:lpstr>Conclusion</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Benefits of Delayed Cord Clamping</dc:title>
  <cp:lastModifiedBy>Martin, Madison B (West Kentucky Student)</cp:lastModifiedBy>
  <cp:revision>3</cp:revision>
  <dcterms:modified xsi:type="dcterms:W3CDTF">2021-03-26T18:57:48Z</dcterms:modified>
</cp:coreProperties>
</file>