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Georgia" panose="02040502050405020303" pitchFamily="18" charset="0"/>
      <p:regular r:id="rId18"/>
      <p:bold r:id="rId19"/>
      <p:italic r:id="rId20"/>
      <p:boldItalic r:id="rId21"/>
    </p:embeddedFont>
    <p:embeddedFont>
      <p:font typeface="Merriweather" panose="000005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kp.fkep.unpad.ac.id/index.php/jkp/article/view/166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urseslabs.com/jean-watsons-philosophy-theory-transpersonal-c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a3c898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a3c8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fc9136ba6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fc9136ba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Clr>
                <a:schemeClr val="dk1"/>
              </a:buClr>
              <a:buSzPts val="1100"/>
              <a:buFont typeface="Arial"/>
              <a:buNone/>
            </a:pPr>
            <a:r>
              <a:rPr lang="en" i="1">
                <a:solidFill>
                  <a:schemeClr val="dk1"/>
                </a:solidFill>
              </a:rPr>
              <a:t>Patient acuity tool on a medical-surgical unit</a:t>
            </a:r>
            <a:r>
              <a:rPr lang="en">
                <a:solidFill>
                  <a:schemeClr val="dk1"/>
                </a:solidFill>
              </a:rPr>
              <a:t>. American Nurse (March 10, 2021). Retrieved October 10, 2021, from https://www.myamericannurse.com/patient-acuity-medical-surgical-unit/.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712ee02e0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712ee02e0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17cf601d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17cf601d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u="sng">
                <a:solidFill>
                  <a:schemeClr val="hlink"/>
                </a:solidFill>
                <a:hlinkClick r:id="rId3"/>
              </a:rPr>
              <a:t>The Effect of Patient Acuity Tool on Patient Clinical Practicum Assignments on Nursing Student Satisfaction Levels: A Quasi-Experimental Study | David | Jurnal Keperawatan Padjadjaran (unpad.ac.id)</a:t>
            </a:r>
            <a:endParaRPr i="1">
              <a:solidFill>
                <a:srgbClr val="333333"/>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None/>
            </a:pPr>
            <a:r>
              <a:rPr lang="en" i="1">
                <a:solidFill>
                  <a:srgbClr val="333333"/>
                </a:solidFill>
                <a:highlight>
                  <a:srgbClr val="FFFFFF"/>
                </a:highlight>
                <a:latin typeface="Roboto"/>
                <a:ea typeface="Roboto"/>
                <a:cs typeface="Roboto"/>
                <a:sym typeface="Roboto"/>
              </a:rPr>
              <a:t>David, M. L. V., Bano, R. A. V., Joven, E. F. S., Manansala, N. R., Ana, M. G. S., Cabanes, R. V. D., &amp; Glinoga, M. G. (n.d.). The effect of patient acuity tool on patient clinical practicum assignments on Nursing Student Satisfaction Levels: A quasi-experimental study. Jurnal Keperawatan Padjadjaran. Retrieved October 10, 2021, from http://jkp.fkep.unpad.ac.id/index.php/jkp/article/view/1668. </a:t>
            </a:r>
            <a:endParaRPr i="1">
              <a:solidFill>
                <a:srgbClr val="333333"/>
              </a:solidFill>
              <a:highlight>
                <a:srgbClr val="FFFFFF"/>
              </a:highlight>
              <a:latin typeface="Roboto"/>
              <a:ea typeface="Roboto"/>
              <a:cs typeface="Roboto"/>
              <a:sym typeface="Roboto"/>
            </a:endParaRPr>
          </a:p>
          <a:p>
            <a:pPr marL="0" marR="304800" lvl="0" indent="0" algn="l" rtl="0">
              <a:lnSpc>
                <a:spcPct val="115000"/>
              </a:lnSpc>
              <a:spcBef>
                <a:spcPts val="1200"/>
              </a:spcBef>
              <a:spcAft>
                <a:spcPts val="600"/>
              </a:spcAft>
              <a:buNone/>
            </a:pPr>
            <a:endParaRPr sz="2350">
              <a:solidFill>
                <a:schemeClr val="dk1"/>
              </a:solidFill>
              <a:highlight>
                <a:srgbClr val="FFFFFF"/>
              </a:highlight>
              <a:latin typeface="Georgia"/>
              <a:ea typeface="Georgia"/>
              <a:cs typeface="Georgia"/>
              <a:sym typeface="Georg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6fa3c898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6fa3c8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fc9136ba6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fc9136ba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fc9136ba6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fc9136ba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17cf601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17cf601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Turn this into the universities research week and screenshot submission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fa3c898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fa3c8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a3c898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Shin, S., Park, J.-H., &amp; Bae, S.-H. (2018, February 26). </a:t>
            </a:r>
            <a:r>
              <a:rPr lang="en" i="1">
                <a:solidFill>
                  <a:schemeClr val="dk1"/>
                </a:solidFill>
              </a:rPr>
              <a:t>Nurse staffing and Nurse Outcomes: A systematic review and meta-analysis</a:t>
            </a:r>
            <a:r>
              <a:rPr lang="en">
                <a:solidFill>
                  <a:schemeClr val="dk1"/>
                </a:solidFill>
              </a:rPr>
              <a:t>. Nursing Outlook. Retrieved October 10, 2021, from https://www.sciencedirect.com/science/article/abs/pii/S0029655417302658.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17cf601d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17cf601d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Driscoll, A., Grant, M. J., Carroll, D., Dalton, S., Deaton, C., Jones, I., Lehwaldt, D., McKee, G., Munyombwe, T., &amp; Astin, F. (2018, January 1). </a:t>
            </a:r>
            <a:r>
              <a:rPr lang="en" i="1">
                <a:solidFill>
                  <a:schemeClr val="dk1"/>
                </a:solidFill>
              </a:rPr>
              <a:t>Effect of nurse-to-patient ratios on nurse-sensitive patient outcomes in acute specialist units: A systematic review and meta-analysis</a:t>
            </a:r>
            <a:r>
              <a:rPr lang="en">
                <a:solidFill>
                  <a:schemeClr val="dk1"/>
                </a:solidFill>
              </a:rPr>
              <a:t>. OUP Academic. Retrieved October 10, 2021, from https://academic.oup.com/eurjcn/article/17/1/6/5925020?login=true.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17cf601dd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17cf601d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https://nurseslabs.com/jean-watsons-philosophy-theory-transpersonal-caring/</a:t>
            </a:r>
            <a:endParaRPr/>
          </a:p>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Misyuk, N. (2021, March 5). </a:t>
            </a:r>
            <a:r>
              <a:rPr lang="en" i="1">
                <a:solidFill>
                  <a:schemeClr val="dk1"/>
                </a:solidFill>
              </a:rPr>
              <a:t>Jean Watson: Theory of human caring</a:t>
            </a:r>
            <a:r>
              <a:rPr lang="en">
                <a:solidFill>
                  <a:schemeClr val="dk1"/>
                </a:solidFill>
              </a:rPr>
              <a:t>. Nurseslabs. Retrieved October 10, 2021, from https://nurseslabs.com/jean-watsons-philosophy-theory-transpersonal-caring/. </a:t>
            </a:r>
            <a:endParaRPr>
              <a:solidFill>
                <a:schemeClr val="dk1"/>
              </a:solidFill>
            </a:endParaRPr>
          </a:p>
          <a:p>
            <a:pPr marL="0" lvl="0" indent="0" algn="l" rtl="0">
              <a:spcBef>
                <a:spcPts val="12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More patients means less time available to complete.</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6fa3c898_0_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6fa3c8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6fa3c898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6fa3c89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Clr>
                <a:schemeClr val="dk1"/>
              </a:buClr>
              <a:buSzPts val="1100"/>
              <a:buFont typeface="Arial"/>
              <a:buNone/>
            </a:pPr>
            <a:r>
              <a:rPr lang="en" i="1">
                <a:solidFill>
                  <a:schemeClr val="dk1"/>
                </a:solidFill>
              </a:rPr>
              <a:t>Patient acuity tool on a medical-surgical unit</a:t>
            </a:r>
            <a:r>
              <a:rPr lang="en">
                <a:solidFill>
                  <a:schemeClr val="dk1"/>
                </a:solidFill>
              </a:rPr>
              <a:t>. American Nurse (March 10, 2021). Retrieved October 10, 2021, from https://www.myamericannurse.com/patient-acuity-medical-surgical-unit/.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6fa3c898_0_3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6fa3c89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1200"/>
              </a:spcAft>
              <a:buClr>
                <a:schemeClr val="dk1"/>
              </a:buClr>
              <a:buSzPts val="1100"/>
              <a:buFont typeface="Arial"/>
              <a:buNone/>
            </a:pPr>
            <a:r>
              <a:rPr lang="en" i="1">
                <a:solidFill>
                  <a:schemeClr val="dk1"/>
                </a:solidFill>
              </a:rPr>
              <a:t>Patient acuity tool on a medical-surgical unit</a:t>
            </a:r>
            <a:r>
              <a:rPr lang="en">
                <a:solidFill>
                  <a:schemeClr val="dk1"/>
                </a:solidFill>
              </a:rPr>
              <a:t>. American Nurse (March 10, 2021). Retrieved October 10, 2021, from https://www.myamericannurse.com/patient-acuity-medical-surgical-unit/.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mailto:phogan@murraystate.edu" TargetMode="External"/><Relationship Id="rId4" Type="http://schemas.openxmlformats.org/officeDocument/2006/relationships/hyperlink" Target="mailto:Htabor1@murray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science/article/abs/pii/S002965541730265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ademic.oup.com/eurjcn/article/17/1/6/5925020?login=tru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1196600"/>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Acuity Based Staffing</a:t>
            </a:r>
            <a:endParaRPr/>
          </a:p>
        </p:txBody>
      </p:sp>
      <p:sp>
        <p:nvSpPr>
          <p:cNvPr id="65" name="Google Shape;65;p13"/>
          <p:cNvSpPr txBox="1">
            <a:spLocks noGrp="1"/>
          </p:cNvSpPr>
          <p:nvPr>
            <p:ph type="subTitle" idx="1"/>
          </p:nvPr>
        </p:nvSpPr>
        <p:spPr>
          <a:xfrm>
            <a:off x="4249725" y="3016896"/>
            <a:ext cx="4242600" cy="1030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Halie Tabor and Perri Hogan</a:t>
            </a:r>
            <a:endParaRPr>
              <a:solidFill>
                <a:schemeClr val="lt1"/>
              </a:solidFill>
            </a:endParaRPr>
          </a:p>
          <a:p>
            <a:pPr marL="0" lvl="0" indent="0" algn="ctr" rtl="0">
              <a:spcBef>
                <a:spcPts val="0"/>
              </a:spcBef>
              <a:spcAft>
                <a:spcPts val="0"/>
              </a:spcAft>
              <a:buNone/>
            </a:pPr>
            <a:r>
              <a:rPr lang="en">
                <a:solidFill>
                  <a:schemeClr val="lt1"/>
                </a:solidFill>
              </a:rPr>
              <a:t>NUR 412</a:t>
            </a:r>
            <a:endParaRPr>
              <a:solidFill>
                <a:schemeClr val="lt1"/>
              </a:solidFill>
            </a:endParaRPr>
          </a:p>
          <a:p>
            <a:pPr marL="0" lvl="0" indent="0" algn="ctr" rtl="0">
              <a:spcBef>
                <a:spcPts val="0"/>
              </a:spcBef>
              <a:spcAft>
                <a:spcPts val="0"/>
              </a:spcAft>
              <a:buNone/>
            </a:pPr>
            <a:r>
              <a:rPr lang="en">
                <a:solidFill>
                  <a:schemeClr val="lt1"/>
                </a:solidFill>
              </a:rPr>
              <a:t>Fall 2021</a:t>
            </a:r>
            <a:endParaRPr>
              <a:solidFill>
                <a:schemeClr val="lt1"/>
              </a:solidFill>
            </a:endParaRPr>
          </a:p>
        </p:txBody>
      </p:sp>
      <p:pic>
        <p:nvPicPr>
          <p:cNvPr id="66" name="Google Shape;66;p13"/>
          <p:cNvPicPr preferRelativeResize="0"/>
          <p:nvPr/>
        </p:nvPicPr>
        <p:blipFill>
          <a:blip r:embed="rId3">
            <a:alphaModFix/>
          </a:blip>
          <a:stretch>
            <a:fillRect/>
          </a:stretch>
        </p:blipFill>
        <p:spPr>
          <a:xfrm>
            <a:off x="3835075" y="4114275"/>
            <a:ext cx="5071898" cy="871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471425" y="99150"/>
            <a:ext cx="8201149" cy="4945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527225" y="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t>Staffing </a:t>
            </a:r>
            <a:endParaRPr sz="2620"/>
          </a:p>
          <a:p>
            <a:pPr marL="0" lvl="0" indent="0" algn="l" rtl="0">
              <a:spcBef>
                <a:spcPts val="0"/>
              </a:spcBef>
              <a:spcAft>
                <a:spcPts val="0"/>
              </a:spcAft>
              <a:buSzPts val="990"/>
              <a:buNone/>
            </a:pPr>
            <a:r>
              <a:rPr lang="en" sz="2620"/>
              <a:t>Decision </a:t>
            </a:r>
            <a:endParaRPr sz="2620"/>
          </a:p>
          <a:p>
            <a:pPr marL="0" lvl="0" indent="0" algn="l" rtl="0">
              <a:spcBef>
                <a:spcPts val="0"/>
              </a:spcBef>
              <a:spcAft>
                <a:spcPts val="0"/>
              </a:spcAft>
              <a:buSzPts val="990"/>
              <a:buNone/>
            </a:pPr>
            <a:r>
              <a:rPr lang="en" sz="2620"/>
              <a:t>Tree</a:t>
            </a:r>
            <a:endParaRPr sz="2620"/>
          </a:p>
        </p:txBody>
      </p:sp>
      <p:sp>
        <p:nvSpPr>
          <p:cNvPr id="130" name="Google Shape;130;p23"/>
          <p:cNvSpPr txBox="1">
            <a:spLocks noGrp="1"/>
          </p:cNvSpPr>
          <p:nvPr>
            <p:ph type="body" idx="1"/>
          </p:nvPr>
        </p:nvSpPr>
        <p:spPr>
          <a:xfrm>
            <a:off x="6527225" y="1330425"/>
            <a:ext cx="3999900" cy="133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Should be used if staffing does </a:t>
            </a:r>
            <a:endParaRPr/>
          </a:p>
          <a:p>
            <a:pPr marL="0" lvl="0" indent="0" algn="l" rtl="0">
              <a:spcBef>
                <a:spcPts val="1200"/>
              </a:spcBef>
              <a:spcAft>
                <a:spcPts val="1200"/>
              </a:spcAft>
              <a:buNone/>
            </a:pPr>
            <a:r>
              <a:rPr lang="en"/>
              <a:t>not match the need.</a:t>
            </a:r>
            <a:endParaRPr/>
          </a:p>
        </p:txBody>
      </p:sp>
      <p:pic>
        <p:nvPicPr>
          <p:cNvPr id="131" name="Google Shape;131;p23"/>
          <p:cNvPicPr preferRelativeResize="0"/>
          <p:nvPr/>
        </p:nvPicPr>
        <p:blipFill>
          <a:blip r:embed="rId3">
            <a:alphaModFix/>
          </a:blip>
          <a:stretch>
            <a:fillRect/>
          </a:stretch>
        </p:blipFill>
        <p:spPr>
          <a:xfrm>
            <a:off x="0" y="0"/>
            <a:ext cx="6527225" cy="5143500"/>
          </a:xfrm>
          <a:prstGeom prst="rect">
            <a:avLst/>
          </a:prstGeom>
          <a:noFill/>
          <a:ln>
            <a:noFill/>
          </a:ln>
        </p:spPr>
      </p:pic>
      <p:sp>
        <p:nvSpPr>
          <p:cNvPr id="132" name="Google Shape;132;p23"/>
          <p:cNvSpPr txBox="1"/>
          <p:nvPr/>
        </p:nvSpPr>
        <p:spPr>
          <a:xfrm>
            <a:off x="6876650" y="4193075"/>
            <a:ext cx="1830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*Borrowed from Santa Barbara Behavioral Wellness</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Evidence</a:t>
            </a:r>
            <a:endParaRPr/>
          </a:p>
        </p:txBody>
      </p:sp>
      <p:sp>
        <p:nvSpPr>
          <p:cNvPr id="138" name="Google Shape;138;p24"/>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t>Article 3:</a:t>
            </a:r>
            <a:endParaRPr sz="1600" b="1"/>
          </a:p>
          <a:p>
            <a:pPr marL="0" lvl="0" indent="0" algn="l" rtl="0">
              <a:spcBef>
                <a:spcPts val="1200"/>
              </a:spcBef>
              <a:spcAft>
                <a:spcPts val="0"/>
              </a:spcAft>
              <a:buNone/>
            </a:pPr>
            <a:r>
              <a:rPr lang="en" sz="1400"/>
              <a:t>Study was conducted on 61 nursing students based in the Philippines</a:t>
            </a:r>
            <a:endParaRPr sz="1400"/>
          </a:p>
          <a:p>
            <a:pPr marL="0" lvl="0" indent="0" algn="l" rtl="0">
              <a:spcBef>
                <a:spcPts val="1200"/>
              </a:spcBef>
              <a:spcAft>
                <a:spcPts val="0"/>
              </a:spcAft>
              <a:buNone/>
            </a:pPr>
            <a:r>
              <a:rPr lang="en" sz="1400"/>
              <a:t>Results showed little to no improvements of nurse satisfaction, but included several limitations such as poor training and implementation of the patient acuity tool. They suggest further research needed to be done.</a:t>
            </a:r>
            <a:endParaRPr sz="1400"/>
          </a:p>
          <a:p>
            <a:pPr marL="0" lvl="0" indent="0" algn="l" rtl="0">
              <a:spcBef>
                <a:spcPts val="1200"/>
              </a:spcBef>
              <a:spcAft>
                <a:spcPts val="1200"/>
              </a:spcAft>
              <a:buNone/>
            </a:pPr>
            <a:endParaRPr/>
          </a:p>
        </p:txBody>
      </p:sp>
      <p:sp>
        <p:nvSpPr>
          <p:cNvPr id="139" name="Google Shape;139;p24"/>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t>However, Ascension St. Thomas in Nashville TN has implemented their own version of the Patient Acuity Tool. It has received compliments on its ability to...</a:t>
            </a:r>
            <a:endParaRPr sz="1400"/>
          </a:p>
          <a:p>
            <a:pPr marL="457200" lvl="0" indent="-317500" algn="l" rtl="0">
              <a:spcBef>
                <a:spcPts val="1200"/>
              </a:spcBef>
              <a:spcAft>
                <a:spcPts val="0"/>
              </a:spcAft>
              <a:buSzPts val="1400"/>
              <a:buChar char="●"/>
            </a:pPr>
            <a:r>
              <a:rPr lang="en" sz="1400"/>
              <a:t>De escalating arguments of “unfair” assignments</a:t>
            </a:r>
            <a:endParaRPr sz="1400"/>
          </a:p>
          <a:p>
            <a:pPr marL="457200" lvl="0" indent="-317500" algn="l" rtl="0">
              <a:spcBef>
                <a:spcPts val="0"/>
              </a:spcBef>
              <a:spcAft>
                <a:spcPts val="0"/>
              </a:spcAft>
              <a:buSzPts val="1400"/>
              <a:buChar char="●"/>
            </a:pPr>
            <a:r>
              <a:rPr lang="en" sz="1400"/>
              <a:t>Increased nurse-to-nurse communication</a:t>
            </a:r>
            <a:endParaRPr sz="1400"/>
          </a:p>
          <a:p>
            <a:pPr marL="457200" lvl="0" indent="-317500" algn="l" rtl="0">
              <a:spcBef>
                <a:spcPts val="0"/>
              </a:spcBef>
              <a:spcAft>
                <a:spcPts val="0"/>
              </a:spcAft>
              <a:buSzPts val="1400"/>
              <a:buChar char="●"/>
            </a:pPr>
            <a:r>
              <a:rPr lang="en" sz="1400"/>
              <a:t>Increased  autonomy</a:t>
            </a:r>
            <a:endParaRPr sz="1400"/>
          </a:p>
          <a:p>
            <a:pPr marL="457200" lvl="0" indent="-317500" algn="l" rtl="0">
              <a:spcBef>
                <a:spcPts val="0"/>
              </a:spcBef>
              <a:spcAft>
                <a:spcPts val="0"/>
              </a:spcAft>
              <a:buSzPts val="1400"/>
              <a:buChar char="●"/>
            </a:pPr>
            <a:r>
              <a:rPr lang="en" sz="1400"/>
              <a:t>Provided more support on the floor</a:t>
            </a:r>
            <a:endParaRPr sz="1400"/>
          </a:p>
          <a:p>
            <a:pPr marL="0" lvl="0" indent="0" algn="l" rtl="0">
              <a:spcBef>
                <a:spcPts val="1200"/>
              </a:spcBef>
              <a:spcAft>
                <a:spcPts val="1200"/>
              </a:spcAft>
              <a:buNone/>
            </a:pPr>
            <a:r>
              <a:rPr lang="en" sz="1400"/>
              <a:t>No published research to support these claims.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Summary</a:t>
            </a:r>
            <a:endParaRPr/>
          </a:p>
        </p:txBody>
      </p:sp>
      <p:sp>
        <p:nvSpPr>
          <p:cNvPr id="145" name="Google Shape;145;p25"/>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Through our study we found that there is a ton of research stating that nurses are unhappy, burnout, and patients are at risk.</a:t>
            </a:r>
            <a:endParaRPr/>
          </a:p>
          <a:p>
            <a:pPr marL="0" lvl="0" indent="0" algn="l" rtl="0">
              <a:spcBef>
                <a:spcPts val="1200"/>
              </a:spcBef>
              <a:spcAft>
                <a:spcPts val="0"/>
              </a:spcAft>
              <a:buNone/>
            </a:pPr>
            <a:r>
              <a:rPr lang="en"/>
              <a:t>The Patient Acuity Tool has the potential to change this, if implemented correctly. </a:t>
            </a:r>
            <a:endParaRPr/>
          </a:p>
          <a:p>
            <a:pPr marL="0" lvl="0" indent="0" algn="l" rtl="0">
              <a:spcBef>
                <a:spcPts val="1200"/>
              </a:spcBef>
              <a:spcAft>
                <a:spcPts val="0"/>
              </a:spcAft>
              <a:buNone/>
            </a:pPr>
            <a:r>
              <a:rPr lang="en"/>
              <a:t>There is little research as to if the PAT works but </a:t>
            </a:r>
            <a:r>
              <a:rPr lang="en" sz="1400"/>
              <a:t>within the United States this same Patient Acuity Tool is used in several facilities. Their nurses show high satisfaction regarding the implementation of the tool, specifically in nurse to nurse communication and autonomy, but there is no published research to support this. </a:t>
            </a:r>
            <a:endParaRPr sz="1400"/>
          </a:p>
          <a:p>
            <a:pPr marL="0" lvl="0" indent="0" algn="l" rtl="0">
              <a:spcBef>
                <a:spcPts val="1200"/>
              </a:spcBef>
              <a:spcAft>
                <a:spcPts val="1200"/>
              </a:spcAft>
              <a:buNone/>
            </a:pPr>
            <a:r>
              <a:rPr lang="en" sz="1400"/>
              <a:t>This further proves the importance of nurses conducting research!</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74100" y="9247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 </a:t>
            </a:r>
            <a:endParaRPr/>
          </a:p>
        </p:txBody>
      </p:sp>
      <p:sp>
        <p:nvSpPr>
          <p:cNvPr id="151" name="Google Shape;151;p26"/>
          <p:cNvSpPr txBox="1"/>
          <p:nvPr/>
        </p:nvSpPr>
        <p:spPr>
          <a:xfrm>
            <a:off x="74100" y="800075"/>
            <a:ext cx="8955000" cy="36549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0"/>
              </a:spcAft>
              <a:buNone/>
            </a:pPr>
            <a:r>
              <a:rPr lang="en" sz="1100"/>
              <a:t>David, M. L. V., Bano, R. A. V., Joven, E. F. S., Manansala, N. R., Ana, M. G. S., Cabanes, R. V. D., &amp; Glinoga, M. G. (n.d.). </a:t>
            </a:r>
            <a:r>
              <a:rPr lang="en" sz="1100" i="1"/>
              <a:t>The effect of patient acuity tool on patient clinical practicum assignments on Nursing Student Satisfaction Levels: A quasi-experimental study</a:t>
            </a:r>
            <a:r>
              <a:rPr lang="en" sz="1100"/>
              <a:t>. Jurnal Keperawatan Padjadjaran. Retrieved October 10, 2021, from http://jkp.fkep.unpad.ac.id/index.php/jkp/article/view/1668. </a:t>
            </a:r>
            <a:endParaRPr sz="1100"/>
          </a:p>
          <a:p>
            <a:pPr marL="355600" lvl="0" indent="0" algn="l" rtl="0">
              <a:lnSpc>
                <a:spcPct val="115000"/>
              </a:lnSpc>
              <a:spcBef>
                <a:spcPts val="1200"/>
              </a:spcBef>
              <a:spcAft>
                <a:spcPts val="0"/>
              </a:spcAft>
              <a:buNone/>
            </a:pPr>
            <a:r>
              <a:rPr lang="en" sz="1100"/>
              <a:t>Driscoll, A., Grant, M. J., Carroll, D., Dalton, S., Deaton, C., Jones, I., Lehwaldt, D., McKee, G., Munyombwe, T., &amp; Astin, F. (2018, January 1). </a:t>
            </a:r>
            <a:r>
              <a:rPr lang="en" sz="1100" i="1"/>
              <a:t>Effect of nurse-to-patient ratios on nurse-sensitive patient outcomes in acute specialist units: A systematic review and meta-analysis</a:t>
            </a:r>
            <a:r>
              <a:rPr lang="en" sz="1100"/>
              <a:t>. OUP Academic. Retrieved October 10, 2021, from https://academic.oup.com/eurjcn/article/17/1/6/5925020?login=true. </a:t>
            </a:r>
            <a:endParaRPr sz="1100"/>
          </a:p>
          <a:p>
            <a:pPr marL="355600" lvl="0" indent="0" algn="l" rtl="0">
              <a:lnSpc>
                <a:spcPct val="115000"/>
              </a:lnSpc>
              <a:spcBef>
                <a:spcPts val="1200"/>
              </a:spcBef>
              <a:spcAft>
                <a:spcPts val="0"/>
              </a:spcAft>
              <a:buNone/>
            </a:pPr>
            <a:r>
              <a:rPr lang="en" sz="1100"/>
              <a:t>Misyuk, N. (2021, March 5). </a:t>
            </a:r>
            <a:r>
              <a:rPr lang="en" sz="1100" i="1"/>
              <a:t>Jean Watson: Theory of human caring</a:t>
            </a:r>
            <a:r>
              <a:rPr lang="en" sz="1100"/>
              <a:t>. Nurseslabs. Retrieved October 10, 2021, from https://nurseslabs.com/jean-watsons-philosophy-theory-transpersonal-caring/. </a:t>
            </a:r>
            <a:endParaRPr sz="1100"/>
          </a:p>
          <a:p>
            <a:pPr marL="355600" lvl="0" indent="0" algn="l" rtl="0">
              <a:lnSpc>
                <a:spcPct val="115000"/>
              </a:lnSpc>
              <a:spcBef>
                <a:spcPts val="1200"/>
              </a:spcBef>
              <a:spcAft>
                <a:spcPts val="0"/>
              </a:spcAft>
              <a:buNone/>
            </a:pPr>
            <a:r>
              <a:rPr lang="en" sz="1100" i="1"/>
              <a:t>Patient acuity tool on a medical-surgical unit</a:t>
            </a:r>
            <a:r>
              <a:rPr lang="en" sz="1100"/>
              <a:t>. American Nurse (March 10, 2021). Retrieved October 10, 2021, from https://www.myamericannurse.com/patient-acuity-medical-surgical-unit/. </a:t>
            </a:r>
            <a:endParaRPr sz="1100"/>
          </a:p>
          <a:p>
            <a:pPr marL="355600" lvl="0" indent="0" algn="l" rtl="0">
              <a:lnSpc>
                <a:spcPct val="115000"/>
              </a:lnSpc>
              <a:spcBef>
                <a:spcPts val="1200"/>
              </a:spcBef>
              <a:spcAft>
                <a:spcPts val="0"/>
              </a:spcAft>
              <a:buNone/>
            </a:pPr>
            <a:r>
              <a:rPr lang="en" sz="1100" i="1"/>
              <a:t>Santa Barbara County Behavioral Wellness</a:t>
            </a:r>
            <a:r>
              <a:rPr lang="en" sz="1100"/>
              <a:t>. (n.d.). Retrieved October 11, 2021, from https://www.countyofsb.org/behavioral-wellness/policy/4013. </a:t>
            </a:r>
            <a:endParaRPr sz="1100"/>
          </a:p>
          <a:p>
            <a:pPr marL="355600" lvl="0" indent="0" algn="l" rtl="0">
              <a:lnSpc>
                <a:spcPct val="115000"/>
              </a:lnSpc>
              <a:spcBef>
                <a:spcPts val="1200"/>
              </a:spcBef>
              <a:spcAft>
                <a:spcPts val="1200"/>
              </a:spcAft>
              <a:buNone/>
            </a:pPr>
            <a:r>
              <a:rPr lang="en" sz="1100"/>
              <a:t>Shin, S., Park, J.-H., &amp; Bae, S.-H. (2018, February 26). </a:t>
            </a:r>
            <a:r>
              <a:rPr lang="en" sz="1100" i="1"/>
              <a:t>Nurse staffing and Nurse Outcomes: A systematic review and meta-analysis</a:t>
            </a:r>
            <a:r>
              <a:rPr lang="en" sz="1100"/>
              <a:t>. Nursing Outlook. Retrieved October 10, 2021, from https://www.sciencedirect.com/science/article/abs/pii/S0029655417302658. </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a:blip r:embed="rId3">
            <a:alphaModFix/>
          </a:blip>
          <a:stretch>
            <a:fillRect/>
          </a:stretch>
        </p:blipFill>
        <p:spPr>
          <a:xfrm>
            <a:off x="644700" y="672725"/>
            <a:ext cx="4453925" cy="3535275"/>
          </a:xfrm>
          <a:prstGeom prst="rect">
            <a:avLst/>
          </a:prstGeom>
          <a:noFill/>
          <a:ln>
            <a:noFill/>
          </a:ln>
        </p:spPr>
      </p:pic>
      <p:sp>
        <p:nvSpPr>
          <p:cNvPr id="157" name="Google Shape;157;p27"/>
          <p:cNvSpPr txBox="1"/>
          <p:nvPr/>
        </p:nvSpPr>
        <p:spPr>
          <a:xfrm>
            <a:off x="5620000" y="672725"/>
            <a:ext cx="33354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Roboto"/>
                <a:ea typeface="Roboto"/>
                <a:cs typeface="Roboto"/>
                <a:sym typeface="Roboto"/>
              </a:rPr>
              <a:t>Thank you for your time. Please contact me if your facility decides to implement these proposed changes!</a:t>
            </a:r>
            <a:endParaRPr sz="2000">
              <a:solidFill>
                <a:schemeClr val="lt1"/>
              </a:solidFill>
              <a:latin typeface="Roboto"/>
              <a:ea typeface="Roboto"/>
              <a:cs typeface="Roboto"/>
              <a:sym typeface="Roboto"/>
            </a:endParaRPr>
          </a:p>
          <a:p>
            <a:pPr marL="0" lvl="0" indent="0" algn="l" rtl="0">
              <a:spcBef>
                <a:spcPts val="0"/>
              </a:spcBef>
              <a:spcAft>
                <a:spcPts val="0"/>
              </a:spcAft>
              <a:buNone/>
            </a:pPr>
            <a:endParaRPr sz="2000">
              <a:solidFill>
                <a:schemeClr val="lt1"/>
              </a:solidFill>
              <a:latin typeface="Roboto"/>
              <a:ea typeface="Roboto"/>
              <a:cs typeface="Roboto"/>
              <a:sym typeface="Roboto"/>
            </a:endParaRPr>
          </a:p>
          <a:p>
            <a:pPr marL="0" lvl="0" indent="0" algn="l" rtl="0">
              <a:spcBef>
                <a:spcPts val="0"/>
              </a:spcBef>
              <a:spcAft>
                <a:spcPts val="0"/>
              </a:spcAft>
              <a:buNone/>
            </a:pPr>
            <a:r>
              <a:rPr lang="en" sz="2000">
                <a:solidFill>
                  <a:schemeClr val="lt1"/>
                </a:solidFill>
                <a:latin typeface="Roboto"/>
                <a:ea typeface="Roboto"/>
                <a:cs typeface="Roboto"/>
                <a:sym typeface="Roboto"/>
              </a:rPr>
              <a:t>Email: </a:t>
            </a:r>
            <a:endParaRPr sz="2000">
              <a:solidFill>
                <a:schemeClr val="lt1"/>
              </a:solidFill>
              <a:latin typeface="Roboto"/>
              <a:ea typeface="Roboto"/>
              <a:cs typeface="Roboto"/>
              <a:sym typeface="Roboto"/>
            </a:endParaRPr>
          </a:p>
          <a:p>
            <a:pPr marL="0" lvl="0" indent="0" algn="l" rtl="0">
              <a:spcBef>
                <a:spcPts val="0"/>
              </a:spcBef>
              <a:spcAft>
                <a:spcPts val="0"/>
              </a:spcAft>
              <a:buNone/>
            </a:pPr>
            <a:r>
              <a:rPr lang="en" sz="2000">
                <a:solidFill>
                  <a:schemeClr val="lt1"/>
                </a:solidFill>
                <a:latin typeface="Roboto"/>
                <a:ea typeface="Roboto"/>
                <a:cs typeface="Roboto"/>
                <a:sym typeface="Roboto"/>
              </a:rPr>
              <a:t>Halie Tabor- </a:t>
            </a:r>
            <a:r>
              <a:rPr lang="en" sz="2000" u="sng">
                <a:solidFill>
                  <a:schemeClr val="lt1"/>
                </a:solidFill>
                <a:latin typeface="Roboto"/>
                <a:ea typeface="Roboto"/>
                <a:cs typeface="Roboto"/>
                <a:sym typeface="Roboto"/>
                <a:hlinkClick r:id="rId4">
                  <a:extLst>
                    <a:ext uri="{A12FA001-AC4F-418D-AE19-62706E023703}">
                      <ahyp:hlinkClr xmlns:ahyp="http://schemas.microsoft.com/office/drawing/2018/hyperlinkcolor" val="tx"/>
                    </a:ext>
                  </a:extLst>
                </a:hlinkClick>
              </a:rPr>
              <a:t>Htabor1@murraystate.edu</a:t>
            </a:r>
            <a:r>
              <a:rPr lang="en" sz="2000">
                <a:solidFill>
                  <a:schemeClr val="lt1"/>
                </a:solidFill>
                <a:latin typeface="Roboto"/>
                <a:ea typeface="Roboto"/>
                <a:cs typeface="Roboto"/>
                <a:sym typeface="Roboto"/>
              </a:rPr>
              <a:t>     Perri Hogan- </a:t>
            </a:r>
            <a:r>
              <a:rPr lang="en" sz="2000" u="sng">
                <a:solidFill>
                  <a:schemeClr val="lt1"/>
                </a:solidFill>
                <a:latin typeface="Roboto"/>
                <a:ea typeface="Roboto"/>
                <a:cs typeface="Roboto"/>
                <a:sym typeface="Roboto"/>
                <a:hlinkClick r:id="rId5">
                  <a:extLst>
                    <a:ext uri="{A12FA001-AC4F-418D-AE19-62706E023703}">
                      <ahyp:hlinkClr xmlns:ahyp="http://schemas.microsoft.com/office/drawing/2018/hyperlinkcolor" val="tx"/>
                    </a:ext>
                  </a:extLst>
                </a:hlinkClick>
              </a:rPr>
              <a:t>phogan@murraystate.edu</a:t>
            </a:r>
            <a:r>
              <a:rPr lang="en" sz="2000">
                <a:solidFill>
                  <a:schemeClr val="lt1"/>
                </a:solidFill>
                <a:latin typeface="Roboto"/>
                <a:ea typeface="Roboto"/>
                <a:cs typeface="Roboto"/>
                <a:sym typeface="Roboto"/>
              </a:rPr>
              <a:t> </a:t>
            </a:r>
            <a:endParaRPr sz="20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rot="-5400000">
            <a:off x="-53125" y="655250"/>
            <a:ext cx="2266200" cy="1632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Abstract</a:t>
            </a:r>
            <a:endParaRPr/>
          </a:p>
        </p:txBody>
      </p:sp>
      <p:sp>
        <p:nvSpPr>
          <p:cNvPr id="72" name="Google Shape;72;p14"/>
          <p:cNvSpPr txBox="1"/>
          <p:nvPr/>
        </p:nvSpPr>
        <p:spPr>
          <a:xfrm>
            <a:off x="1896125" y="148725"/>
            <a:ext cx="7248000" cy="47871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300">
                <a:latin typeface="Roboto"/>
                <a:ea typeface="Roboto"/>
                <a:cs typeface="Roboto"/>
                <a:sym typeface="Roboto"/>
              </a:rPr>
              <a:t>For decades nurses have been fighting for safe nurse to patient ratios. Thousands of studies have been done proving that an increased patient load leads to burnout, job dissatisfaction, occupational injuries, adverse events, and patient mortality. </a:t>
            </a:r>
            <a:r>
              <a:rPr lang="en" sz="1300">
                <a:solidFill>
                  <a:srgbClr val="2A2A2A"/>
                </a:solidFill>
                <a:latin typeface="Roboto"/>
                <a:ea typeface="Roboto"/>
                <a:cs typeface="Roboto"/>
                <a:sym typeface="Roboto"/>
              </a:rPr>
              <a:t> </a:t>
            </a:r>
            <a:r>
              <a:rPr lang="en" sz="1300">
                <a:latin typeface="Roboto"/>
                <a:ea typeface="Roboto"/>
                <a:cs typeface="Roboto"/>
                <a:sym typeface="Roboto"/>
              </a:rPr>
              <a:t>In an effort to keep nurses at the bedside,</a:t>
            </a:r>
            <a:r>
              <a:rPr lang="en" sz="1250">
                <a:solidFill>
                  <a:srgbClr val="2A2A2A"/>
                </a:solidFill>
                <a:latin typeface="Roboto"/>
                <a:ea typeface="Roboto"/>
                <a:cs typeface="Roboto"/>
                <a:sym typeface="Roboto"/>
              </a:rPr>
              <a:t> Calif</a:t>
            </a:r>
            <a:r>
              <a:rPr lang="en" sz="1300">
                <a:solidFill>
                  <a:srgbClr val="2A2A2A"/>
                </a:solidFill>
                <a:latin typeface="Roboto"/>
                <a:ea typeface="Roboto"/>
                <a:cs typeface="Roboto"/>
                <a:sym typeface="Roboto"/>
              </a:rPr>
              <a:t>ornia passed The Patient Safety and Quality Improvement Act of 2005. This act was the first of its kind as it established legislatively mandated nursing ratios and required staff to take several breaks throughout the day. However, </a:t>
            </a:r>
            <a:r>
              <a:rPr lang="en" sz="1300">
                <a:solidFill>
                  <a:srgbClr val="323A45"/>
                </a:solidFill>
                <a:latin typeface="Roboto"/>
                <a:ea typeface="Roboto"/>
                <a:cs typeface="Roboto"/>
                <a:sym typeface="Roboto"/>
              </a:rPr>
              <a:t>mandated ratios come with a cost that most institutions cannot afford and therefore is not appropriate as a stand alone intervention. Currently nursing assignments are made by assigning rooms in “blocks” with little to no consideration of acuity. While this is a very simple assignment making method, it allows for an unfair acuity mix, which can result in increased workload and job dissatisfaction. Implementing the proposed patient acuity tool has the potential to increase nurse satisfaction, patient safety, and decrease adverse events.</a:t>
            </a:r>
            <a:endParaRPr sz="15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25" y="223100"/>
            <a:ext cx="8520600" cy="901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Problem:</a:t>
            </a:r>
            <a:endParaRPr/>
          </a:p>
        </p:txBody>
      </p:sp>
      <p:sp>
        <p:nvSpPr>
          <p:cNvPr id="78" name="Google Shape;78;p15"/>
          <p:cNvSpPr txBox="1">
            <a:spLocks noGrp="1"/>
          </p:cNvSpPr>
          <p:nvPr>
            <p:ph type="body" idx="1"/>
          </p:nvPr>
        </p:nvSpPr>
        <p:spPr>
          <a:xfrm>
            <a:off x="4832425" y="1555275"/>
            <a:ext cx="3999900" cy="3076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700" b="1"/>
              <a:t>Outcomes: Increased...</a:t>
            </a:r>
            <a:endParaRPr sz="1700" b="1"/>
          </a:p>
          <a:p>
            <a:pPr marL="457200" lvl="0" indent="-349250" algn="l" rtl="0">
              <a:spcBef>
                <a:spcPts val="0"/>
              </a:spcBef>
              <a:spcAft>
                <a:spcPts val="0"/>
              </a:spcAft>
              <a:buSzPts val="1900"/>
              <a:buChar char="-"/>
            </a:pPr>
            <a:r>
              <a:rPr lang="en" sz="1700" b="1"/>
              <a:t>Job dissatisfaction </a:t>
            </a:r>
            <a:endParaRPr sz="1700" b="1"/>
          </a:p>
          <a:p>
            <a:pPr marL="457200" lvl="0" indent="-349250" algn="l" rtl="0">
              <a:spcBef>
                <a:spcPts val="0"/>
              </a:spcBef>
              <a:spcAft>
                <a:spcPts val="0"/>
              </a:spcAft>
              <a:buSzPts val="1900"/>
              <a:buChar char="-"/>
            </a:pPr>
            <a:r>
              <a:rPr lang="en" sz="1700" b="1"/>
              <a:t>Intent to leave</a:t>
            </a:r>
            <a:endParaRPr sz="1700" b="1"/>
          </a:p>
          <a:p>
            <a:pPr marL="457200" lvl="0" indent="-336550" algn="l" rtl="0">
              <a:spcBef>
                <a:spcPts val="0"/>
              </a:spcBef>
              <a:spcAft>
                <a:spcPts val="0"/>
              </a:spcAft>
              <a:buSzPts val="1700"/>
              <a:buChar char="-"/>
            </a:pPr>
            <a:r>
              <a:rPr lang="en" sz="1700" b="1"/>
              <a:t>Rates of burnout</a:t>
            </a:r>
            <a:endParaRPr sz="1700" b="1"/>
          </a:p>
          <a:p>
            <a:pPr marL="457200" lvl="0" indent="-336550" algn="l" rtl="0">
              <a:spcBef>
                <a:spcPts val="0"/>
              </a:spcBef>
              <a:spcAft>
                <a:spcPts val="0"/>
              </a:spcAft>
              <a:buSzPts val="1700"/>
              <a:buChar char="-"/>
            </a:pPr>
            <a:r>
              <a:rPr lang="en" sz="1700" b="1"/>
              <a:t>Mortality rates</a:t>
            </a:r>
            <a:endParaRPr sz="1700" b="1"/>
          </a:p>
          <a:p>
            <a:pPr marL="457200" lvl="0" indent="-336550" algn="l" rtl="0">
              <a:spcBef>
                <a:spcPts val="0"/>
              </a:spcBef>
              <a:spcAft>
                <a:spcPts val="0"/>
              </a:spcAft>
              <a:buSzPts val="1700"/>
              <a:buChar char="-"/>
            </a:pPr>
            <a:r>
              <a:rPr lang="en" sz="1700" b="1"/>
              <a:t>Adverse events</a:t>
            </a:r>
            <a:endParaRPr sz="1700" b="1"/>
          </a:p>
          <a:p>
            <a:pPr marL="457200" lvl="0" indent="-336550" algn="l" rtl="0">
              <a:spcBef>
                <a:spcPts val="0"/>
              </a:spcBef>
              <a:spcAft>
                <a:spcPts val="0"/>
              </a:spcAft>
              <a:buSzPts val="1700"/>
              <a:buChar char="-"/>
            </a:pPr>
            <a:r>
              <a:rPr lang="en" sz="1700" b="1"/>
              <a:t>Workplace injuries</a:t>
            </a:r>
            <a:endParaRPr sz="1700" b="1"/>
          </a:p>
          <a:p>
            <a:pPr marL="457200" lvl="0" indent="-336550" algn="l" rtl="0">
              <a:spcBef>
                <a:spcPts val="0"/>
              </a:spcBef>
              <a:spcAft>
                <a:spcPts val="0"/>
              </a:spcAft>
              <a:buSzPts val="1700"/>
              <a:buChar char="-"/>
            </a:pPr>
            <a:r>
              <a:rPr lang="en" sz="1700" b="1"/>
              <a:t>Preventable medical errors</a:t>
            </a:r>
            <a:endParaRPr sz="1700" b="1"/>
          </a:p>
          <a:p>
            <a:pPr marL="457200" lvl="0" indent="-336550" algn="l" rtl="0">
              <a:spcBef>
                <a:spcPts val="0"/>
              </a:spcBef>
              <a:spcAft>
                <a:spcPts val="0"/>
              </a:spcAft>
              <a:buSzPts val="1700"/>
              <a:buChar char="-"/>
            </a:pPr>
            <a:r>
              <a:rPr lang="en" sz="1700" b="1"/>
              <a:t>Low quality care</a:t>
            </a:r>
            <a:endParaRPr sz="1700" b="1"/>
          </a:p>
          <a:p>
            <a:pPr marL="457200" lvl="0" indent="-336550" algn="l" rtl="0">
              <a:spcBef>
                <a:spcPts val="0"/>
              </a:spcBef>
              <a:spcAft>
                <a:spcPts val="0"/>
              </a:spcAft>
              <a:buSzPts val="1700"/>
              <a:buChar char="-"/>
            </a:pPr>
            <a:r>
              <a:rPr lang="en" sz="1700" b="1"/>
              <a:t>Hospital acquired infections</a:t>
            </a:r>
            <a:endParaRPr sz="1700" b="1"/>
          </a:p>
        </p:txBody>
      </p:sp>
      <p:sp>
        <p:nvSpPr>
          <p:cNvPr id="79" name="Google Shape;79;p15"/>
          <p:cNvSpPr txBox="1">
            <a:spLocks noGrp="1"/>
          </p:cNvSpPr>
          <p:nvPr>
            <p:ph type="body" idx="2"/>
          </p:nvPr>
        </p:nvSpPr>
        <p:spPr>
          <a:xfrm>
            <a:off x="98100" y="1471575"/>
            <a:ext cx="4372800" cy="3545700"/>
          </a:xfrm>
          <a:prstGeom prst="rect">
            <a:avLst/>
          </a:prstGeom>
        </p:spPr>
        <p:txBody>
          <a:bodyPr spcFirstLastPara="1" wrap="square" lIns="91425" tIns="91425" rIns="91425" bIns="91425" anchor="t" anchorCtr="0">
            <a:normAutofit fontScale="92500" lnSpcReduction="20000"/>
          </a:bodyPr>
          <a:lstStyle/>
          <a:p>
            <a:pPr marL="0" lvl="0" indent="0" algn="ctr" rtl="0">
              <a:lnSpc>
                <a:spcPct val="150000"/>
              </a:lnSpc>
              <a:spcBef>
                <a:spcPts val="0"/>
              </a:spcBef>
              <a:spcAft>
                <a:spcPts val="0"/>
              </a:spcAft>
              <a:buNone/>
            </a:pPr>
            <a:r>
              <a:rPr lang="en" sz="1717"/>
              <a:t>Throughout our three years at Murray State (nearly 800 clinical hours), previous work experience, and various observations we have seen first hand the injustices of nursing. From high patient ratios and high acuity, to unequal staffing assignments. Currently many institutions have no policy regarding the creation of nursing assignments or what to do if one is uncomfortable with their patient load. </a:t>
            </a:r>
            <a:endParaRPr sz="1717"/>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Evidence</a:t>
            </a:r>
            <a:endParaRPr/>
          </a:p>
        </p:txBody>
      </p:sp>
      <p:sp>
        <p:nvSpPr>
          <p:cNvPr id="85" name="Google Shape;85;p16"/>
          <p:cNvSpPr txBox="1">
            <a:spLocks noGrp="1"/>
          </p:cNvSpPr>
          <p:nvPr>
            <p:ph type="body" idx="1"/>
          </p:nvPr>
        </p:nvSpPr>
        <p:spPr>
          <a:xfrm>
            <a:off x="311700" y="1505700"/>
            <a:ext cx="3999900" cy="33900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None/>
            </a:pPr>
            <a:r>
              <a:rPr lang="en" sz="2100" b="1">
                <a:solidFill>
                  <a:schemeClr val="dk1"/>
                </a:solidFill>
              </a:rPr>
              <a:t>Article 1:</a:t>
            </a:r>
            <a:endParaRPr sz="1500">
              <a:solidFill>
                <a:schemeClr val="dk1"/>
              </a:solidFill>
            </a:endParaRPr>
          </a:p>
          <a:p>
            <a:pPr marL="0" lvl="0" indent="0" algn="l" rtl="0">
              <a:spcBef>
                <a:spcPts val="1200"/>
              </a:spcBef>
              <a:spcAft>
                <a:spcPts val="0"/>
              </a:spcAft>
              <a:buNone/>
            </a:pPr>
            <a:r>
              <a:rPr lang="en" sz="1500" u="sng">
                <a:solidFill>
                  <a:schemeClr val="dk1"/>
                </a:solidFill>
              </a:rPr>
              <a:t>Purpose: </a:t>
            </a:r>
            <a:r>
              <a:rPr lang="en" sz="1500">
                <a:solidFill>
                  <a:schemeClr val="dk1"/>
                </a:solidFill>
              </a:rPr>
              <a:t>The purpose of this review was to systematically assess the relationship between nurse staffing and nurse outcomes through meta-analysis.</a:t>
            </a:r>
            <a:endParaRPr sz="1500" u="sng">
              <a:solidFill>
                <a:schemeClr val="dk1"/>
              </a:solidFill>
            </a:endParaRPr>
          </a:p>
          <a:p>
            <a:pPr marL="0" lvl="0" indent="0" algn="l" rtl="0">
              <a:spcBef>
                <a:spcPts val="1200"/>
              </a:spcBef>
              <a:spcAft>
                <a:spcPts val="0"/>
              </a:spcAft>
              <a:buNone/>
            </a:pPr>
            <a:r>
              <a:rPr lang="en" sz="1500" u="sng">
                <a:solidFill>
                  <a:schemeClr val="dk1"/>
                </a:solidFill>
              </a:rPr>
              <a:t>Methods:</a:t>
            </a:r>
            <a:endParaRPr sz="1500" u="sng">
              <a:solidFill>
                <a:schemeClr val="dk1"/>
              </a:solidFill>
            </a:endParaRPr>
          </a:p>
          <a:p>
            <a:pPr marL="0" lvl="0" indent="0" algn="l" rtl="0">
              <a:spcBef>
                <a:spcPts val="1200"/>
              </a:spcBef>
              <a:spcAft>
                <a:spcPts val="0"/>
              </a:spcAft>
              <a:buNone/>
            </a:pPr>
            <a:r>
              <a:rPr lang="en" sz="1500">
                <a:solidFill>
                  <a:schemeClr val="dk1"/>
                </a:solidFill>
              </a:rPr>
              <a:t>Peer-reviewed articles published between 2000-2016 were identified in CINAHL, PubMed, PsycINFO, Cochrane Library, EBSCO, RISS, and DBpia databases.</a:t>
            </a:r>
            <a:endParaRPr sz="1500">
              <a:solidFill>
                <a:schemeClr val="dk1"/>
              </a:solidFill>
            </a:endParaRPr>
          </a:p>
          <a:p>
            <a:pPr marL="0" lvl="0" indent="0" algn="l" rtl="0">
              <a:spcBef>
                <a:spcPts val="1200"/>
              </a:spcBef>
              <a:spcAft>
                <a:spcPts val="1200"/>
              </a:spcAft>
              <a:buNone/>
            </a:pPr>
            <a:r>
              <a:rPr lang="en" sz="1500">
                <a:solidFill>
                  <a:schemeClr val="dk1"/>
                </a:solidFill>
              </a:rPr>
              <a:t> 1,429 studies were found. Through the cross-examination and screening process approximately 13 studies were considered to have high quality evidence. Of those 13 studies approximately 106,831 nurses were included.</a:t>
            </a:r>
            <a:endParaRPr sz="1600"/>
          </a:p>
        </p:txBody>
      </p:sp>
      <p:sp>
        <p:nvSpPr>
          <p:cNvPr id="86" name="Google Shape;86;p16"/>
          <p:cNvSpPr txBox="1">
            <a:spLocks noGrp="1"/>
          </p:cNvSpPr>
          <p:nvPr>
            <p:ph type="body" idx="2"/>
          </p:nvPr>
        </p:nvSpPr>
        <p:spPr>
          <a:xfrm>
            <a:off x="4832400" y="1338550"/>
            <a:ext cx="3999900" cy="3619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u="sng"/>
              <a:t>Findings:</a:t>
            </a:r>
            <a:r>
              <a:rPr lang="en" b="1"/>
              <a:t> “Greater nurse-to-patient ratio is related to increase in adverse nurse outcomes”.</a:t>
            </a:r>
            <a:endParaRPr b="1"/>
          </a:p>
          <a:p>
            <a:pPr marL="457200" lvl="0" indent="-311150" algn="l" rtl="0">
              <a:spcBef>
                <a:spcPts val="1200"/>
              </a:spcBef>
              <a:spcAft>
                <a:spcPts val="0"/>
              </a:spcAft>
              <a:buSzPts val="1300"/>
              <a:buAutoNum type="arabicPeriod"/>
            </a:pPr>
            <a:r>
              <a:rPr lang="en"/>
              <a:t>Nurse Burnout- “ An increase of one patient per RN ratio was associated with a 7% increase in the odds of burnout” (Shin, 2018).</a:t>
            </a:r>
            <a:endParaRPr/>
          </a:p>
          <a:p>
            <a:pPr marL="457200" lvl="0" indent="-311150" algn="l" rtl="0">
              <a:spcBef>
                <a:spcPts val="0"/>
              </a:spcBef>
              <a:spcAft>
                <a:spcPts val="0"/>
              </a:spcAft>
              <a:buSzPts val="1300"/>
              <a:buAutoNum type="arabicPeriod"/>
            </a:pPr>
            <a:r>
              <a:rPr lang="en"/>
              <a:t>Job Dissatisfaction- “An increase of one patient per RN ratio was associated with an 8% increase in the odds of job dissatisfaction”(Shin, 2018).</a:t>
            </a:r>
            <a:endParaRPr/>
          </a:p>
          <a:p>
            <a:pPr marL="457200" lvl="0" indent="-311150" algn="l" rtl="0">
              <a:spcBef>
                <a:spcPts val="0"/>
              </a:spcBef>
              <a:spcAft>
                <a:spcPts val="0"/>
              </a:spcAft>
              <a:buSzPts val="1300"/>
              <a:buAutoNum type="arabicPeriod"/>
            </a:pPr>
            <a:r>
              <a:rPr lang="en"/>
              <a:t>Intent to Leave- “Nurses’ intention to leave was increased 1.05 times when the nurse-to-patient ratio was increased by 1” (Shin, 2018).</a:t>
            </a:r>
            <a:endParaRPr/>
          </a:p>
          <a:p>
            <a:pPr marL="457200" lvl="0" indent="-311150" algn="l" rtl="0">
              <a:spcBef>
                <a:spcPts val="0"/>
              </a:spcBef>
              <a:spcAft>
                <a:spcPts val="0"/>
              </a:spcAft>
              <a:buSzPts val="1300"/>
              <a:buAutoNum type="arabicPeriod"/>
            </a:pPr>
            <a:r>
              <a:rPr lang="en"/>
              <a:t>Needlestick Injury- “Three studies were included in this analysis (Figure 5). The overall effect size was 1.33”(Shin, 2018).</a:t>
            </a:r>
            <a:endParaRPr/>
          </a:p>
        </p:txBody>
      </p:sp>
      <p:sp>
        <p:nvSpPr>
          <p:cNvPr id="87" name="Google Shape;87;p16"/>
          <p:cNvSpPr txBox="1"/>
          <p:nvPr/>
        </p:nvSpPr>
        <p:spPr>
          <a:xfrm>
            <a:off x="4998000" y="285050"/>
            <a:ext cx="3668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3"/>
              </a:rPr>
              <a:t>Nurse staffing and nurse outcomes: A systematic review and meta-analysis - ScienceDirect</a:t>
            </a:r>
            <a:endParaRPr sz="1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Evidence</a:t>
            </a:r>
            <a:endParaRPr/>
          </a:p>
        </p:txBody>
      </p:sp>
      <p:sp>
        <p:nvSpPr>
          <p:cNvPr id="93" name="Google Shape;93;p17"/>
          <p:cNvSpPr txBox="1">
            <a:spLocks noGrp="1"/>
          </p:cNvSpPr>
          <p:nvPr>
            <p:ph type="body" idx="1"/>
          </p:nvPr>
        </p:nvSpPr>
        <p:spPr>
          <a:xfrm>
            <a:off x="0" y="1505700"/>
            <a:ext cx="4152000" cy="3538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500" b="1"/>
              <a:t>Article 2:</a:t>
            </a:r>
            <a:endParaRPr sz="1500" b="1"/>
          </a:p>
          <a:p>
            <a:pPr marL="0" lvl="0" indent="0" algn="l" rtl="0">
              <a:lnSpc>
                <a:spcPct val="115000"/>
              </a:lnSpc>
              <a:spcBef>
                <a:spcPts val="1200"/>
              </a:spcBef>
              <a:spcAft>
                <a:spcPts val="0"/>
              </a:spcAft>
              <a:buNone/>
            </a:pPr>
            <a:r>
              <a:rPr lang="en" sz="1408" u="sng"/>
              <a:t>Purpose:</a:t>
            </a:r>
            <a:r>
              <a:rPr lang="en" sz="1408" b="1"/>
              <a:t> </a:t>
            </a:r>
            <a:r>
              <a:rPr lang="en" sz="1491" b="1">
                <a:highlight>
                  <a:schemeClr val="lt1"/>
                </a:highlight>
              </a:rPr>
              <a:t>“</a:t>
            </a:r>
            <a:r>
              <a:rPr lang="en" sz="1341">
                <a:solidFill>
                  <a:srgbClr val="2A2A2A"/>
                </a:solidFill>
                <a:highlight>
                  <a:schemeClr val="lt1"/>
                </a:highlight>
              </a:rPr>
              <a:t>To undertake a systematic review and meta-analysis examining the association between nurse staffing levels and nurse-sensitive patient outcomes in acute specialist units”</a:t>
            </a:r>
            <a:endParaRPr sz="1491" b="1"/>
          </a:p>
          <a:p>
            <a:pPr marL="0" lvl="0" indent="0" algn="l" rtl="0">
              <a:lnSpc>
                <a:spcPct val="115000"/>
              </a:lnSpc>
              <a:spcBef>
                <a:spcPts val="1200"/>
              </a:spcBef>
              <a:spcAft>
                <a:spcPts val="0"/>
              </a:spcAft>
              <a:buNone/>
            </a:pPr>
            <a:r>
              <a:rPr lang="en" sz="1400" u="sng"/>
              <a:t>Methods:</a:t>
            </a:r>
            <a:endParaRPr sz="1400" u="sng"/>
          </a:p>
          <a:p>
            <a:pPr marL="0" lvl="0" indent="0" algn="l" rtl="0">
              <a:lnSpc>
                <a:spcPct val="115000"/>
              </a:lnSpc>
              <a:spcBef>
                <a:spcPts val="1200"/>
              </a:spcBef>
              <a:spcAft>
                <a:spcPts val="1200"/>
              </a:spcAft>
              <a:buNone/>
            </a:pPr>
            <a:r>
              <a:rPr lang="en" sz="1608">
                <a:solidFill>
                  <a:srgbClr val="222222"/>
                </a:solidFill>
                <a:highlight>
                  <a:schemeClr val="lt1"/>
                </a:highlight>
              </a:rPr>
              <a:t>P</a:t>
            </a:r>
            <a:r>
              <a:rPr lang="en" sz="1500">
                <a:solidFill>
                  <a:srgbClr val="222222"/>
                </a:solidFill>
                <a:highlight>
                  <a:schemeClr val="lt1"/>
                </a:highlight>
              </a:rPr>
              <a:t>eer reviewed articles published between 2006-2017 were identified using nine databases</a:t>
            </a:r>
            <a:r>
              <a:rPr lang="en" sz="1350">
                <a:solidFill>
                  <a:srgbClr val="222222"/>
                </a:solidFill>
                <a:highlight>
                  <a:schemeClr val="lt1"/>
                </a:highlight>
              </a:rPr>
              <a:t>. 4472 articles were found using the literature search. </a:t>
            </a:r>
            <a:r>
              <a:rPr lang="en" sz="1500">
                <a:solidFill>
                  <a:srgbClr val="222222"/>
                </a:solidFill>
                <a:highlight>
                  <a:schemeClr val="lt1"/>
                </a:highlight>
              </a:rPr>
              <a:t>Quality of the studies were assessed using the </a:t>
            </a:r>
            <a:r>
              <a:rPr lang="en" sz="1350">
                <a:solidFill>
                  <a:srgbClr val="222222"/>
                </a:solidFill>
                <a:highlight>
                  <a:schemeClr val="lt1"/>
                </a:highlight>
              </a:rPr>
              <a:t>Newcastle–Ottawa scale (NOS). Approximately 24 studies were considered high quality. Of those 24 studies, approximately 175,755 patients were included. </a:t>
            </a:r>
            <a:endParaRPr sz="1500">
              <a:solidFill>
                <a:srgbClr val="222222"/>
              </a:solidFill>
              <a:highlight>
                <a:schemeClr val="lt1"/>
              </a:highlight>
            </a:endParaRPr>
          </a:p>
        </p:txBody>
      </p:sp>
      <p:sp>
        <p:nvSpPr>
          <p:cNvPr id="94" name="Google Shape;94;p17"/>
          <p:cNvSpPr txBox="1">
            <a:spLocks noGrp="1"/>
          </p:cNvSpPr>
          <p:nvPr>
            <p:ph type="body" idx="2"/>
          </p:nvPr>
        </p:nvSpPr>
        <p:spPr>
          <a:xfrm>
            <a:off x="4152000" y="1267200"/>
            <a:ext cx="5041500" cy="4015800"/>
          </a:xfrm>
          <a:prstGeom prst="rect">
            <a:avLst/>
          </a:prstGeom>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None/>
            </a:pPr>
            <a:r>
              <a:rPr lang="en" u="sng"/>
              <a:t>Findings:</a:t>
            </a:r>
            <a:endParaRPr u="sng"/>
          </a:p>
          <a:p>
            <a:pPr marL="457200" lvl="0" indent="-311150" algn="l" rtl="0">
              <a:lnSpc>
                <a:spcPct val="100000"/>
              </a:lnSpc>
              <a:spcBef>
                <a:spcPts val="1200"/>
              </a:spcBef>
              <a:spcAft>
                <a:spcPts val="0"/>
              </a:spcAft>
              <a:buSzPts val="1300"/>
              <a:buAutoNum type="arabicPeriod"/>
            </a:pPr>
            <a:r>
              <a:rPr lang="en"/>
              <a:t>Mortality- </a:t>
            </a:r>
            <a:r>
              <a:rPr lang="en" sz="1600"/>
              <a:t>“</a:t>
            </a:r>
            <a:r>
              <a:rPr lang="en" sz="1450">
                <a:highlight>
                  <a:srgbClr val="FFFFFF"/>
                </a:highlight>
              </a:rPr>
              <a:t>higher level of nurse staffing decreased the risk of inhospital mortality by 14%” (Driscoll, 2018).</a:t>
            </a:r>
            <a:endParaRPr sz="1450">
              <a:highlight>
                <a:srgbClr val="FFFFFF"/>
              </a:highlight>
            </a:endParaRPr>
          </a:p>
          <a:p>
            <a:pPr marL="457200" lvl="0" indent="-311150" algn="l" rtl="0">
              <a:lnSpc>
                <a:spcPct val="100000"/>
              </a:lnSpc>
              <a:spcBef>
                <a:spcPts val="0"/>
              </a:spcBef>
              <a:spcAft>
                <a:spcPts val="0"/>
              </a:spcAft>
              <a:buSzPts val="1300"/>
              <a:buAutoNum type="arabicPeriod"/>
            </a:pPr>
            <a:r>
              <a:rPr lang="en" sz="1450">
                <a:highlight>
                  <a:srgbClr val="FFFFFF"/>
                </a:highlight>
              </a:rPr>
              <a:t>HAIs- “ A higher level of nurse staffing in CCUs was associated with a lower incidence of pressure ulcer development,use of physical restraints</a:t>
            </a:r>
            <a:r>
              <a:rPr lang="en" sz="1400">
                <a:highlight>
                  <a:srgbClr val="FFFFFF"/>
                </a:highlight>
              </a:rPr>
              <a:t>, </a:t>
            </a:r>
            <a:r>
              <a:rPr lang="en" sz="1450">
                <a:highlight>
                  <a:srgbClr val="FFFFFF"/>
                </a:highlight>
              </a:rPr>
              <a:t>and incidence of nosocomial infection” (Driscoll, 2018). Hospital with appropriately staffed ICU and CCU found patients were,“68% less likely to experience bloodstream infections”, “79% less likely to experience pneumonia” and “ 31% reduction in risk for a decubitus pressure ulcer”(Driscoll, 2018).</a:t>
            </a:r>
            <a:endParaRPr sz="1450">
              <a:highlight>
                <a:srgbClr val="FFFFFF"/>
              </a:highlight>
            </a:endParaRPr>
          </a:p>
          <a:p>
            <a:pPr marL="457200" lvl="0" indent="-330200" algn="l" rtl="0">
              <a:lnSpc>
                <a:spcPct val="100000"/>
              </a:lnSpc>
              <a:spcBef>
                <a:spcPts val="0"/>
              </a:spcBef>
              <a:spcAft>
                <a:spcPts val="0"/>
              </a:spcAft>
              <a:buSzPts val="1600"/>
              <a:buAutoNum type="arabicPeriod"/>
            </a:pPr>
            <a:r>
              <a:rPr lang="en" sz="1450">
                <a:highlight>
                  <a:srgbClr val="FFFFFF"/>
                </a:highlight>
              </a:rPr>
              <a:t>Prevention-  “In the emergency department, a higher level of nurse staffing increased the prescribing of aspirin on arrival to the emergency department and a percutaneous coronary intervention within 90 minutes of arrival”(Driscoll, 2018).</a:t>
            </a:r>
            <a:endParaRPr sz="1450">
              <a:highlight>
                <a:srgbClr val="FFFFFF"/>
              </a:highlight>
            </a:endParaRPr>
          </a:p>
          <a:p>
            <a:pPr marL="457200" lvl="0" indent="-330200" algn="l" rtl="0">
              <a:lnSpc>
                <a:spcPct val="100000"/>
              </a:lnSpc>
              <a:spcBef>
                <a:spcPts val="0"/>
              </a:spcBef>
              <a:spcAft>
                <a:spcPts val="0"/>
              </a:spcAft>
              <a:buSzPts val="1600"/>
              <a:buAutoNum type="arabicPeriod"/>
            </a:pPr>
            <a:r>
              <a:rPr lang="en" sz="1450">
                <a:highlight>
                  <a:srgbClr val="FFFFFF"/>
                </a:highlight>
              </a:rPr>
              <a:t>Medications- “as the number of nurses decreased, the OR for parenteral medication errors increased, some of which caused harm and death” (Driscoll, 2018).</a:t>
            </a:r>
            <a:endParaRPr sz="1450">
              <a:highlight>
                <a:srgbClr val="FFFFFF"/>
              </a:highlight>
            </a:endParaRPr>
          </a:p>
        </p:txBody>
      </p:sp>
      <p:sp>
        <p:nvSpPr>
          <p:cNvPr id="95" name="Google Shape;95;p17"/>
          <p:cNvSpPr txBox="1"/>
          <p:nvPr/>
        </p:nvSpPr>
        <p:spPr>
          <a:xfrm>
            <a:off x="4908025" y="334625"/>
            <a:ext cx="386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Roboto"/>
                <a:ea typeface="Roboto"/>
                <a:cs typeface="Roboto"/>
                <a:sym typeface="Roboto"/>
                <a:hlinkClick r:id="rId3"/>
              </a:rPr>
              <a:t>https://academic.oup.com/eurjcn/article/17/1/6/5925020?login=true</a:t>
            </a: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21875" y="-74375"/>
            <a:ext cx="3706500" cy="156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Jean Watson’s Theory of Human Caring</a:t>
            </a:r>
            <a:endParaRPr/>
          </a:p>
        </p:txBody>
      </p:sp>
      <p:sp>
        <p:nvSpPr>
          <p:cNvPr id="101" name="Google Shape;101;p18"/>
          <p:cNvSpPr txBox="1">
            <a:spLocks noGrp="1"/>
          </p:cNvSpPr>
          <p:nvPr>
            <p:ph type="body" idx="1"/>
          </p:nvPr>
        </p:nvSpPr>
        <p:spPr>
          <a:xfrm>
            <a:off x="4644675" y="173525"/>
            <a:ext cx="4166400" cy="484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rgbClr val="222222"/>
                </a:solidFill>
                <a:highlight>
                  <a:srgbClr val="FFFFFF"/>
                </a:highlight>
                <a:latin typeface="Arial"/>
                <a:ea typeface="Arial"/>
                <a:cs typeface="Arial"/>
                <a:sym typeface="Arial"/>
              </a:rPr>
              <a:t>1) Forming humanistic-altruistic value systems</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2) Instilling faith-hope</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3) Cultivating a sensitivity to self and others</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4) Developing a helping-trust relationship</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5) Promoting an expression of feelings</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6) Using problem-solving for decision-making,</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7) Promoting teaching-learning</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8) Promoting a supportive environment</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0"/>
              </a:spcAft>
              <a:buNone/>
            </a:pPr>
            <a:r>
              <a:rPr lang="en" sz="1400">
                <a:solidFill>
                  <a:srgbClr val="222222"/>
                </a:solidFill>
                <a:highlight>
                  <a:srgbClr val="FFFFFF"/>
                </a:highlight>
                <a:latin typeface="Arial"/>
                <a:ea typeface="Arial"/>
                <a:cs typeface="Arial"/>
                <a:sym typeface="Arial"/>
              </a:rPr>
              <a:t>9) Assisting with the gratification of human needs</a:t>
            </a:r>
            <a:endParaRPr sz="1400">
              <a:solidFill>
                <a:srgbClr val="222222"/>
              </a:solidFill>
              <a:highlight>
                <a:srgbClr val="FFFFFF"/>
              </a:highlight>
              <a:latin typeface="Arial"/>
              <a:ea typeface="Arial"/>
              <a:cs typeface="Arial"/>
              <a:sym typeface="Arial"/>
            </a:endParaRPr>
          </a:p>
          <a:p>
            <a:pPr marL="0" lvl="0" indent="0" algn="l" rtl="0">
              <a:spcBef>
                <a:spcPts val="1200"/>
              </a:spcBef>
              <a:spcAft>
                <a:spcPts val="1200"/>
              </a:spcAft>
              <a:buNone/>
            </a:pPr>
            <a:r>
              <a:rPr lang="en" sz="1400">
                <a:solidFill>
                  <a:srgbClr val="222222"/>
                </a:solidFill>
                <a:highlight>
                  <a:srgbClr val="FFFFFF"/>
                </a:highlight>
                <a:latin typeface="Arial"/>
                <a:ea typeface="Arial"/>
                <a:cs typeface="Arial"/>
                <a:sym typeface="Arial"/>
              </a:rPr>
              <a:t>10) Allowing for existential-phenomenological forces</a:t>
            </a:r>
            <a:endParaRPr sz="1400"/>
          </a:p>
        </p:txBody>
      </p:sp>
      <p:pic>
        <p:nvPicPr>
          <p:cNvPr id="102" name="Google Shape;102;p18"/>
          <p:cNvPicPr preferRelativeResize="0"/>
          <p:nvPr/>
        </p:nvPicPr>
        <p:blipFill>
          <a:blip r:embed="rId3">
            <a:alphaModFix/>
          </a:blip>
          <a:stretch>
            <a:fillRect/>
          </a:stretch>
        </p:blipFill>
        <p:spPr>
          <a:xfrm>
            <a:off x="0" y="1388125"/>
            <a:ext cx="4350275" cy="375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Recommendation</a:t>
            </a:r>
            <a:endParaRPr/>
          </a:p>
        </p:txBody>
      </p:sp>
      <p:sp>
        <p:nvSpPr>
          <p:cNvPr id="108" name="Google Shape;108;p19"/>
          <p:cNvSpPr txBox="1">
            <a:spLocks noGrp="1"/>
          </p:cNvSpPr>
          <p:nvPr>
            <p:ph type="body" idx="1"/>
          </p:nvPr>
        </p:nvSpPr>
        <p:spPr>
          <a:xfrm>
            <a:off x="311700" y="1505700"/>
            <a:ext cx="8520600" cy="34836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200"/>
              </a:spcAft>
              <a:buNone/>
            </a:pPr>
            <a:r>
              <a:rPr lang="en" sz="1350"/>
              <a:t>Many facilities do not have a policy on how nursing assignments are made or what to do if the assignment is too heavy for one nurse. Our recommendation is to implement a Patient Acuity Tool. A registered nurse would fill out each shift and post in the nurses station for the charge nurses to create assignments. </a:t>
            </a:r>
            <a:r>
              <a:rPr lang="en" sz="1350">
                <a:highlight>
                  <a:srgbClr val="FFFFFF"/>
                </a:highlight>
              </a:rPr>
              <a:t>Each patient is scored on a 1-to-4 scale (1-stable patient; 2-moderate risk patient; 3-complex patient; 4-high risk patient) based on the clinical patient characteristics and the care involved (workload). Then based on the unit's average acuity, staffing assignments would be made and divided equally. If the acuity is consistently high (&gt;”X”) then a maximum patient ratio should be implemented. At this point the house supervisor would be notified and the on-call staff would be called in using the staffing decision tree.</a:t>
            </a:r>
            <a:endParaRPr sz="13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Schedule</a:t>
            </a:r>
            <a:endParaRPr/>
          </a:p>
        </p:txBody>
      </p:sp>
      <p:pic>
        <p:nvPicPr>
          <p:cNvPr id="114" name="Google Shape;114;p20"/>
          <p:cNvPicPr preferRelativeResize="0"/>
          <p:nvPr/>
        </p:nvPicPr>
        <p:blipFill>
          <a:blip r:embed="rId3">
            <a:alphaModFix/>
          </a:blip>
          <a:stretch>
            <a:fillRect/>
          </a:stretch>
        </p:blipFill>
        <p:spPr>
          <a:xfrm>
            <a:off x="0" y="-917150"/>
            <a:ext cx="9144000" cy="10094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36750" y="-6205700"/>
            <a:ext cx="9217499" cy="113492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2134</Words>
  <Application>Microsoft Office PowerPoint</Application>
  <PresentationFormat>On-screen Show (16:9)</PresentationFormat>
  <Paragraphs>100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Merriweather</vt:lpstr>
      <vt:lpstr>Roboto</vt:lpstr>
      <vt:lpstr>Arial</vt:lpstr>
      <vt:lpstr>Georgia</vt:lpstr>
      <vt:lpstr>Paradigm</vt:lpstr>
      <vt:lpstr>Acuity Based Staffing</vt:lpstr>
      <vt:lpstr>Abstract</vt:lpstr>
      <vt:lpstr>Problem:</vt:lpstr>
      <vt:lpstr>Evidence</vt:lpstr>
      <vt:lpstr>Evidence</vt:lpstr>
      <vt:lpstr>Jean Watson’s Theory of Human Caring</vt:lpstr>
      <vt:lpstr>Recommendation</vt:lpstr>
      <vt:lpstr>Schedule</vt:lpstr>
      <vt:lpstr>PowerPoint Presentation</vt:lpstr>
      <vt:lpstr>PowerPoint Presentation</vt:lpstr>
      <vt:lpstr>Staffing  Decision  Tree</vt:lpstr>
      <vt:lpstr>Evidence</vt:lpstr>
      <vt:lpstr>Summary</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Acuity Based Staffing</dc:title>
  <cp:lastModifiedBy>halie tabor</cp:lastModifiedBy>
  <cp:revision>1</cp:revision>
  <dcterms:modified xsi:type="dcterms:W3CDTF">2021-10-11T23:41:02Z</dcterms:modified>
</cp:coreProperties>
</file>