
<file path=[Content_Types].xml><?xml version="1.0" encoding="utf-8"?>
<Types xmlns="http://schemas.openxmlformats.org/package/2006/content-types">
  <Default Extension="fntdata" ContentType="application/x-fontdata"/>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5"/>
  </p:notesMasterIdLst>
  <p:sldIdLst>
    <p:sldId id="256" r:id="rId2"/>
    <p:sldId id="258" r:id="rId3"/>
    <p:sldId id="259" r:id="rId4"/>
    <p:sldId id="260" r:id="rId5"/>
    <p:sldId id="261" r:id="rId6"/>
    <p:sldId id="262" r:id="rId7"/>
    <p:sldId id="263" r:id="rId8"/>
    <p:sldId id="264" r:id="rId9"/>
    <p:sldId id="265" r:id="rId10"/>
    <p:sldId id="266" r:id="rId11"/>
    <p:sldId id="267" r:id="rId12"/>
    <p:sldId id="269" r:id="rId13"/>
    <p:sldId id="268" r:id="rId14"/>
  </p:sldIdLst>
  <p:sldSz cx="9144000" cy="5143500" type="screen16x9"/>
  <p:notesSz cx="6858000" cy="9144000"/>
  <p:embeddedFontLst>
    <p:embeddedFont>
      <p:font typeface="Maven Pro" panose="020B0604020202020204" charset="0"/>
      <p:regular r:id="rId16"/>
      <p:bold r:id="rId17"/>
    </p:embeddedFont>
    <p:embeddedFont>
      <p:font typeface="Nunito" pitchFamily="2" charset="0"/>
      <p:regular r:id="rId18"/>
      <p:bold r:id="rId19"/>
      <p:italic r:id="rId20"/>
      <p:boldItalic r:id="rId21"/>
    </p:embeddedFont>
    <p:embeddedFont>
      <p:font typeface="Pacifico" panose="020B0604020202020204" charset="0"/>
      <p:regular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2186" autoAdjust="0"/>
  </p:normalViewPr>
  <p:slideViewPr>
    <p:cSldViewPr snapToGrid="0">
      <p:cViewPr varScale="1">
        <p:scale>
          <a:sx n="72" d="100"/>
          <a:sy n="72" d="100"/>
        </p:scale>
        <p:origin x="1766" y="31"/>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f900df15c2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f900df15c2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00000"/>
              </a:lnSpc>
              <a:spcBef>
                <a:spcPts val="120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MCCH’s current policy regarding interpretation guidelines is fluent with the research that we have found pertaining to the issue, and therefore we hope that through our presentation, we can inspire the nursing staff to be more aware of care provided to non english speaking patients and utilize the policies more frequently. </a:t>
            </a:r>
            <a:endParaRPr sz="500" dirty="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f900df15c2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f900df15c2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br>
              <a:rPr kumimoji="0" lang="en-US" sz="1100" b="0" i="0" u="none" strike="noStrike" kern="0" cap="none" spc="0" normalizeH="0" baseline="0" noProof="0" dirty="0">
                <a:ln>
                  <a:noFill/>
                </a:ln>
                <a:solidFill>
                  <a:srgbClr val="000000"/>
                </a:solidFill>
                <a:effectLst/>
                <a:uLnTx/>
                <a:uFillTx/>
                <a:latin typeface="Arial"/>
                <a:cs typeface="Arial"/>
                <a:sym typeface="Arial"/>
              </a:rPr>
            </a:br>
            <a:endParaRPr kumimoji="0" lang="en-US" sz="1100" b="0" i="0" u="none" strike="noStrike" kern="0" cap="none" spc="0" normalizeH="0" baseline="0" noProof="0" dirty="0">
              <a:ln>
                <a:noFill/>
              </a:ln>
              <a:solidFill>
                <a:srgbClr val="000000"/>
              </a:solidFill>
              <a:effectLst/>
              <a:uLnTx/>
              <a:uFillTx/>
              <a:latin typeface="Arial"/>
              <a:cs typeface="Arial"/>
              <a:sym typeface="Arial"/>
            </a:endParaRPr>
          </a:p>
          <a:p>
            <a:pPr marL="158750" indent="0"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875491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f900df15c2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f900df15c2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We hope that this presentation has increased your understanding of the impact of language barriers on health care and the tools that you can utilize to overcome those.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f900df15c2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f900df15c2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dirty="0"/>
              <a:t>To start off let's imagine….</a:t>
            </a:r>
            <a:endParaRPr dirty="0"/>
          </a:p>
          <a:p>
            <a:pPr marL="457200" lvl="0" indent="0" algn="l" rtl="0">
              <a:spcBef>
                <a:spcPts val="0"/>
              </a:spcBef>
              <a:spcAft>
                <a:spcPts val="0"/>
              </a:spcAft>
              <a:buNone/>
            </a:pPr>
            <a:endParaRPr dirty="0"/>
          </a:p>
          <a:p>
            <a:pPr marL="457200" lvl="0" indent="-298450" algn="l" rtl="0">
              <a:spcBef>
                <a:spcPts val="0"/>
              </a:spcBef>
              <a:spcAft>
                <a:spcPts val="0"/>
              </a:spcAft>
              <a:buSzPts val="1100"/>
              <a:buChar char="●"/>
            </a:pPr>
            <a:r>
              <a:rPr lang="en" dirty="0"/>
              <a:t>You are a foreign exchange student currently attending murray state university with the dreams of getting a bachelor's degree. </a:t>
            </a:r>
            <a:endParaRPr dirty="0"/>
          </a:p>
          <a:p>
            <a:pPr marL="457200" lvl="0" indent="-298450" algn="l" rtl="0">
              <a:spcBef>
                <a:spcPts val="0"/>
              </a:spcBef>
              <a:spcAft>
                <a:spcPts val="0"/>
              </a:spcAft>
              <a:buSzPts val="1100"/>
              <a:buChar char="●"/>
            </a:pPr>
            <a:r>
              <a:rPr lang="en" dirty="0"/>
              <a:t>You are currently a soccer player and you LOVE this sport. </a:t>
            </a:r>
            <a:endParaRPr dirty="0"/>
          </a:p>
          <a:p>
            <a:pPr marL="457200" lvl="0" indent="-298450" algn="l" rtl="0">
              <a:spcBef>
                <a:spcPts val="0"/>
              </a:spcBef>
              <a:spcAft>
                <a:spcPts val="0"/>
              </a:spcAft>
              <a:buSzPts val="1100"/>
              <a:buChar char="●"/>
            </a:pPr>
            <a:r>
              <a:rPr lang="en" dirty="0"/>
              <a:t>One saturday during a game you are about to go after the ball to score the very last winning goal but then BAM all of a sudden you are knocked out cold and fall to the ground. </a:t>
            </a:r>
            <a:endParaRPr dirty="0"/>
          </a:p>
          <a:p>
            <a:pPr marL="457200" lvl="0" indent="-298450" algn="l" rtl="0">
              <a:spcBef>
                <a:spcPts val="0"/>
              </a:spcBef>
              <a:spcAft>
                <a:spcPts val="0"/>
              </a:spcAft>
              <a:buSzPts val="1100"/>
              <a:buChar char="●"/>
            </a:pPr>
            <a:r>
              <a:rPr lang="en" dirty="0"/>
              <a:t>You wake up in the Emergency room and you are terrified out of your mind. </a:t>
            </a:r>
            <a:endParaRPr dirty="0"/>
          </a:p>
          <a:p>
            <a:pPr marL="457200" lvl="0" indent="-298450" algn="l" rtl="0">
              <a:spcBef>
                <a:spcPts val="0"/>
              </a:spcBef>
              <a:spcAft>
                <a:spcPts val="0"/>
              </a:spcAft>
              <a:buSzPts val="1100"/>
              <a:buChar char="●"/>
            </a:pPr>
            <a:r>
              <a:rPr lang="en" dirty="0"/>
              <a:t>You don't know what has happened and you don’t see a single familiar face anywhere around. </a:t>
            </a:r>
            <a:endParaRPr dirty="0"/>
          </a:p>
          <a:p>
            <a:pPr marL="457200" lvl="0" indent="-298450" algn="l" rtl="0">
              <a:spcBef>
                <a:spcPts val="0"/>
              </a:spcBef>
              <a:spcAft>
                <a:spcPts val="0"/>
              </a:spcAft>
              <a:buSzPts val="1100"/>
              <a:buChar char="●"/>
            </a:pPr>
            <a:r>
              <a:rPr lang="en" dirty="0"/>
              <a:t>You hear people talking around you and see them hustling about but you have absolutely no idea what they are saying. </a:t>
            </a:r>
            <a:endParaRPr dirty="0"/>
          </a:p>
          <a:p>
            <a:pPr marL="457200" lvl="0" indent="-298450" algn="l" rtl="0">
              <a:spcBef>
                <a:spcPts val="0"/>
              </a:spcBef>
              <a:spcAft>
                <a:spcPts val="0"/>
              </a:spcAft>
              <a:buSzPts val="1100"/>
              <a:buChar char="●"/>
            </a:pPr>
            <a:r>
              <a:rPr lang="en" dirty="0"/>
              <a:t>You try to ask questions but no one seems to understand you. </a:t>
            </a:r>
            <a:endParaRPr dirty="0"/>
          </a:p>
          <a:p>
            <a:pPr marL="457200" lvl="0" indent="-298450" algn="l" rtl="0">
              <a:spcBef>
                <a:spcPts val="0"/>
              </a:spcBef>
              <a:spcAft>
                <a:spcPts val="0"/>
              </a:spcAft>
              <a:buSzPts val="1100"/>
              <a:buChar char="●"/>
            </a:pPr>
            <a:r>
              <a:rPr lang="en" dirty="0"/>
              <a:t>You then realize they don’t understand your language. </a:t>
            </a:r>
            <a:endParaRPr dirty="0"/>
          </a:p>
          <a:p>
            <a:pPr marL="457200" lvl="0" indent="-298450" algn="l" rtl="0">
              <a:spcBef>
                <a:spcPts val="0"/>
              </a:spcBef>
              <a:spcAft>
                <a:spcPts val="0"/>
              </a:spcAft>
              <a:buSzPts val="1100"/>
              <a:buChar char="●"/>
            </a:pPr>
            <a:r>
              <a:rPr lang="en" dirty="0"/>
              <a:t>The nurses around you and physicians start to talk about sending you off to surgery because you have a slow heart rate and they think something is wrong. </a:t>
            </a:r>
            <a:endParaRPr dirty="0"/>
          </a:p>
          <a:p>
            <a:pPr marL="457200" lvl="0" indent="-298450" algn="l" rtl="0">
              <a:spcBef>
                <a:spcPts val="0"/>
              </a:spcBef>
              <a:spcAft>
                <a:spcPts val="0"/>
              </a:spcAft>
              <a:buSzPts val="1100"/>
              <a:buChar char="●"/>
            </a:pPr>
            <a:r>
              <a:rPr lang="en" dirty="0"/>
              <a:t>This part you somehow managed to pick up on and you try your very hardest to tell them that this is normal for you but no one understands and there's no one present who can translate. </a:t>
            </a:r>
            <a:endParaRPr dirty="0"/>
          </a:p>
          <a:p>
            <a:pPr marL="457200" lvl="0" indent="-298450" algn="l" rtl="0">
              <a:spcBef>
                <a:spcPts val="0"/>
              </a:spcBef>
              <a:spcAft>
                <a:spcPts val="0"/>
              </a:spcAft>
              <a:buSzPts val="1100"/>
              <a:buChar char="●"/>
            </a:pPr>
            <a:r>
              <a:rPr lang="en" dirty="0"/>
              <a:t>You become increasingly terrified…. What’s going to happen? What do you do?</a:t>
            </a:r>
            <a:endParaRPr dirty="0"/>
          </a:p>
          <a:p>
            <a:pPr marL="457200" lvl="0" indent="0" algn="l" rtl="0">
              <a:spcBef>
                <a:spcPts val="0"/>
              </a:spcBef>
              <a:spcAft>
                <a:spcPts val="0"/>
              </a:spcAft>
              <a:buNone/>
            </a:pPr>
            <a:endParaRPr dirty="0"/>
          </a:p>
          <a:p>
            <a:pPr marL="457200" lvl="0" indent="-298450" algn="l" rtl="0">
              <a:spcBef>
                <a:spcPts val="0"/>
              </a:spcBef>
              <a:spcAft>
                <a:spcPts val="0"/>
              </a:spcAft>
              <a:buSzPts val="1100"/>
              <a:buChar char="●"/>
            </a:pPr>
            <a:r>
              <a:rPr lang="en" dirty="0"/>
              <a:t>If only there was a way to get around this barrier in this emergent situation…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f8f4e15bc0_0_2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f8f4e15bc0_0_2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Have you encountered a time when you had to provide care to a non english speaking patient?</a:t>
            </a:r>
            <a:endParaRPr dirty="0"/>
          </a:p>
          <a:p>
            <a:pPr marL="0" lvl="0" indent="0" algn="l" rtl="0">
              <a:spcBef>
                <a:spcPts val="0"/>
              </a:spcBef>
              <a:spcAft>
                <a:spcPts val="0"/>
              </a:spcAft>
              <a:buNone/>
            </a:pPr>
            <a:r>
              <a:rPr lang="en" dirty="0"/>
              <a:t>What specific challenges were present?</a:t>
            </a:r>
            <a:endParaRPr dirty="0"/>
          </a:p>
          <a:p>
            <a:pPr marL="0" lvl="0" indent="0" algn="l" rtl="0">
              <a:spcBef>
                <a:spcPts val="0"/>
              </a:spcBef>
              <a:spcAft>
                <a:spcPts val="0"/>
              </a:spcAft>
              <a:buNone/>
            </a:pPr>
            <a:r>
              <a:rPr lang="en" dirty="0"/>
              <a:t>What did you do to overcome the barrier?</a:t>
            </a:r>
            <a:endParaRPr dirty="0"/>
          </a:p>
          <a:p>
            <a:pPr marL="0" lvl="0" indent="0" algn="l" rtl="0">
              <a:spcBef>
                <a:spcPts val="0"/>
              </a:spcBef>
              <a:spcAft>
                <a:spcPts val="0"/>
              </a:spcAft>
              <a:buNone/>
            </a:pPr>
            <a:r>
              <a:rPr lang="en" dirty="0"/>
              <a:t>How did the interventions you put into place to cross that barrier help?</a:t>
            </a:r>
            <a:endParaRPr dirty="0"/>
          </a:p>
          <a:p>
            <a:pPr marL="0" lvl="0" indent="0" algn="l" rtl="0">
              <a:spcBef>
                <a:spcPts val="0"/>
              </a:spcBef>
              <a:spcAft>
                <a:spcPts val="0"/>
              </a:spcAft>
              <a:buNone/>
            </a:pPr>
            <a:r>
              <a:rPr lang="en" dirty="0"/>
              <a:t>Were they efficient?</a:t>
            </a:r>
            <a:endParaRPr dirty="0"/>
          </a:p>
          <a:p>
            <a:pPr marL="0" lvl="0" indent="0" algn="l" rtl="0">
              <a:spcBef>
                <a:spcPts val="0"/>
              </a:spcBef>
              <a:spcAft>
                <a:spcPts val="0"/>
              </a:spcAft>
              <a:buNone/>
            </a:pPr>
            <a:r>
              <a:rPr lang="en" dirty="0"/>
              <a:t>Was the care provided adequate and provide that patient with the best care possible to get the best outcomes? </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f900df15c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f900df15c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We realized given we live in a very diverse community due to Murray State University, that we have many different cultures and languages present at all times. When it comes to the hospital setting here, we were curious as to how the linguistic challenges present due to this were dealt with. </a:t>
            </a:r>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
              <a:t>We decided to dive into interventions put into place to be able to provide care for non english speaking patients and to see if the hospital had any policies already present for this. </a:t>
            </a:r>
            <a:endParaRPr/>
          </a:p>
          <a:p>
            <a:pPr marL="457200" lvl="0" indent="0" algn="l" rtl="0">
              <a:spcBef>
                <a:spcPts val="0"/>
              </a:spcBef>
              <a:spcAft>
                <a:spcPts val="0"/>
              </a:spcAft>
              <a:buNone/>
            </a:pPr>
            <a:endParaRPr/>
          </a:p>
          <a:p>
            <a:pPr marL="457200" lvl="0" indent="-298450" algn="l" rtl="0">
              <a:spcBef>
                <a:spcPts val="0"/>
              </a:spcBef>
              <a:spcAft>
                <a:spcPts val="0"/>
              </a:spcAft>
              <a:buSzPts val="1100"/>
              <a:buChar char="●"/>
            </a:pPr>
            <a:r>
              <a:rPr lang="en"/>
              <a:t>To do our research we used three different scholarly research articles and MCCH’s education center to receive information about the hospitals policies. </a:t>
            </a:r>
            <a:endParaRPr/>
          </a:p>
          <a:p>
            <a:pPr marL="45720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f900df15c2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f900df15c2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dirty="0"/>
              <a:t>Nursing is founded on many theoretical frameworks that provide us with a foundation of how to provide ethical and purposeful care. </a:t>
            </a:r>
            <a:endParaRPr dirty="0"/>
          </a:p>
          <a:p>
            <a:pPr marL="0" lvl="0" indent="0" algn="l" rtl="0">
              <a:spcBef>
                <a:spcPts val="0"/>
              </a:spcBef>
              <a:spcAft>
                <a:spcPts val="0"/>
              </a:spcAft>
              <a:buNone/>
            </a:pPr>
            <a:endParaRPr dirty="0"/>
          </a:p>
          <a:p>
            <a:pPr marL="457200" lvl="0" indent="-304800" algn="l" rtl="0">
              <a:lnSpc>
                <a:spcPct val="200000"/>
              </a:lnSpc>
              <a:spcBef>
                <a:spcPts val="1200"/>
              </a:spcBef>
              <a:spcAft>
                <a:spcPts val="0"/>
              </a:spcAft>
              <a:buClr>
                <a:schemeClr val="dk1"/>
              </a:buClr>
              <a:buSzPts val="1200"/>
              <a:buChar char="●"/>
            </a:pPr>
            <a:r>
              <a:rPr lang="en" sz="1200" dirty="0">
                <a:solidFill>
                  <a:schemeClr val="dk1"/>
                </a:solidFill>
              </a:rPr>
              <a:t>A nursing theory that correlates to our subject of interest is Hildegard E. Peplau’s Theory of Interpersonal Relations. In this theory, Peplau defined nursing as being “an interpersonal process of therapeutic interactions between an individual who is sick or in need of health services and a nurse specially educated to recognize and respond to the need for help”. Within this nursing theory, therapeutic interventions are developed and implemented in the clinical setting. There are four phases of an interpersonal relationship. These phases include orientation, identification, exploitation, and resolution. During each of these phases, the patient is involved in their care and the nurse-patient relationship is emphasized. Language barriers in health care prevent therapeutic communication among patients and health care personnel. This disconnect in the ability to communicate will cause difficulty in maintaining a therapeutic relationship with patients who primarily speak a different language. In order to ensure that all patients are provided with the most therapeutic interactions and health care, it is essential to implement a solid interpretation policy.</a:t>
            </a:r>
          </a:p>
          <a:p>
            <a:pPr marL="152400" lvl="0" indent="0" algn="l" rtl="0">
              <a:lnSpc>
                <a:spcPct val="200000"/>
              </a:lnSpc>
              <a:spcBef>
                <a:spcPts val="1200"/>
              </a:spcBef>
              <a:spcAft>
                <a:spcPts val="0"/>
              </a:spcAft>
              <a:buClr>
                <a:schemeClr val="dk1"/>
              </a:buClr>
              <a:buSzPts val="1200"/>
              <a:buNone/>
            </a:pPr>
            <a:r>
              <a:rPr lang="en" sz="1200" dirty="0">
                <a:solidFill>
                  <a:schemeClr val="dk1"/>
                </a:solidFill>
              </a:rPr>
              <a:t>  </a:t>
            </a:r>
            <a:endParaRPr sz="1200" dirty="0">
              <a:solidFill>
                <a:schemeClr val="dk1"/>
              </a:solidFill>
            </a:endParaRPr>
          </a:p>
          <a:p>
            <a:pPr marL="457200" lvl="0" indent="-304800" algn="l" rtl="0">
              <a:lnSpc>
                <a:spcPct val="200000"/>
              </a:lnSpc>
              <a:spcBef>
                <a:spcPts val="0"/>
              </a:spcBef>
              <a:spcAft>
                <a:spcPts val="0"/>
              </a:spcAft>
              <a:buClr>
                <a:schemeClr val="dk1"/>
              </a:buClr>
              <a:buSzPts val="1200"/>
              <a:buChar char="●"/>
            </a:pPr>
            <a:r>
              <a:rPr lang="en" sz="1200" dirty="0">
                <a:solidFill>
                  <a:schemeClr val="dk1"/>
                </a:solidFill>
              </a:rPr>
              <a:t>Overall, this theory provided us the basis of why ensuring adequate communication is important for patient care. </a:t>
            </a:r>
            <a:endParaRPr sz="1200" dirty="0">
              <a:solidFill>
                <a:schemeClr val="dk1"/>
              </a:solidFill>
            </a:endParaRPr>
          </a:p>
          <a:p>
            <a:pPr marL="0" lvl="0" indent="0" algn="l" rtl="0">
              <a:spcBef>
                <a:spcPts val="120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f900df15c2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f900df15c2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 sz="900" dirty="0"/>
              <a:t>Hablas Ingles- </a:t>
            </a:r>
            <a:r>
              <a:rPr lang="en" sz="1200" dirty="0">
                <a:solidFill>
                  <a:schemeClr val="dk1"/>
                </a:solidFill>
                <a:latin typeface="Times New Roman"/>
                <a:ea typeface="Times New Roman"/>
                <a:cs typeface="Times New Roman"/>
                <a:sym typeface="Times New Roman"/>
              </a:rPr>
              <a:t>“</a:t>
            </a:r>
            <a:r>
              <a:rPr lang="en" sz="1200" dirty="0">
                <a:solidFill>
                  <a:srgbClr val="333333"/>
                </a:solidFill>
                <a:latin typeface="Times New Roman"/>
                <a:ea typeface="Times New Roman"/>
                <a:cs typeface="Times New Roman"/>
                <a:sym typeface="Times New Roman"/>
              </a:rPr>
              <a:t>Miscommunication between patients and providers results in incomplete or inaccurate medical histories, leading to increased testing and potential medical errors. Studies suggest that accurate communication between patient and provider decreases unnecessary diagnostic testing and increases proper diagnosis, patient adherence, and the retention of information”(Pabon &amp; Wisotzkey, 1970). </a:t>
            </a:r>
            <a:endParaRPr sz="1200" dirty="0">
              <a:solidFill>
                <a:srgbClr val="333333"/>
              </a:solidFill>
              <a:latin typeface="Times New Roman"/>
              <a:ea typeface="Times New Roman"/>
              <a:cs typeface="Times New Roman"/>
              <a:sym typeface="Times New Roman"/>
            </a:endParaRPr>
          </a:p>
          <a:p>
            <a:pPr marL="914400" lvl="1" indent="-298450" algn="l" rtl="0">
              <a:lnSpc>
                <a:spcPct val="100000"/>
              </a:lnSpc>
              <a:spcBef>
                <a:spcPts val="0"/>
              </a:spcBef>
              <a:spcAft>
                <a:spcPts val="0"/>
              </a:spcAft>
              <a:buSzPts val="1100"/>
              <a:buChar char="○"/>
            </a:pPr>
            <a:r>
              <a:rPr lang="en" sz="1200" dirty="0">
                <a:solidFill>
                  <a:srgbClr val="333333"/>
                </a:solidFill>
                <a:latin typeface="Times New Roman"/>
                <a:ea typeface="Times New Roman"/>
                <a:cs typeface="Times New Roman"/>
                <a:sym typeface="Times New Roman"/>
              </a:rPr>
              <a:t>According to the study, nurses reported that gestures and family members acting as interpreters were the most frequently used forms of communication, with written materials and the use of Spanish interpreters being reported as the least used. These studies identified that the most effective forms of communication are utilized the least.</a:t>
            </a:r>
            <a:endParaRPr sz="1200" dirty="0">
              <a:solidFill>
                <a:srgbClr val="333333"/>
              </a:solidFill>
              <a:latin typeface="Times New Roman"/>
              <a:ea typeface="Times New Roman"/>
              <a:cs typeface="Times New Roman"/>
              <a:sym typeface="Times New Roman"/>
            </a:endParaRPr>
          </a:p>
          <a:p>
            <a:pPr marL="457200" lvl="0" indent="0" algn="l" rtl="0">
              <a:lnSpc>
                <a:spcPct val="100000"/>
              </a:lnSpc>
              <a:spcBef>
                <a:spcPts val="1200"/>
              </a:spcBef>
              <a:spcAft>
                <a:spcPts val="0"/>
              </a:spcAft>
              <a:buNone/>
            </a:pPr>
            <a:endParaRPr sz="1200" dirty="0">
              <a:solidFill>
                <a:srgbClr val="333333"/>
              </a:solidFill>
              <a:latin typeface="Times New Roman"/>
              <a:ea typeface="Times New Roman"/>
              <a:cs typeface="Times New Roman"/>
              <a:sym typeface="Times New Roman"/>
            </a:endParaRPr>
          </a:p>
          <a:p>
            <a:pPr marL="457200" lvl="0" indent="-304800" algn="l" rtl="0">
              <a:lnSpc>
                <a:spcPct val="100000"/>
              </a:lnSpc>
              <a:spcBef>
                <a:spcPts val="1200"/>
              </a:spcBef>
              <a:spcAft>
                <a:spcPts val="0"/>
              </a:spcAft>
              <a:buClr>
                <a:srgbClr val="333333"/>
              </a:buClr>
              <a:buSzPts val="1200"/>
              <a:buFont typeface="Times New Roman"/>
              <a:buChar char="●"/>
            </a:pPr>
            <a:r>
              <a:rPr lang="en" sz="900" dirty="0">
                <a:solidFill>
                  <a:srgbClr val="333333"/>
                </a:solidFill>
                <a:latin typeface="Times New Roman"/>
                <a:ea typeface="Times New Roman"/>
                <a:cs typeface="Times New Roman"/>
                <a:sym typeface="Times New Roman"/>
              </a:rPr>
              <a:t>Implications-</a:t>
            </a:r>
            <a:r>
              <a:rPr lang="en" sz="1000" dirty="0">
                <a:solidFill>
                  <a:srgbClr val="333333"/>
                </a:solidFill>
                <a:latin typeface="Times New Roman"/>
                <a:ea typeface="Times New Roman"/>
                <a:cs typeface="Times New Roman"/>
                <a:sym typeface="Times New Roman"/>
              </a:rPr>
              <a:t> </a:t>
            </a:r>
            <a:r>
              <a:rPr lang="en" sz="1200" dirty="0">
                <a:solidFill>
                  <a:srgbClr val="333333"/>
                </a:solidFill>
                <a:latin typeface="Times New Roman"/>
                <a:ea typeface="Times New Roman"/>
                <a:cs typeface="Times New Roman"/>
                <a:sym typeface="Times New Roman"/>
              </a:rPr>
              <a:t>Among patients who did not speak the local language, “49% had trouble understanding a medical situation, 34.7% were confused about how to use a medication, 41.8% had trouble understanding a label on a medication, 15.8% had a bad reaction to a medication due to a problem understanding their health care provider’s instructions, 66.7% faced a barrier when accessing healthcare, and 20% did not seek health care services for fear of not understanding their health care provider” (Al Shamsi H;Almutairi AG;Al Mashrafi S;Al Kalbani T;, 2020).</a:t>
            </a:r>
            <a:endParaRPr sz="1200" dirty="0">
              <a:solidFill>
                <a:srgbClr val="333333"/>
              </a:solidFill>
              <a:latin typeface="Times New Roman"/>
              <a:ea typeface="Times New Roman"/>
              <a:cs typeface="Times New Roman"/>
              <a:sym typeface="Times New Roman"/>
            </a:endParaRPr>
          </a:p>
          <a:p>
            <a:pPr marL="914400" lvl="1" indent="-304800" algn="l" rtl="0">
              <a:lnSpc>
                <a:spcPct val="100000"/>
              </a:lnSpc>
              <a:spcBef>
                <a:spcPts val="0"/>
              </a:spcBef>
              <a:spcAft>
                <a:spcPts val="0"/>
              </a:spcAft>
              <a:buClr>
                <a:srgbClr val="333333"/>
              </a:buClr>
              <a:buSzPts val="1200"/>
              <a:buFont typeface="Times New Roman"/>
              <a:buChar char="○"/>
            </a:pPr>
            <a:r>
              <a:rPr lang="en" sz="1200" dirty="0">
                <a:solidFill>
                  <a:srgbClr val="333333"/>
                </a:solidFill>
                <a:latin typeface="Times New Roman"/>
                <a:ea typeface="Times New Roman"/>
                <a:cs typeface="Times New Roman"/>
                <a:sym typeface="Times New Roman"/>
              </a:rPr>
              <a:t>This article gave the idea that online translation tools such as Google Translate and MediBabble present possible solutions for overcoming these challenges.</a:t>
            </a:r>
            <a:endParaRPr sz="1200" dirty="0">
              <a:solidFill>
                <a:srgbClr val="333333"/>
              </a:solidFill>
              <a:latin typeface="Times New Roman"/>
              <a:ea typeface="Times New Roman"/>
              <a:cs typeface="Times New Roman"/>
              <a:sym typeface="Times New Roman"/>
            </a:endParaRPr>
          </a:p>
          <a:p>
            <a:pPr marL="457200" lvl="0" indent="0" algn="l" rtl="0">
              <a:lnSpc>
                <a:spcPct val="100000"/>
              </a:lnSpc>
              <a:spcBef>
                <a:spcPts val="1200"/>
              </a:spcBef>
              <a:spcAft>
                <a:spcPts val="0"/>
              </a:spcAft>
              <a:buNone/>
            </a:pPr>
            <a:endParaRPr sz="1200" dirty="0">
              <a:solidFill>
                <a:srgbClr val="333333"/>
              </a:solidFill>
              <a:latin typeface="Times New Roman"/>
              <a:ea typeface="Times New Roman"/>
              <a:cs typeface="Times New Roman"/>
              <a:sym typeface="Times New Roman"/>
            </a:endParaRPr>
          </a:p>
          <a:p>
            <a:pPr marL="457200" lvl="0" indent="-304800" algn="l" rtl="0">
              <a:lnSpc>
                <a:spcPct val="100000"/>
              </a:lnSpc>
              <a:spcBef>
                <a:spcPts val="1200"/>
              </a:spcBef>
              <a:spcAft>
                <a:spcPts val="0"/>
              </a:spcAft>
              <a:buClr>
                <a:srgbClr val="333333"/>
              </a:buClr>
              <a:buSzPts val="1200"/>
              <a:buFont typeface="Times New Roman"/>
              <a:buChar char="●"/>
            </a:pPr>
            <a:r>
              <a:rPr lang="en" sz="900" dirty="0">
                <a:solidFill>
                  <a:srgbClr val="333333"/>
                </a:solidFill>
                <a:latin typeface="Times New Roman"/>
                <a:ea typeface="Times New Roman"/>
                <a:cs typeface="Times New Roman"/>
                <a:sym typeface="Times New Roman"/>
              </a:rPr>
              <a:t>Communication interventions-</a:t>
            </a:r>
            <a:r>
              <a:rPr lang="en" sz="1200" dirty="0">
                <a:solidFill>
                  <a:srgbClr val="333333"/>
                </a:solidFill>
                <a:latin typeface="Times New Roman"/>
                <a:ea typeface="Times New Roman"/>
                <a:cs typeface="Times New Roman"/>
                <a:sym typeface="Times New Roman"/>
              </a:rPr>
              <a:t> We found that once again online interpretation through video conferencing is a preferred and also effective method. We also found that the use of educational material in the patient's language is highly conducive to excellent patient care. </a:t>
            </a:r>
            <a:endParaRPr sz="1200" dirty="0">
              <a:solidFill>
                <a:srgbClr val="333333"/>
              </a:solidFill>
              <a:latin typeface="Times New Roman"/>
              <a:ea typeface="Times New Roman"/>
              <a:cs typeface="Times New Roman"/>
              <a:sym typeface="Times New Roman"/>
            </a:endParaRPr>
          </a:p>
          <a:p>
            <a:pPr marL="0" lvl="0" indent="0" algn="l" rtl="0">
              <a:lnSpc>
                <a:spcPct val="100000"/>
              </a:lnSpc>
              <a:spcBef>
                <a:spcPts val="1200"/>
              </a:spcBef>
              <a:spcAft>
                <a:spcPts val="0"/>
              </a:spcAft>
              <a:buNone/>
            </a:pPr>
            <a:endParaRPr sz="1200" dirty="0">
              <a:solidFill>
                <a:srgbClr val="333333"/>
              </a:solidFill>
              <a:highlight>
                <a:srgbClr val="FFFFFF"/>
              </a:highlight>
              <a:latin typeface="Times New Roman"/>
              <a:ea typeface="Times New Roman"/>
              <a:cs typeface="Times New Roman"/>
              <a:sym typeface="Times New Roman"/>
            </a:endParaRPr>
          </a:p>
          <a:p>
            <a:pPr marL="0" lvl="0" indent="0" algn="l" rtl="0">
              <a:lnSpc>
                <a:spcPct val="100000"/>
              </a:lnSpc>
              <a:spcBef>
                <a:spcPts val="1200"/>
              </a:spcBef>
              <a:spcAft>
                <a:spcPts val="0"/>
              </a:spcAft>
              <a:buNone/>
            </a:pPr>
            <a:endParaRPr sz="1200" dirty="0">
              <a:solidFill>
                <a:srgbClr val="333333"/>
              </a:solidFill>
              <a:highlight>
                <a:srgbClr val="FFFFFF"/>
              </a:highlight>
              <a:latin typeface="Times New Roman"/>
              <a:ea typeface="Times New Roman"/>
              <a:cs typeface="Times New Roman"/>
              <a:sym typeface="Times New Roman"/>
            </a:endParaRPr>
          </a:p>
          <a:p>
            <a:pPr marL="0" lvl="0" indent="0" algn="l" rtl="0">
              <a:lnSpc>
                <a:spcPct val="100000"/>
              </a:lnSpc>
              <a:spcBef>
                <a:spcPts val="1200"/>
              </a:spcBef>
              <a:spcAft>
                <a:spcPts val="1200"/>
              </a:spcAft>
              <a:buNone/>
            </a:pPr>
            <a:endParaRPr sz="1200" dirty="0">
              <a:solidFill>
                <a:srgbClr val="333333"/>
              </a:solidFill>
              <a:highlight>
                <a:srgbClr val="FFFFFF"/>
              </a:highlight>
              <a:latin typeface="Times New Roman"/>
              <a:ea typeface="Times New Roman"/>
              <a:cs typeface="Times New Roman"/>
              <a:sym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f900df15c2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f900df15c2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1" indent="-304800" algn="l" rtl="0">
              <a:lnSpc>
                <a:spcPct val="115000"/>
              </a:lnSpc>
              <a:spcBef>
                <a:spcPts val="120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According to the MCCH education department the first policy is “Communicating with Guests and Guests’ Caregivers”. </a:t>
            </a:r>
            <a:endParaRPr sz="1200" dirty="0">
              <a:solidFill>
                <a:schemeClr val="dk1"/>
              </a:solidFill>
              <a:latin typeface="Times New Roman"/>
              <a:ea typeface="Times New Roman"/>
              <a:cs typeface="Times New Roman"/>
              <a:sym typeface="Times New Roman"/>
            </a:endParaRPr>
          </a:p>
          <a:p>
            <a:pPr marL="1371600" lvl="2" indent="-304800" algn="l" rtl="0">
              <a:lnSpc>
                <a:spcPct val="115000"/>
              </a:lnSpc>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This policy states, “ Staff will make every effort to provide for effective communication with all of its guests.” The policy then goes on to discuss that the staff can utilize verbal, pictorial, written, or linguistic forms of communication and if required, can request the physicians to order a Speech-Language Pathology consult. </a:t>
            </a:r>
            <a:endParaRPr sz="1200" dirty="0">
              <a:solidFill>
                <a:schemeClr val="dk1"/>
              </a:solidFill>
              <a:latin typeface="Times New Roman"/>
              <a:ea typeface="Times New Roman"/>
              <a:cs typeface="Times New Roman"/>
              <a:sym typeface="Times New Roman"/>
            </a:endParaRPr>
          </a:p>
          <a:p>
            <a:pPr marL="1371600" lvl="2" indent="-304800" algn="l" rtl="0">
              <a:lnSpc>
                <a:spcPct val="115000"/>
              </a:lnSpc>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The policy also covers that the hospital staff will utilize a device called In-Demand, which is skype like interpretation device that covers about 271 languages. </a:t>
            </a:r>
            <a:endParaRPr sz="1200" dirty="0">
              <a:solidFill>
                <a:schemeClr val="dk1"/>
              </a:solidFill>
              <a:latin typeface="Times New Roman"/>
              <a:ea typeface="Times New Roman"/>
              <a:cs typeface="Times New Roman"/>
              <a:sym typeface="Times New Roman"/>
            </a:endParaRPr>
          </a:p>
          <a:p>
            <a:pPr marL="1371600" lvl="2" indent="-304800" algn="l" rtl="0">
              <a:lnSpc>
                <a:spcPct val="115000"/>
              </a:lnSpc>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These portable computers are located in registration (which will move with patient throughout hospital), the ED, L&amp;D, Doctor offices, and there are two floaters. </a:t>
            </a:r>
          </a:p>
          <a:p>
            <a:pPr marL="1066800" lvl="2" indent="0" algn="l" rtl="0">
              <a:lnSpc>
                <a:spcPct val="115000"/>
              </a:lnSpc>
              <a:spcBef>
                <a:spcPts val="0"/>
              </a:spcBef>
              <a:spcAft>
                <a:spcPts val="0"/>
              </a:spcAft>
              <a:buClr>
                <a:schemeClr val="dk1"/>
              </a:buClr>
              <a:buSzPts val="1200"/>
              <a:buFont typeface="Times New Roman"/>
              <a:buNone/>
            </a:pPr>
            <a:endParaRPr sz="1200" dirty="0">
              <a:solidFill>
                <a:schemeClr val="dk1"/>
              </a:solidFill>
              <a:latin typeface="Times New Roman"/>
              <a:ea typeface="Times New Roman"/>
              <a:cs typeface="Times New Roman"/>
              <a:sym typeface="Times New Roman"/>
            </a:endParaRPr>
          </a:p>
          <a:p>
            <a:pPr marL="914400" lvl="1" indent="-304800" algn="l" rtl="0">
              <a:lnSpc>
                <a:spcPct val="115000"/>
              </a:lnSpc>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The second policy in place is “Patient/Resident Education Policy”. </a:t>
            </a:r>
            <a:endParaRPr sz="1200" dirty="0">
              <a:solidFill>
                <a:schemeClr val="dk1"/>
              </a:solidFill>
              <a:latin typeface="Times New Roman"/>
              <a:ea typeface="Times New Roman"/>
              <a:cs typeface="Times New Roman"/>
              <a:sym typeface="Times New Roman"/>
            </a:endParaRPr>
          </a:p>
          <a:p>
            <a:pPr marL="1371600" lvl="2" indent="-304800" algn="l" rtl="0">
              <a:lnSpc>
                <a:spcPct val="115000"/>
              </a:lnSpc>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This policy covers the individualized education patients are required to receive based on care provided, diagnosis, needs, and follow up. </a:t>
            </a:r>
            <a:endParaRPr sz="1200" dirty="0">
              <a:solidFill>
                <a:schemeClr val="dk1"/>
              </a:solidFill>
              <a:latin typeface="Times New Roman"/>
              <a:ea typeface="Times New Roman"/>
              <a:cs typeface="Times New Roman"/>
              <a:sym typeface="Times New Roman"/>
            </a:endParaRPr>
          </a:p>
          <a:p>
            <a:pPr marL="1371600" lvl="2" indent="-304800" algn="l" rtl="0">
              <a:lnSpc>
                <a:spcPct val="115000"/>
              </a:lnSpc>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Under procedure IV of this policy it states, “In the event that a patient/resident does not speak English, the use of the hospital approved on-line translation service is available to explain the contents of the form.”  </a:t>
            </a:r>
            <a:endParaRPr sz="1200" dirty="0">
              <a:solidFill>
                <a:schemeClr val="dk1"/>
              </a:solidFill>
              <a:latin typeface="Times New Roman"/>
              <a:ea typeface="Times New Roman"/>
              <a:cs typeface="Times New Roman"/>
              <a:sym typeface="Times New Roman"/>
            </a:endParaRPr>
          </a:p>
          <a:p>
            <a:pPr marL="1371600" lvl="2" indent="-304800" algn="l" rtl="0">
              <a:lnSpc>
                <a:spcPct val="115000"/>
              </a:lnSpc>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It also discusses the responsibility of the nurse to provide educational handouts to the patient/family during patient teaching and upon discharge from the facility.</a:t>
            </a:r>
            <a:endParaRPr sz="1200" dirty="0">
              <a:solidFill>
                <a:schemeClr val="dk1"/>
              </a:solidFill>
              <a:latin typeface="Times New Roman"/>
              <a:ea typeface="Times New Roman"/>
              <a:cs typeface="Times New Roman"/>
              <a:sym typeface="Times New Roman"/>
            </a:endParaRPr>
          </a:p>
          <a:p>
            <a:pPr marL="1371600" lvl="2" indent="-304800" algn="l" rtl="0">
              <a:lnSpc>
                <a:spcPct val="115000"/>
              </a:lnSpc>
              <a:spcBef>
                <a:spcPts val="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It was made known to us through the education department, that the hospital uses an online educational program called </a:t>
            </a:r>
            <a:r>
              <a:rPr lang="en" sz="1200" b="1" dirty="0">
                <a:solidFill>
                  <a:schemeClr val="dk1"/>
                </a:solidFill>
                <a:latin typeface="Times New Roman"/>
                <a:ea typeface="Times New Roman"/>
                <a:cs typeface="Times New Roman"/>
                <a:sym typeface="Times New Roman"/>
              </a:rPr>
              <a:t>Truven</a:t>
            </a:r>
            <a:r>
              <a:rPr lang="en" sz="1200" dirty="0">
                <a:solidFill>
                  <a:schemeClr val="dk1"/>
                </a:solidFill>
                <a:latin typeface="Times New Roman"/>
                <a:ea typeface="Times New Roman"/>
                <a:cs typeface="Times New Roman"/>
                <a:sym typeface="Times New Roman"/>
              </a:rPr>
              <a:t> which enables the staff to print out educational materials in many different languages for patients that do not primarily speak english. </a:t>
            </a:r>
            <a:endParaRPr sz="1200" dirty="0">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0"/>
              </a:spcAft>
              <a:buNone/>
            </a:pPr>
            <a:endParaRPr sz="1200" dirty="0">
              <a:solidFill>
                <a:schemeClr val="dk1"/>
              </a:solidFill>
              <a:latin typeface="Times New Roman"/>
              <a:ea typeface="Times New Roman"/>
              <a:cs typeface="Times New Roman"/>
              <a:sym typeface="Times New Roman"/>
            </a:endParaRPr>
          </a:p>
          <a:p>
            <a:pPr marL="914400" lvl="1" indent="-304800" algn="l" rtl="0">
              <a:lnSpc>
                <a:spcPct val="115000"/>
              </a:lnSpc>
              <a:spcBef>
                <a:spcPts val="1200"/>
              </a:spcBef>
              <a:spcAft>
                <a:spcPts val="0"/>
              </a:spcAft>
              <a:buClr>
                <a:schemeClr val="dk1"/>
              </a:buClr>
              <a:buSzPts val="1200"/>
              <a:buFont typeface="Times New Roman"/>
              <a:buChar char="○"/>
            </a:pPr>
            <a:r>
              <a:rPr lang="en" sz="1200" dirty="0">
                <a:solidFill>
                  <a:schemeClr val="dk1"/>
                </a:solidFill>
                <a:latin typeface="Times New Roman"/>
                <a:ea typeface="Times New Roman"/>
                <a:cs typeface="Times New Roman"/>
                <a:sym typeface="Times New Roman"/>
              </a:rPr>
              <a:t>While the hospital has these two policies in place, there were no policies that we saw, that prevented nurses and other caregivers from using family and friends of the patients as interpreters in times when they feel it is needed or that it will be easier, or even in emergencies. This became an area we wanted to expand on with the importance of avoiding this and putting a policy in place for. </a:t>
            </a:r>
            <a:endParaRPr sz="1200" dirty="0">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0"/>
              </a:spcAft>
              <a:buNone/>
            </a:pPr>
            <a:endParaRPr dirty="0"/>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f900df15c2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f900df15c2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200000"/>
              </a:lnSpc>
              <a:spcBef>
                <a:spcPts val="120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The policies we found at MCCH that are in place for working around language barriers, seem to be very efficient according to the research we have found. </a:t>
            </a:r>
            <a:endParaRPr sz="1200">
              <a:solidFill>
                <a:schemeClr val="dk1"/>
              </a:solidFill>
              <a:latin typeface="Times New Roman"/>
              <a:ea typeface="Times New Roman"/>
              <a:cs typeface="Times New Roman"/>
              <a:sym typeface="Times New Roman"/>
            </a:endParaRPr>
          </a:p>
          <a:p>
            <a:pPr marL="457200" lvl="0" indent="-304800" algn="l" rtl="0">
              <a:lnSpc>
                <a:spcPct val="200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Due to this, there was not much that we thought needed to be adjusted. </a:t>
            </a:r>
            <a:endParaRPr sz="1200">
              <a:solidFill>
                <a:schemeClr val="dk1"/>
              </a:solidFill>
              <a:latin typeface="Times New Roman"/>
              <a:ea typeface="Times New Roman"/>
              <a:cs typeface="Times New Roman"/>
              <a:sym typeface="Times New Roman"/>
            </a:endParaRPr>
          </a:p>
          <a:p>
            <a:pPr marL="457200" lvl="0" indent="-304800" algn="l" rtl="0">
              <a:lnSpc>
                <a:spcPct val="200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However, it is important to ensure that nurses are aware of and able to utilize the policies when necessary in daily clinical practice. This led to the adjustments that we aspired to make in the policy. </a:t>
            </a:r>
            <a:endParaRPr sz="1200">
              <a:solidFill>
                <a:schemeClr val="dk1"/>
              </a:solidFill>
              <a:latin typeface="Times New Roman"/>
              <a:ea typeface="Times New Roman"/>
              <a:cs typeface="Times New Roman"/>
              <a:sym typeface="Times New Roman"/>
            </a:endParaRPr>
          </a:p>
          <a:p>
            <a:pPr marL="457200" lvl="0" indent="-304800" algn="l" rtl="0">
              <a:lnSpc>
                <a:spcPct val="200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What we thought we would suggest for the policies are:</a:t>
            </a:r>
            <a:endParaRPr sz="1200">
              <a:solidFill>
                <a:schemeClr val="dk1"/>
              </a:solidFill>
              <a:latin typeface="Times New Roman"/>
              <a:ea typeface="Times New Roman"/>
              <a:cs typeface="Times New Roman"/>
              <a:sym typeface="Times New Roman"/>
            </a:endParaRPr>
          </a:p>
          <a:p>
            <a:pPr marL="914400" lvl="1" indent="-304800" algn="l" rtl="0">
              <a:lnSpc>
                <a:spcPct val="200000"/>
              </a:lnSpc>
              <a:spcBef>
                <a:spcPts val="0"/>
              </a:spcBef>
              <a:spcAft>
                <a:spcPts val="0"/>
              </a:spcAft>
              <a:buClr>
                <a:schemeClr val="dk1"/>
              </a:buClr>
              <a:buSzPts val="1200"/>
              <a:buFont typeface="Times New Roman"/>
              <a:buChar char="○"/>
            </a:pPr>
            <a:r>
              <a:rPr lang="en" sz="1200">
                <a:solidFill>
                  <a:srgbClr val="FF0000"/>
                </a:solidFill>
                <a:latin typeface="Times New Roman"/>
                <a:ea typeface="Times New Roman"/>
                <a:cs typeface="Times New Roman"/>
                <a:sym typeface="Times New Roman"/>
              </a:rPr>
              <a:t>The</a:t>
            </a:r>
            <a:r>
              <a:rPr lang="en" sz="1200">
                <a:solidFill>
                  <a:schemeClr val="dk1"/>
                </a:solidFill>
                <a:latin typeface="Times New Roman"/>
                <a:ea typeface="Times New Roman"/>
                <a:cs typeface="Times New Roman"/>
                <a:sym typeface="Times New Roman"/>
              </a:rPr>
              <a:t> </a:t>
            </a:r>
            <a:r>
              <a:rPr lang="en" sz="1200">
                <a:solidFill>
                  <a:srgbClr val="FF0000"/>
                </a:solidFill>
                <a:latin typeface="Times New Roman"/>
                <a:ea typeface="Times New Roman"/>
                <a:cs typeface="Times New Roman"/>
                <a:sym typeface="Times New Roman"/>
              </a:rPr>
              <a:t>reinforcement of the current policies and the assurance of not using family members as interpreters</a:t>
            </a:r>
            <a:r>
              <a:rPr lang="en" sz="1200">
                <a:solidFill>
                  <a:schemeClr val="dk1"/>
                </a:solidFill>
                <a:latin typeface="Times New Roman"/>
                <a:ea typeface="Times New Roman"/>
                <a:cs typeface="Times New Roman"/>
                <a:sym typeface="Times New Roman"/>
              </a:rPr>
              <a:t>. </a:t>
            </a:r>
            <a:endParaRPr sz="1200">
              <a:solidFill>
                <a:schemeClr val="dk1"/>
              </a:solidFill>
              <a:latin typeface="Times New Roman"/>
              <a:ea typeface="Times New Roman"/>
              <a:cs typeface="Times New Roman"/>
              <a:sym typeface="Times New Roman"/>
            </a:endParaRPr>
          </a:p>
          <a:p>
            <a:pPr marL="914400" lvl="1" indent="-304800" algn="l" rtl="0">
              <a:lnSpc>
                <a:spcPct val="200000"/>
              </a:lnSpc>
              <a:spcBef>
                <a:spcPts val="0"/>
              </a:spcBef>
              <a:spcAft>
                <a:spcPts val="0"/>
              </a:spcAft>
              <a:buClr>
                <a:schemeClr val="dk1"/>
              </a:buClr>
              <a:buSzPts val="1200"/>
              <a:buFont typeface="Times New Roman"/>
              <a:buChar char="○"/>
            </a:pPr>
            <a:r>
              <a:rPr lang="en" sz="1200">
                <a:solidFill>
                  <a:srgbClr val="FF0000"/>
                </a:solidFill>
                <a:latin typeface="Times New Roman"/>
                <a:ea typeface="Times New Roman"/>
                <a:cs typeface="Times New Roman"/>
                <a:sym typeface="Times New Roman"/>
              </a:rPr>
              <a:t>The continued and reinforced use of the program Truvan to aid in patient teaching using the primary language of patients. </a:t>
            </a:r>
            <a:endParaRPr sz="1200">
              <a:solidFill>
                <a:srgbClr val="FF0000"/>
              </a:solidFill>
              <a:latin typeface="Times New Roman"/>
              <a:ea typeface="Times New Roman"/>
              <a:cs typeface="Times New Roman"/>
              <a:sym typeface="Times New Roman"/>
            </a:endParaRPr>
          </a:p>
          <a:p>
            <a:pPr marL="914400" lvl="1" indent="-304800" algn="l" rtl="0">
              <a:lnSpc>
                <a:spcPct val="200000"/>
              </a:lnSpc>
              <a:spcBef>
                <a:spcPts val="0"/>
              </a:spcBef>
              <a:spcAft>
                <a:spcPts val="0"/>
              </a:spcAft>
              <a:buClr>
                <a:srgbClr val="FF0000"/>
              </a:buClr>
              <a:buSzPts val="1200"/>
              <a:buFont typeface="Times New Roman"/>
              <a:buChar char="○"/>
            </a:pPr>
            <a:r>
              <a:rPr lang="en" sz="1200">
                <a:solidFill>
                  <a:srgbClr val="FF0000"/>
                </a:solidFill>
                <a:latin typeface="Times New Roman"/>
                <a:ea typeface="Times New Roman"/>
                <a:cs typeface="Times New Roman"/>
                <a:sym typeface="Times New Roman"/>
              </a:rPr>
              <a:t>The use of In-Demand would be continued. </a:t>
            </a:r>
            <a:endParaRPr sz="1200">
              <a:solidFill>
                <a:srgbClr val="FF0000"/>
              </a:solidFill>
              <a:latin typeface="Times New Roman"/>
              <a:ea typeface="Times New Roman"/>
              <a:cs typeface="Times New Roman"/>
              <a:sym typeface="Times New Roman"/>
            </a:endParaRPr>
          </a:p>
          <a:p>
            <a:pPr marL="0" lvl="0" indent="0" algn="l" rtl="0">
              <a:lnSpc>
                <a:spcPct val="200000"/>
              </a:lnSpc>
              <a:spcBef>
                <a:spcPts val="1200"/>
              </a:spcBef>
              <a:spcAft>
                <a:spcPts val="0"/>
              </a:spcAft>
              <a:buNone/>
            </a:pPr>
            <a:endParaRPr sz="1200">
              <a:solidFill>
                <a:srgbClr val="FF0000"/>
              </a:solidFill>
              <a:latin typeface="Times New Roman"/>
              <a:ea typeface="Times New Roman"/>
              <a:cs typeface="Times New Roman"/>
              <a:sym typeface="Times New Roman"/>
            </a:endParaRPr>
          </a:p>
          <a:p>
            <a:pPr marL="0" lvl="0" indent="0" algn="l" rtl="0">
              <a:lnSpc>
                <a:spcPct val="200000"/>
              </a:lnSpc>
              <a:spcBef>
                <a:spcPts val="1200"/>
              </a:spcBef>
              <a:spcAft>
                <a:spcPts val="0"/>
              </a:spcAft>
              <a:buNone/>
            </a:pPr>
            <a:endParaRPr sz="1200">
              <a:solidFill>
                <a:schemeClr val="dk1"/>
              </a:solidFill>
              <a:latin typeface="Times New Roman"/>
              <a:ea typeface="Times New Roman"/>
              <a:cs typeface="Times New Roman"/>
              <a:sym typeface="Times New Roman"/>
            </a:endParaRPr>
          </a:p>
          <a:p>
            <a:pPr marL="0" lvl="0" indent="0" algn="l" rtl="0">
              <a:lnSpc>
                <a:spcPct val="200000"/>
              </a:lnSpc>
              <a:spcBef>
                <a:spcPts val="1200"/>
              </a:spcBef>
              <a:spcAft>
                <a:spcPts val="0"/>
              </a:spcAft>
              <a:buNone/>
            </a:pPr>
            <a:endParaRPr sz="1200">
              <a:solidFill>
                <a:schemeClr val="dk1"/>
              </a:solidFill>
              <a:latin typeface="Times New Roman"/>
              <a:ea typeface="Times New Roman"/>
              <a:cs typeface="Times New Roman"/>
              <a:sym typeface="Times New Roman"/>
            </a:endParaRPr>
          </a:p>
          <a:p>
            <a:pPr marL="0" lvl="0" indent="0" algn="l" rtl="0">
              <a:lnSpc>
                <a:spcPct val="200000"/>
              </a:lnSpc>
              <a:spcBef>
                <a:spcPts val="1200"/>
              </a:spcBef>
              <a:spcAft>
                <a:spcPts val="0"/>
              </a:spcAft>
              <a:buNone/>
            </a:pPr>
            <a:endParaRPr sz="1200">
              <a:solidFill>
                <a:schemeClr val="dk1"/>
              </a:solidFill>
              <a:latin typeface="Times New Roman"/>
              <a:ea typeface="Times New Roman"/>
              <a:cs typeface="Times New Roman"/>
              <a:sym typeface="Times New Roman"/>
            </a:endParaRPr>
          </a:p>
          <a:p>
            <a:pPr marL="0" lvl="0" indent="0" algn="l" rtl="0">
              <a:lnSpc>
                <a:spcPct val="200000"/>
              </a:lnSpc>
              <a:spcBef>
                <a:spcPts val="1200"/>
              </a:spcBef>
              <a:spcAft>
                <a:spcPts val="0"/>
              </a:spcAft>
              <a:buNone/>
            </a:pPr>
            <a:endParaRPr sz="1200">
              <a:solidFill>
                <a:schemeClr val="dk1"/>
              </a:solidFill>
              <a:latin typeface="Times New Roman"/>
              <a:ea typeface="Times New Roman"/>
              <a:cs typeface="Times New Roman"/>
              <a:sym typeface="Times New Roman"/>
            </a:endParaRPr>
          </a:p>
          <a:p>
            <a:pPr marL="0" lvl="0" indent="0" algn="l" rtl="0">
              <a:lnSpc>
                <a:spcPct val="200000"/>
              </a:lnSpc>
              <a:spcBef>
                <a:spcPts val="1200"/>
              </a:spcBef>
              <a:spcAft>
                <a:spcPts val="0"/>
              </a:spcAft>
              <a:buNone/>
            </a:pPr>
            <a:endParaRPr sz="1200">
              <a:solidFill>
                <a:schemeClr val="dk1"/>
              </a:solidFill>
              <a:latin typeface="Times New Roman"/>
              <a:ea typeface="Times New Roman"/>
              <a:cs typeface="Times New Roman"/>
              <a:sym typeface="Times New Roman"/>
            </a:endParaRPr>
          </a:p>
          <a:p>
            <a:pPr marL="0" lvl="0" indent="0" algn="l" rtl="0">
              <a:lnSpc>
                <a:spcPct val="200000"/>
              </a:lnSpc>
              <a:spcBef>
                <a:spcPts val="1200"/>
              </a:spcBef>
              <a:spcAft>
                <a:spcPts val="1200"/>
              </a:spcAft>
              <a:buClr>
                <a:schemeClr val="dk1"/>
              </a:buClr>
              <a:buSzPts val="1100"/>
              <a:buFont typeface="Arial"/>
              <a:buNone/>
            </a:pP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f900df15c2_2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f900df15c2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As part of our evidence based practice project, we were required to form a policy of our own that was based on the research we found.  What is listed on the slide is what we came up with.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7343003" y="3409675"/>
            <a:ext cx="1691422" cy="1732548"/>
            <a:chOff x="7343003" y="3409675"/>
            <a:chExt cx="1691422" cy="1732548"/>
          </a:xfrm>
        </p:grpSpPr>
        <p:grpSp>
          <p:nvGrpSpPr>
            <p:cNvPr id="11" name="Google Shape;11;p2"/>
            <p:cNvGrpSpPr/>
            <p:nvPr/>
          </p:nvGrpSpPr>
          <p:grpSpPr>
            <a:xfrm>
              <a:off x="7343003" y="4453711"/>
              <a:ext cx="316800" cy="688513"/>
              <a:chOff x="7343003" y="4453711"/>
              <a:chExt cx="316800" cy="688513"/>
            </a:xfrm>
          </p:grpSpPr>
          <p:sp>
            <p:nvSpPr>
              <p:cNvPr id="12" name="Google Shape;12;p2"/>
              <p:cNvSpPr/>
              <p:nvPr/>
            </p:nvSpPr>
            <p:spPr>
              <a:xfrm>
                <a:off x="7343003"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343003"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a:off x="7801210" y="4105700"/>
              <a:ext cx="316800" cy="1036523"/>
              <a:chOff x="7801210" y="4105700"/>
              <a:chExt cx="316800" cy="1036523"/>
            </a:xfrm>
          </p:grpSpPr>
          <p:sp>
            <p:nvSpPr>
              <p:cNvPr id="15" name="Google Shape;15;p2"/>
              <p:cNvSpPr/>
              <p:nvPr/>
            </p:nvSpPr>
            <p:spPr>
              <a:xfrm>
                <a:off x="7801210"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7801210"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7801210"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8259418" y="3757688"/>
              <a:ext cx="316800" cy="1384535"/>
              <a:chOff x="8259418" y="3757688"/>
              <a:chExt cx="316800" cy="1384535"/>
            </a:xfrm>
          </p:grpSpPr>
          <p:sp>
            <p:nvSpPr>
              <p:cNvPr id="19" name="Google Shape;19;p2"/>
              <p:cNvSpPr/>
              <p:nvPr/>
            </p:nvSpPr>
            <p:spPr>
              <a:xfrm>
                <a:off x="8259418"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8259418" y="3757688"/>
                <a:ext cx="316800" cy="1384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8259418"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259418"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2"/>
            <p:cNvGrpSpPr/>
            <p:nvPr/>
          </p:nvGrpSpPr>
          <p:grpSpPr>
            <a:xfrm>
              <a:off x="8717625" y="3409675"/>
              <a:ext cx="316800" cy="1732548"/>
              <a:chOff x="8717625" y="3409675"/>
              <a:chExt cx="316800" cy="1732548"/>
            </a:xfrm>
          </p:grpSpPr>
          <p:sp>
            <p:nvSpPr>
              <p:cNvPr id="24" name="Google Shape;24;p2"/>
              <p:cNvSpPr/>
              <p:nvPr/>
            </p:nvSpPr>
            <p:spPr>
              <a:xfrm>
                <a:off x="8717625"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717625" y="3757688"/>
                <a:ext cx="316800" cy="1384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8717625"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8717625" y="3409675"/>
                <a:ext cx="316800" cy="1732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717625"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 name="Google Shape;29;p2"/>
          <p:cNvGrpSpPr/>
          <p:nvPr/>
        </p:nvGrpSpPr>
        <p:grpSpPr>
          <a:xfrm>
            <a:off x="5043503" y="0"/>
            <a:ext cx="3814072" cy="3839102"/>
            <a:chOff x="5043503" y="0"/>
            <a:chExt cx="3814072" cy="3839102"/>
          </a:xfrm>
        </p:grpSpPr>
        <p:sp>
          <p:nvSpPr>
            <p:cNvPr id="30" name="Google Shape;30;p2"/>
            <p:cNvSpPr/>
            <p:nvPr/>
          </p:nvSpPr>
          <p:spPr>
            <a:xfrm>
              <a:off x="8460975" y="1817775"/>
              <a:ext cx="396600" cy="3966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rot="-9830444">
              <a:off x="6469759" y="3480728"/>
              <a:ext cx="320148" cy="320148"/>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 name="Google Shape;32;p2"/>
            <p:cNvGrpSpPr/>
            <p:nvPr/>
          </p:nvGrpSpPr>
          <p:grpSpPr>
            <a:xfrm>
              <a:off x="7647812" y="2704283"/>
              <a:ext cx="635219" cy="635219"/>
              <a:chOff x="6725724" y="2701260"/>
              <a:chExt cx="1208101" cy="1208100"/>
            </a:xfrm>
          </p:grpSpPr>
          <p:sp>
            <p:nvSpPr>
              <p:cNvPr id="33" name="Google Shape;33;p2"/>
              <p:cNvSpPr/>
              <p:nvPr/>
            </p:nvSpPr>
            <p:spPr>
              <a:xfrm rot="5400000">
                <a:off x="6725725" y="2701260"/>
                <a:ext cx="1208100" cy="12081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rot="5400000">
                <a:off x="6725724" y="2701260"/>
                <a:ext cx="1208100" cy="1208100"/>
              </a:xfrm>
              <a:prstGeom prst="pie">
                <a:avLst>
                  <a:gd name="adj1" fmla="val 8244818"/>
                  <a:gd name="adj2" fmla="val 16246175"/>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rot="5400000">
                <a:off x="6954988" y="2930398"/>
                <a:ext cx="749700" cy="7497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2"/>
            <p:cNvSpPr/>
            <p:nvPr/>
          </p:nvSpPr>
          <p:spPr>
            <a:xfrm>
              <a:off x="8460975" y="1817775"/>
              <a:ext cx="396600" cy="396600"/>
            </a:xfrm>
            <a:prstGeom prst="pie">
              <a:avLst>
                <a:gd name="adj1" fmla="val 19376841"/>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 name="Google Shape;37;p2"/>
            <p:cNvGrpSpPr/>
            <p:nvPr/>
          </p:nvGrpSpPr>
          <p:grpSpPr>
            <a:xfrm>
              <a:off x="7952720" y="179238"/>
              <a:ext cx="873165" cy="873003"/>
              <a:chOff x="7754428" y="208725"/>
              <a:chExt cx="541800" cy="541800"/>
            </a:xfrm>
          </p:grpSpPr>
          <p:sp>
            <p:nvSpPr>
              <p:cNvPr id="38" name="Google Shape;38;p2"/>
              <p:cNvSpPr/>
              <p:nvPr/>
            </p:nvSpPr>
            <p:spPr>
              <a:xfrm rot="-8647347">
                <a:off x="7831319" y="285616"/>
                <a:ext cx="388018" cy="388018"/>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rot="-8647347">
                <a:off x="7831319" y="285616"/>
                <a:ext cx="388018" cy="388018"/>
              </a:xfrm>
              <a:prstGeom prst="pie">
                <a:avLst>
                  <a:gd name="adj1" fmla="val 19376841"/>
                  <a:gd name="adj2" fmla="val 12313574"/>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Google Shape;40;p2"/>
            <p:cNvSpPr/>
            <p:nvPr/>
          </p:nvSpPr>
          <p:spPr>
            <a:xfrm>
              <a:off x="5399840" y="356365"/>
              <a:ext cx="2577000" cy="25770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rot="2043858">
              <a:off x="5503813" y="460310"/>
              <a:ext cx="2369480" cy="236948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399795" y="360281"/>
              <a:ext cx="2577000" cy="2577000"/>
            </a:xfrm>
            <a:prstGeom prst="pie">
              <a:avLst>
                <a:gd name="adj1" fmla="val 8801158"/>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rot="2044777">
              <a:off x="5911449" y="867729"/>
              <a:ext cx="1554223" cy="1554223"/>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399795" y="356358"/>
              <a:ext cx="2577000" cy="2577000"/>
            </a:xfrm>
            <a:prstGeom prst="pie">
              <a:avLst>
                <a:gd name="adj1" fmla="val 12554101"/>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rot="-9830444">
              <a:off x="6469759" y="3480727"/>
              <a:ext cx="320148" cy="320148"/>
            </a:xfrm>
            <a:prstGeom prst="pie">
              <a:avLst>
                <a:gd name="adj1" fmla="val 19376841"/>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46;p2"/>
          <p:cNvSpPr txBox="1">
            <a:spLocks noGrp="1"/>
          </p:cNvSpPr>
          <p:nvPr>
            <p:ph type="ctrTitle"/>
          </p:nvPr>
        </p:nvSpPr>
        <p:spPr>
          <a:xfrm>
            <a:off x="824000" y="1613813"/>
            <a:ext cx="4255500" cy="18729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47" name="Google Shape;47;p2"/>
          <p:cNvSpPr txBox="1">
            <a:spLocks noGrp="1"/>
          </p:cNvSpPr>
          <p:nvPr>
            <p:ph type="subTitle" idx="1"/>
          </p:nvPr>
        </p:nvSpPr>
        <p:spPr>
          <a:xfrm>
            <a:off x="824000" y="3596300"/>
            <a:ext cx="4255500" cy="6954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48" name="Google Shape;48;p2"/>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1"/>
        <p:cNvGrpSpPr/>
        <p:nvPr/>
      </p:nvGrpSpPr>
      <p:grpSpPr>
        <a:xfrm>
          <a:off x="0" y="0"/>
          <a:ext cx="0" cy="0"/>
          <a:chOff x="0" y="0"/>
          <a:chExt cx="0" cy="0"/>
        </a:xfrm>
      </p:grpSpPr>
      <p:sp>
        <p:nvSpPr>
          <p:cNvPr id="272" name="Google Shape;272;p12"/>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9"/>
        <p:cNvGrpSpPr/>
        <p:nvPr/>
      </p:nvGrpSpPr>
      <p:grpSpPr>
        <a:xfrm>
          <a:off x="0" y="0"/>
          <a:ext cx="0" cy="0"/>
          <a:chOff x="0" y="0"/>
          <a:chExt cx="0" cy="0"/>
        </a:xfrm>
      </p:grpSpPr>
      <p:grpSp>
        <p:nvGrpSpPr>
          <p:cNvPr id="50" name="Google Shape;50;p3"/>
          <p:cNvGrpSpPr/>
          <p:nvPr/>
        </p:nvGrpSpPr>
        <p:grpSpPr>
          <a:xfrm>
            <a:off x="146769" y="3406"/>
            <a:ext cx="1233215" cy="1384535"/>
            <a:chOff x="146769" y="3406"/>
            <a:chExt cx="1233215" cy="1384535"/>
          </a:xfrm>
        </p:grpSpPr>
        <p:grpSp>
          <p:nvGrpSpPr>
            <p:cNvPr id="51" name="Google Shape;51;p3"/>
            <p:cNvGrpSpPr/>
            <p:nvPr/>
          </p:nvGrpSpPr>
          <p:grpSpPr>
            <a:xfrm>
              <a:off x="1063183" y="3406"/>
              <a:ext cx="316800" cy="688513"/>
              <a:chOff x="1063183" y="3406"/>
              <a:chExt cx="316800" cy="688513"/>
            </a:xfrm>
          </p:grpSpPr>
          <p:sp>
            <p:nvSpPr>
              <p:cNvPr id="52" name="Google Shape;52;p3"/>
              <p:cNvSpPr/>
              <p:nvPr/>
            </p:nvSpPr>
            <p:spPr>
              <a:xfrm rot="10800000">
                <a:off x="1063183"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rot="10800000">
                <a:off x="1063183"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54;p3"/>
            <p:cNvGrpSpPr/>
            <p:nvPr/>
          </p:nvGrpSpPr>
          <p:grpSpPr>
            <a:xfrm>
              <a:off x="604976" y="3406"/>
              <a:ext cx="316800" cy="1036524"/>
              <a:chOff x="604976" y="3406"/>
              <a:chExt cx="316800" cy="1036524"/>
            </a:xfrm>
          </p:grpSpPr>
          <p:sp>
            <p:nvSpPr>
              <p:cNvPr id="55" name="Google Shape;55;p3"/>
              <p:cNvSpPr/>
              <p:nvPr/>
            </p:nvSpPr>
            <p:spPr>
              <a:xfrm rot="10800000">
                <a:off x="604976"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rot="10800000">
                <a:off x="604976" y="3430"/>
                <a:ext cx="316800" cy="1036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rot="10800000">
                <a:off x="604976"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58;p3"/>
            <p:cNvGrpSpPr/>
            <p:nvPr/>
          </p:nvGrpSpPr>
          <p:grpSpPr>
            <a:xfrm>
              <a:off x="146769" y="3406"/>
              <a:ext cx="316800" cy="1384535"/>
              <a:chOff x="146769" y="3406"/>
              <a:chExt cx="316800" cy="1384535"/>
            </a:xfrm>
          </p:grpSpPr>
          <p:sp>
            <p:nvSpPr>
              <p:cNvPr id="59" name="Google Shape;59;p3"/>
              <p:cNvSpPr/>
              <p:nvPr/>
            </p:nvSpPr>
            <p:spPr>
              <a:xfrm rot="10800000">
                <a:off x="146769"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rot="10800000">
                <a:off x="146769" y="3441"/>
                <a:ext cx="316800" cy="1384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rot="10800000">
                <a:off x="146769" y="3430"/>
                <a:ext cx="316800" cy="1036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rot="10800000">
                <a:off x="146769"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3" name="Google Shape;63;p3"/>
          <p:cNvGrpSpPr/>
          <p:nvPr/>
        </p:nvGrpSpPr>
        <p:grpSpPr>
          <a:xfrm>
            <a:off x="6775084" y="2904008"/>
            <a:ext cx="2186148" cy="2239500"/>
            <a:chOff x="6775084" y="2904008"/>
            <a:chExt cx="2186148" cy="2239500"/>
          </a:xfrm>
        </p:grpSpPr>
        <p:grpSp>
          <p:nvGrpSpPr>
            <p:cNvPr id="64" name="Google Shape;64;p3"/>
            <p:cNvGrpSpPr/>
            <p:nvPr/>
          </p:nvGrpSpPr>
          <p:grpSpPr>
            <a:xfrm>
              <a:off x="6775084" y="4253708"/>
              <a:ext cx="409500" cy="889800"/>
              <a:chOff x="6775084" y="4253708"/>
              <a:chExt cx="409500" cy="889800"/>
            </a:xfrm>
          </p:grpSpPr>
          <p:sp>
            <p:nvSpPr>
              <p:cNvPr id="65" name="Google Shape;65;p3"/>
              <p:cNvSpPr/>
              <p:nvPr/>
            </p:nvSpPr>
            <p:spPr>
              <a:xfrm>
                <a:off x="6775084"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6775084"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67;p3"/>
            <p:cNvGrpSpPr/>
            <p:nvPr/>
          </p:nvGrpSpPr>
          <p:grpSpPr>
            <a:xfrm>
              <a:off x="7367299" y="3804008"/>
              <a:ext cx="409500" cy="1339500"/>
              <a:chOff x="7367299" y="3804008"/>
              <a:chExt cx="409500" cy="1339500"/>
            </a:xfrm>
          </p:grpSpPr>
          <p:sp>
            <p:nvSpPr>
              <p:cNvPr id="68" name="Google Shape;68;p3"/>
              <p:cNvSpPr/>
              <p:nvPr/>
            </p:nvSpPr>
            <p:spPr>
              <a:xfrm>
                <a:off x="7367299"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7367299"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7367299"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 name="Google Shape;71;p3"/>
            <p:cNvGrpSpPr/>
            <p:nvPr/>
          </p:nvGrpSpPr>
          <p:grpSpPr>
            <a:xfrm>
              <a:off x="7959516" y="3354008"/>
              <a:ext cx="409500" cy="1789500"/>
              <a:chOff x="7959516" y="3354008"/>
              <a:chExt cx="409500" cy="1789500"/>
            </a:xfrm>
          </p:grpSpPr>
          <p:sp>
            <p:nvSpPr>
              <p:cNvPr id="72" name="Google Shape;72;p3"/>
              <p:cNvSpPr/>
              <p:nvPr/>
            </p:nvSpPr>
            <p:spPr>
              <a:xfrm>
                <a:off x="7959516"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7959516" y="3354008"/>
                <a:ext cx="409500" cy="178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7959516"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7959516"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 name="Google Shape;76;p3"/>
            <p:cNvGrpSpPr/>
            <p:nvPr/>
          </p:nvGrpSpPr>
          <p:grpSpPr>
            <a:xfrm>
              <a:off x="8551731" y="2904008"/>
              <a:ext cx="409500" cy="2239500"/>
              <a:chOff x="8551731" y="2904008"/>
              <a:chExt cx="409500" cy="2239500"/>
            </a:xfrm>
          </p:grpSpPr>
          <p:sp>
            <p:nvSpPr>
              <p:cNvPr id="77" name="Google Shape;77;p3"/>
              <p:cNvSpPr/>
              <p:nvPr/>
            </p:nvSpPr>
            <p:spPr>
              <a:xfrm>
                <a:off x="8551731"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8551731" y="3354008"/>
                <a:ext cx="409500" cy="178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8551731"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8551731" y="2904008"/>
                <a:ext cx="409500" cy="22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8551731"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2" name="Google Shape;82;p3"/>
          <p:cNvSpPr txBox="1">
            <a:spLocks noGrp="1"/>
          </p:cNvSpPr>
          <p:nvPr>
            <p:ph type="title"/>
          </p:nvPr>
        </p:nvSpPr>
        <p:spPr>
          <a:xfrm>
            <a:off x="824000" y="1613825"/>
            <a:ext cx="5857800" cy="18729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83" name="Google Shape;83;p3"/>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4"/>
        <p:cNvGrpSpPr/>
        <p:nvPr/>
      </p:nvGrpSpPr>
      <p:grpSpPr>
        <a:xfrm>
          <a:off x="0" y="0"/>
          <a:ext cx="0" cy="0"/>
          <a:chOff x="0" y="0"/>
          <a:chExt cx="0" cy="0"/>
        </a:xfrm>
      </p:grpSpPr>
      <p:grpSp>
        <p:nvGrpSpPr>
          <p:cNvPr id="85" name="Google Shape;85;p4"/>
          <p:cNvGrpSpPr/>
          <p:nvPr/>
        </p:nvGrpSpPr>
        <p:grpSpPr>
          <a:xfrm>
            <a:off x="625966" y="299376"/>
            <a:ext cx="999312" cy="999312"/>
            <a:chOff x="348199" y="179450"/>
            <a:chExt cx="1116300" cy="1116300"/>
          </a:xfrm>
        </p:grpSpPr>
        <p:sp>
          <p:nvSpPr>
            <p:cNvPr id="86" name="Google Shape;86;p4"/>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 name="Google Shape;88;p4"/>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9" name="Google Shape;89;p4"/>
          <p:cNvSpPr txBox="1">
            <a:spLocks noGrp="1"/>
          </p:cNvSpPr>
          <p:nvPr>
            <p:ph type="body" idx="1"/>
          </p:nvPr>
        </p:nvSpPr>
        <p:spPr>
          <a:xfrm>
            <a:off x="1303800" y="1990050"/>
            <a:ext cx="7030500" cy="2541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90" name="Google Shape;90;p4"/>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1"/>
        <p:cNvGrpSpPr/>
        <p:nvPr/>
      </p:nvGrpSpPr>
      <p:grpSpPr>
        <a:xfrm>
          <a:off x="0" y="0"/>
          <a:ext cx="0" cy="0"/>
          <a:chOff x="0" y="0"/>
          <a:chExt cx="0" cy="0"/>
        </a:xfrm>
      </p:grpSpPr>
      <p:grpSp>
        <p:nvGrpSpPr>
          <p:cNvPr id="92" name="Google Shape;92;p5"/>
          <p:cNvGrpSpPr/>
          <p:nvPr/>
        </p:nvGrpSpPr>
        <p:grpSpPr>
          <a:xfrm>
            <a:off x="625966" y="299376"/>
            <a:ext cx="999312" cy="999312"/>
            <a:chOff x="348199" y="179450"/>
            <a:chExt cx="1116300" cy="1116300"/>
          </a:xfrm>
        </p:grpSpPr>
        <p:sp>
          <p:nvSpPr>
            <p:cNvPr id="93" name="Google Shape;93;p5"/>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5"/>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95;p5"/>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6" name="Google Shape;96;p5"/>
          <p:cNvSpPr txBox="1">
            <a:spLocks noGrp="1"/>
          </p:cNvSpPr>
          <p:nvPr>
            <p:ph type="body" idx="1"/>
          </p:nvPr>
        </p:nvSpPr>
        <p:spPr>
          <a:xfrm>
            <a:off x="1303800" y="1990050"/>
            <a:ext cx="3430500" cy="2541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97" name="Google Shape;97;p5"/>
          <p:cNvSpPr txBox="1">
            <a:spLocks noGrp="1"/>
          </p:cNvSpPr>
          <p:nvPr>
            <p:ph type="body" idx="2"/>
          </p:nvPr>
        </p:nvSpPr>
        <p:spPr>
          <a:xfrm>
            <a:off x="4903650" y="1990050"/>
            <a:ext cx="3430500" cy="2541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98" name="Google Shape;98;p5"/>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9"/>
        <p:cNvGrpSpPr/>
        <p:nvPr/>
      </p:nvGrpSpPr>
      <p:grpSpPr>
        <a:xfrm>
          <a:off x="0" y="0"/>
          <a:ext cx="0" cy="0"/>
          <a:chOff x="0" y="0"/>
          <a:chExt cx="0" cy="0"/>
        </a:xfrm>
      </p:grpSpPr>
      <p:grpSp>
        <p:nvGrpSpPr>
          <p:cNvPr id="100" name="Google Shape;100;p6"/>
          <p:cNvGrpSpPr/>
          <p:nvPr/>
        </p:nvGrpSpPr>
        <p:grpSpPr>
          <a:xfrm>
            <a:off x="625966" y="299376"/>
            <a:ext cx="999312" cy="999312"/>
            <a:chOff x="348199" y="179450"/>
            <a:chExt cx="1116300" cy="1116300"/>
          </a:xfrm>
        </p:grpSpPr>
        <p:sp>
          <p:nvSpPr>
            <p:cNvPr id="101" name="Google Shape;101;p6"/>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6"/>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4" name="Google Shape;104;p6"/>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5"/>
        <p:cNvGrpSpPr/>
        <p:nvPr/>
      </p:nvGrpSpPr>
      <p:grpSpPr>
        <a:xfrm>
          <a:off x="0" y="0"/>
          <a:ext cx="0" cy="0"/>
          <a:chOff x="0" y="0"/>
          <a:chExt cx="0" cy="0"/>
        </a:xfrm>
      </p:grpSpPr>
      <p:grpSp>
        <p:nvGrpSpPr>
          <p:cNvPr id="106" name="Google Shape;106;p7"/>
          <p:cNvGrpSpPr/>
          <p:nvPr/>
        </p:nvGrpSpPr>
        <p:grpSpPr>
          <a:xfrm>
            <a:off x="625966" y="299376"/>
            <a:ext cx="999312" cy="999312"/>
            <a:chOff x="348199" y="179450"/>
            <a:chExt cx="1116300" cy="1116300"/>
          </a:xfrm>
        </p:grpSpPr>
        <p:sp>
          <p:nvSpPr>
            <p:cNvPr id="107" name="Google Shape;107;p7"/>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7"/>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 name="Google Shape;109;p7"/>
          <p:cNvSpPr txBox="1">
            <a:spLocks noGrp="1"/>
          </p:cNvSpPr>
          <p:nvPr>
            <p:ph type="title"/>
          </p:nvPr>
        </p:nvSpPr>
        <p:spPr>
          <a:xfrm>
            <a:off x="1303800" y="598575"/>
            <a:ext cx="3312000" cy="15900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0" name="Google Shape;110;p7"/>
          <p:cNvSpPr txBox="1">
            <a:spLocks noGrp="1"/>
          </p:cNvSpPr>
          <p:nvPr>
            <p:ph type="body" idx="1"/>
          </p:nvPr>
        </p:nvSpPr>
        <p:spPr>
          <a:xfrm>
            <a:off x="1303800" y="2309675"/>
            <a:ext cx="3312000" cy="22218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11" name="Google Shape;111;p7"/>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7"/>
        <p:cNvGrpSpPr/>
        <p:nvPr/>
      </p:nvGrpSpPr>
      <p:grpSpPr>
        <a:xfrm>
          <a:off x="0" y="0"/>
          <a:ext cx="0" cy="0"/>
          <a:chOff x="0" y="0"/>
          <a:chExt cx="0" cy="0"/>
        </a:xfrm>
      </p:grpSpPr>
      <p:grpSp>
        <p:nvGrpSpPr>
          <p:cNvPr id="128" name="Google Shape;128;p9"/>
          <p:cNvGrpSpPr/>
          <p:nvPr/>
        </p:nvGrpSpPr>
        <p:grpSpPr>
          <a:xfrm>
            <a:off x="625966" y="299376"/>
            <a:ext cx="999312" cy="999312"/>
            <a:chOff x="348199" y="179450"/>
            <a:chExt cx="1116300" cy="1116300"/>
          </a:xfrm>
        </p:grpSpPr>
        <p:sp>
          <p:nvSpPr>
            <p:cNvPr id="129" name="Google Shape;129;p9"/>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9"/>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 name="Google Shape;131;p9"/>
          <p:cNvSpPr txBox="1">
            <a:spLocks noGrp="1"/>
          </p:cNvSpPr>
          <p:nvPr>
            <p:ph type="title"/>
          </p:nvPr>
        </p:nvSpPr>
        <p:spPr>
          <a:xfrm>
            <a:off x="1303800" y="598575"/>
            <a:ext cx="3430500" cy="19902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2" name="Google Shape;132;p9"/>
          <p:cNvSpPr txBox="1">
            <a:spLocks noGrp="1"/>
          </p:cNvSpPr>
          <p:nvPr>
            <p:ph type="subTitle" idx="1"/>
          </p:nvPr>
        </p:nvSpPr>
        <p:spPr>
          <a:xfrm>
            <a:off x="1303800" y="2743203"/>
            <a:ext cx="3430500" cy="7260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33" name="Google Shape;133;p9"/>
          <p:cNvSpPr txBox="1">
            <a:spLocks noGrp="1"/>
          </p:cNvSpPr>
          <p:nvPr>
            <p:ph type="body" idx="2"/>
          </p:nvPr>
        </p:nvSpPr>
        <p:spPr>
          <a:xfrm>
            <a:off x="4903700" y="661000"/>
            <a:ext cx="3430500" cy="38706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34" name="Google Shape;134;p9"/>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5"/>
        <p:cNvGrpSpPr/>
        <p:nvPr/>
      </p:nvGrpSpPr>
      <p:grpSpPr>
        <a:xfrm>
          <a:off x="0" y="0"/>
          <a:ext cx="0" cy="0"/>
          <a:chOff x="0" y="0"/>
          <a:chExt cx="0" cy="0"/>
        </a:xfrm>
      </p:grpSpPr>
      <p:grpSp>
        <p:nvGrpSpPr>
          <p:cNvPr id="136" name="Google Shape;136;p10"/>
          <p:cNvGrpSpPr/>
          <p:nvPr/>
        </p:nvGrpSpPr>
        <p:grpSpPr>
          <a:xfrm>
            <a:off x="713373" y="3847119"/>
            <a:ext cx="825392" cy="825392"/>
            <a:chOff x="348199" y="179450"/>
            <a:chExt cx="1116300" cy="1116300"/>
          </a:xfrm>
        </p:grpSpPr>
        <p:sp>
          <p:nvSpPr>
            <p:cNvPr id="137" name="Google Shape;137;p10"/>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0"/>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 name="Google Shape;139;p10"/>
          <p:cNvSpPr txBox="1">
            <a:spLocks noGrp="1"/>
          </p:cNvSpPr>
          <p:nvPr>
            <p:ph type="body" idx="1"/>
          </p:nvPr>
        </p:nvSpPr>
        <p:spPr>
          <a:xfrm>
            <a:off x="1303800" y="4138975"/>
            <a:ext cx="5843100" cy="534900"/>
          </a:xfrm>
          <a:prstGeom prst="rect">
            <a:avLst/>
          </a:prstGeom>
        </p:spPr>
        <p:txBody>
          <a:bodyPr spcFirstLastPara="1" wrap="square" lIns="91425" tIns="91425" rIns="91425" bIns="91425" anchor="t" anchorCtr="0">
            <a:normAutofit/>
          </a:bodyPr>
          <a:lstStyle>
            <a:lvl1pPr marL="457200" lvl="0" indent="-228600">
              <a:lnSpc>
                <a:spcPct val="100000"/>
              </a:lnSpc>
              <a:spcBef>
                <a:spcPts val="0"/>
              </a:spcBef>
              <a:spcAft>
                <a:spcPts val="0"/>
              </a:spcAft>
              <a:buSzPts val="1300"/>
              <a:buNone/>
              <a:defRPr/>
            </a:lvl1pPr>
          </a:lstStyle>
          <a:p>
            <a:endParaRPr/>
          </a:p>
        </p:txBody>
      </p:sp>
      <p:sp>
        <p:nvSpPr>
          <p:cNvPr id="140" name="Google Shape;140;p10"/>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41"/>
        <p:cNvGrpSpPr/>
        <p:nvPr/>
      </p:nvGrpSpPr>
      <p:grpSpPr>
        <a:xfrm>
          <a:off x="0" y="0"/>
          <a:ext cx="0" cy="0"/>
          <a:chOff x="0" y="0"/>
          <a:chExt cx="0" cy="0"/>
        </a:xfrm>
      </p:grpSpPr>
      <p:grpSp>
        <p:nvGrpSpPr>
          <p:cNvPr id="142" name="Google Shape;142;p11"/>
          <p:cNvGrpSpPr/>
          <p:nvPr/>
        </p:nvGrpSpPr>
        <p:grpSpPr>
          <a:xfrm>
            <a:off x="52" y="4099200"/>
            <a:ext cx="9144036" cy="1044300"/>
            <a:chOff x="52" y="4099200"/>
            <a:chExt cx="9144036" cy="1044300"/>
          </a:xfrm>
        </p:grpSpPr>
        <p:grpSp>
          <p:nvGrpSpPr>
            <p:cNvPr id="143" name="Google Shape;143;p11"/>
            <p:cNvGrpSpPr/>
            <p:nvPr/>
          </p:nvGrpSpPr>
          <p:grpSpPr>
            <a:xfrm>
              <a:off x="52" y="4309200"/>
              <a:ext cx="231622" cy="834300"/>
              <a:chOff x="2688737" y="4301380"/>
              <a:chExt cx="231900" cy="834300"/>
            </a:xfrm>
          </p:grpSpPr>
          <p:sp>
            <p:nvSpPr>
              <p:cNvPr id="144" name="Google Shape;144;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1"/>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 name="Google Shape;148;p11"/>
            <p:cNvGrpSpPr/>
            <p:nvPr/>
          </p:nvGrpSpPr>
          <p:grpSpPr>
            <a:xfrm>
              <a:off x="371406" y="4099200"/>
              <a:ext cx="231622" cy="1044300"/>
              <a:chOff x="2688737" y="4091380"/>
              <a:chExt cx="231900" cy="1044300"/>
            </a:xfrm>
          </p:grpSpPr>
          <p:sp>
            <p:nvSpPr>
              <p:cNvPr id="149" name="Google Shape;149;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1"/>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1"/>
              <p:cNvSpPr/>
              <p:nvPr/>
            </p:nvSpPr>
            <p:spPr>
              <a:xfrm flipH="1">
                <a:off x="2688737" y="4091380"/>
                <a:ext cx="2319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 name="Google Shape;154;p11"/>
            <p:cNvGrpSpPr/>
            <p:nvPr/>
          </p:nvGrpSpPr>
          <p:grpSpPr>
            <a:xfrm>
              <a:off x="742761" y="4309200"/>
              <a:ext cx="231622" cy="834300"/>
              <a:chOff x="2688737" y="4301380"/>
              <a:chExt cx="231900" cy="834300"/>
            </a:xfrm>
          </p:grpSpPr>
          <p:sp>
            <p:nvSpPr>
              <p:cNvPr id="155" name="Google Shape;155;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1"/>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 name="Google Shape;159;p11"/>
            <p:cNvGrpSpPr/>
            <p:nvPr/>
          </p:nvGrpSpPr>
          <p:grpSpPr>
            <a:xfrm>
              <a:off x="1114115" y="4518900"/>
              <a:ext cx="231622" cy="624600"/>
              <a:chOff x="2688737" y="4511080"/>
              <a:chExt cx="231900" cy="624600"/>
            </a:xfrm>
          </p:grpSpPr>
          <p:sp>
            <p:nvSpPr>
              <p:cNvPr id="160" name="Google Shape;160;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 name="Google Shape;163;p11"/>
            <p:cNvGrpSpPr/>
            <p:nvPr/>
          </p:nvGrpSpPr>
          <p:grpSpPr>
            <a:xfrm>
              <a:off x="1856753" y="4099200"/>
              <a:ext cx="231600" cy="1044300"/>
              <a:chOff x="1856753" y="4099200"/>
              <a:chExt cx="231600" cy="1044300"/>
            </a:xfrm>
          </p:grpSpPr>
          <p:sp>
            <p:nvSpPr>
              <p:cNvPr id="164" name="Google Shape;164;p11"/>
              <p:cNvSpPr/>
              <p:nvPr/>
            </p:nvSpPr>
            <p:spPr>
              <a:xfrm flipH="1">
                <a:off x="185675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1"/>
              <p:cNvSpPr/>
              <p:nvPr/>
            </p:nvSpPr>
            <p:spPr>
              <a:xfrm flipH="1">
                <a:off x="1856753"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1"/>
              <p:cNvSpPr/>
              <p:nvPr/>
            </p:nvSpPr>
            <p:spPr>
              <a:xfrm flipH="1">
                <a:off x="185675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1"/>
              <p:cNvSpPr/>
              <p:nvPr/>
            </p:nvSpPr>
            <p:spPr>
              <a:xfrm flipH="1">
                <a:off x="1856753"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1"/>
              <p:cNvSpPr/>
              <p:nvPr/>
            </p:nvSpPr>
            <p:spPr>
              <a:xfrm flipH="1">
                <a:off x="185675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 name="Google Shape;169;p11"/>
            <p:cNvGrpSpPr/>
            <p:nvPr/>
          </p:nvGrpSpPr>
          <p:grpSpPr>
            <a:xfrm>
              <a:off x="2228107" y="4309200"/>
              <a:ext cx="231600" cy="834300"/>
              <a:chOff x="2228107" y="4309200"/>
              <a:chExt cx="231600" cy="834300"/>
            </a:xfrm>
          </p:grpSpPr>
          <p:sp>
            <p:nvSpPr>
              <p:cNvPr id="170" name="Google Shape;170;p11"/>
              <p:cNvSpPr/>
              <p:nvPr/>
            </p:nvSpPr>
            <p:spPr>
              <a:xfrm flipH="1">
                <a:off x="2228107"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1"/>
              <p:cNvSpPr/>
              <p:nvPr/>
            </p:nvSpPr>
            <p:spPr>
              <a:xfrm flipH="1">
                <a:off x="2228107"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1"/>
              <p:cNvSpPr/>
              <p:nvPr/>
            </p:nvSpPr>
            <p:spPr>
              <a:xfrm flipH="1">
                <a:off x="2228107"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1"/>
              <p:cNvSpPr/>
              <p:nvPr/>
            </p:nvSpPr>
            <p:spPr>
              <a:xfrm flipH="1">
                <a:off x="2228107"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 name="Google Shape;174;p11"/>
            <p:cNvGrpSpPr/>
            <p:nvPr/>
          </p:nvGrpSpPr>
          <p:grpSpPr>
            <a:xfrm>
              <a:off x="2599462" y="4518900"/>
              <a:ext cx="231600" cy="624600"/>
              <a:chOff x="2599462" y="4518900"/>
              <a:chExt cx="231600" cy="624600"/>
            </a:xfrm>
          </p:grpSpPr>
          <p:sp>
            <p:nvSpPr>
              <p:cNvPr id="175" name="Google Shape;175;p11"/>
              <p:cNvSpPr/>
              <p:nvPr/>
            </p:nvSpPr>
            <p:spPr>
              <a:xfrm flipH="1">
                <a:off x="2599462"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1"/>
              <p:cNvSpPr/>
              <p:nvPr/>
            </p:nvSpPr>
            <p:spPr>
              <a:xfrm flipH="1">
                <a:off x="2599462"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1"/>
              <p:cNvSpPr/>
              <p:nvPr/>
            </p:nvSpPr>
            <p:spPr>
              <a:xfrm flipH="1">
                <a:off x="2599462"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 name="Google Shape;178;p11"/>
            <p:cNvGrpSpPr/>
            <p:nvPr/>
          </p:nvGrpSpPr>
          <p:grpSpPr>
            <a:xfrm>
              <a:off x="3342171" y="4099200"/>
              <a:ext cx="231600" cy="1044300"/>
              <a:chOff x="3342171" y="4099200"/>
              <a:chExt cx="231600" cy="1044300"/>
            </a:xfrm>
          </p:grpSpPr>
          <p:sp>
            <p:nvSpPr>
              <p:cNvPr id="179" name="Google Shape;179;p11"/>
              <p:cNvSpPr/>
              <p:nvPr/>
            </p:nvSpPr>
            <p:spPr>
              <a:xfrm flipH="1">
                <a:off x="3342171"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1"/>
              <p:cNvSpPr/>
              <p:nvPr/>
            </p:nvSpPr>
            <p:spPr>
              <a:xfrm flipH="1">
                <a:off x="3342171"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1"/>
              <p:cNvSpPr/>
              <p:nvPr/>
            </p:nvSpPr>
            <p:spPr>
              <a:xfrm flipH="1">
                <a:off x="3342171"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1"/>
              <p:cNvSpPr/>
              <p:nvPr/>
            </p:nvSpPr>
            <p:spPr>
              <a:xfrm flipH="1">
                <a:off x="3342171"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1"/>
              <p:cNvSpPr/>
              <p:nvPr/>
            </p:nvSpPr>
            <p:spPr>
              <a:xfrm flipH="1">
                <a:off x="3342171"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 name="Google Shape;184;p11"/>
            <p:cNvGrpSpPr/>
            <p:nvPr/>
          </p:nvGrpSpPr>
          <p:grpSpPr>
            <a:xfrm>
              <a:off x="3713525" y="4309200"/>
              <a:ext cx="231600" cy="834300"/>
              <a:chOff x="3713525" y="4309200"/>
              <a:chExt cx="231600" cy="834300"/>
            </a:xfrm>
          </p:grpSpPr>
          <p:sp>
            <p:nvSpPr>
              <p:cNvPr id="185" name="Google Shape;185;p11"/>
              <p:cNvSpPr/>
              <p:nvPr/>
            </p:nvSpPr>
            <p:spPr>
              <a:xfrm flipH="1">
                <a:off x="3713525"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1"/>
              <p:cNvSpPr/>
              <p:nvPr/>
            </p:nvSpPr>
            <p:spPr>
              <a:xfrm flipH="1">
                <a:off x="3713525"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1"/>
              <p:cNvSpPr/>
              <p:nvPr/>
            </p:nvSpPr>
            <p:spPr>
              <a:xfrm flipH="1">
                <a:off x="3713525"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1"/>
              <p:cNvSpPr/>
              <p:nvPr/>
            </p:nvSpPr>
            <p:spPr>
              <a:xfrm flipH="1">
                <a:off x="3713525"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 name="Google Shape;189;p11"/>
            <p:cNvGrpSpPr/>
            <p:nvPr/>
          </p:nvGrpSpPr>
          <p:grpSpPr>
            <a:xfrm>
              <a:off x="1485398" y="4309200"/>
              <a:ext cx="231600" cy="834300"/>
              <a:chOff x="1485398" y="4309200"/>
              <a:chExt cx="231600" cy="834300"/>
            </a:xfrm>
          </p:grpSpPr>
          <p:sp>
            <p:nvSpPr>
              <p:cNvPr id="190" name="Google Shape;190;p11"/>
              <p:cNvSpPr/>
              <p:nvPr/>
            </p:nvSpPr>
            <p:spPr>
              <a:xfrm flipH="1">
                <a:off x="148539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1"/>
              <p:cNvSpPr/>
              <p:nvPr/>
            </p:nvSpPr>
            <p:spPr>
              <a:xfrm flipH="1">
                <a:off x="148539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1"/>
              <p:cNvSpPr/>
              <p:nvPr/>
            </p:nvSpPr>
            <p:spPr>
              <a:xfrm flipH="1">
                <a:off x="148539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1"/>
              <p:cNvSpPr/>
              <p:nvPr/>
            </p:nvSpPr>
            <p:spPr>
              <a:xfrm flipH="1">
                <a:off x="148539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 name="Google Shape;194;p11"/>
            <p:cNvGrpSpPr/>
            <p:nvPr/>
          </p:nvGrpSpPr>
          <p:grpSpPr>
            <a:xfrm>
              <a:off x="4084879" y="4518900"/>
              <a:ext cx="231600" cy="624600"/>
              <a:chOff x="4084879" y="4518900"/>
              <a:chExt cx="231600" cy="624600"/>
            </a:xfrm>
          </p:grpSpPr>
          <p:sp>
            <p:nvSpPr>
              <p:cNvPr id="195" name="Google Shape;195;p11"/>
              <p:cNvSpPr/>
              <p:nvPr/>
            </p:nvSpPr>
            <p:spPr>
              <a:xfrm flipH="1">
                <a:off x="4084879"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1"/>
              <p:cNvSpPr/>
              <p:nvPr/>
            </p:nvSpPr>
            <p:spPr>
              <a:xfrm flipH="1">
                <a:off x="4084879"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1"/>
              <p:cNvSpPr/>
              <p:nvPr/>
            </p:nvSpPr>
            <p:spPr>
              <a:xfrm flipH="1">
                <a:off x="4084879"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 name="Google Shape;198;p11"/>
            <p:cNvGrpSpPr/>
            <p:nvPr/>
          </p:nvGrpSpPr>
          <p:grpSpPr>
            <a:xfrm>
              <a:off x="2970816" y="4309200"/>
              <a:ext cx="231600" cy="834300"/>
              <a:chOff x="2970816" y="4309200"/>
              <a:chExt cx="231600" cy="834300"/>
            </a:xfrm>
          </p:grpSpPr>
          <p:sp>
            <p:nvSpPr>
              <p:cNvPr id="199" name="Google Shape;199;p11"/>
              <p:cNvSpPr/>
              <p:nvPr/>
            </p:nvSpPr>
            <p:spPr>
              <a:xfrm flipH="1">
                <a:off x="2970816"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1"/>
              <p:cNvSpPr/>
              <p:nvPr/>
            </p:nvSpPr>
            <p:spPr>
              <a:xfrm flipH="1">
                <a:off x="2970816"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1"/>
              <p:cNvSpPr/>
              <p:nvPr/>
            </p:nvSpPr>
            <p:spPr>
              <a:xfrm flipH="1">
                <a:off x="2970816"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1"/>
              <p:cNvSpPr/>
              <p:nvPr/>
            </p:nvSpPr>
            <p:spPr>
              <a:xfrm flipH="1">
                <a:off x="2970816"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Google Shape;203;p11"/>
            <p:cNvGrpSpPr/>
            <p:nvPr/>
          </p:nvGrpSpPr>
          <p:grpSpPr>
            <a:xfrm>
              <a:off x="4456234" y="4309200"/>
              <a:ext cx="231600" cy="834300"/>
              <a:chOff x="4456234" y="4309200"/>
              <a:chExt cx="231600" cy="834300"/>
            </a:xfrm>
          </p:grpSpPr>
          <p:sp>
            <p:nvSpPr>
              <p:cNvPr id="204" name="Google Shape;204;p11"/>
              <p:cNvSpPr/>
              <p:nvPr/>
            </p:nvSpPr>
            <p:spPr>
              <a:xfrm flipH="1">
                <a:off x="4456234"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1"/>
              <p:cNvSpPr/>
              <p:nvPr/>
            </p:nvSpPr>
            <p:spPr>
              <a:xfrm flipH="1">
                <a:off x="4456234"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1"/>
              <p:cNvSpPr/>
              <p:nvPr/>
            </p:nvSpPr>
            <p:spPr>
              <a:xfrm flipH="1">
                <a:off x="4456234"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1"/>
              <p:cNvSpPr/>
              <p:nvPr/>
            </p:nvSpPr>
            <p:spPr>
              <a:xfrm flipH="1">
                <a:off x="4456234"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 name="Google Shape;208;p11"/>
            <p:cNvGrpSpPr/>
            <p:nvPr/>
          </p:nvGrpSpPr>
          <p:grpSpPr>
            <a:xfrm>
              <a:off x="4827588" y="4099200"/>
              <a:ext cx="231600" cy="1044300"/>
              <a:chOff x="4827588" y="4099200"/>
              <a:chExt cx="231600" cy="1044300"/>
            </a:xfrm>
          </p:grpSpPr>
          <p:sp>
            <p:nvSpPr>
              <p:cNvPr id="209" name="Google Shape;209;p11"/>
              <p:cNvSpPr/>
              <p:nvPr/>
            </p:nvSpPr>
            <p:spPr>
              <a:xfrm flipH="1">
                <a:off x="482758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1"/>
              <p:cNvSpPr/>
              <p:nvPr/>
            </p:nvSpPr>
            <p:spPr>
              <a:xfrm flipH="1">
                <a:off x="482758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1"/>
              <p:cNvSpPr/>
              <p:nvPr/>
            </p:nvSpPr>
            <p:spPr>
              <a:xfrm flipH="1">
                <a:off x="482758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1"/>
              <p:cNvSpPr/>
              <p:nvPr/>
            </p:nvSpPr>
            <p:spPr>
              <a:xfrm flipH="1">
                <a:off x="4827588"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1"/>
              <p:cNvSpPr/>
              <p:nvPr/>
            </p:nvSpPr>
            <p:spPr>
              <a:xfrm flipH="1">
                <a:off x="482758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 name="Google Shape;214;p11"/>
            <p:cNvGrpSpPr/>
            <p:nvPr/>
          </p:nvGrpSpPr>
          <p:grpSpPr>
            <a:xfrm>
              <a:off x="5198943" y="4309200"/>
              <a:ext cx="231600" cy="834300"/>
              <a:chOff x="5198943" y="4309200"/>
              <a:chExt cx="231600" cy="834300"/>
            </a:xfrm>
          </p:grpSpPr>
          <p:sp>
            <p:nvSpPr>
              <p:cNvPr id="215" name="Google Shape;215;p11"/>
              <p:cNvSpPr/>
              <p:nvPr/>
            </p:nvSpPr>
            <p:spPr>
              <a:xfrm flipH="1">
                <a:off x="519894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1"/>
              <p:cNvSpPr/>
              <p:nvPr/>
            </p:nvSpPr>
            <p:spPr>
              <a:xfrm flipH="1">
                <a:off x="5198943"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1"/>
              <p:cNvSpPr/>
              <p:nvPr/>
            </p:nvSpPr>
            <p:spPr>
              <a:xfrm flipH="1">
                <a:off x="519894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1"/>
              <p:cNvSpPr/>
              <p:nvPr/>
            </p:nvSpPr>
            <p:spPr>
              <a:xfrm flipH="1">
                <a:off x="519894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 name="Google Shape;219;p11"/>
            <p:cNvGrpSpPr/>
            <p:nvPr/>
          </p:nvGrpSpPr>
          <p:grpSpPr>
            <a:xfrm>
              <a:off x="5570297" y="4518900"/>
              <a:ext cx="231600" cy="624600"/>
              <a:chOff x="5570297" y="4518900"/>
              <a:chExt cx="231600" cy="624600"/>
            </a:xfrm>
          </p:grpSpPr>
          <p:sp>
            <p:nvSpPr>
              <p:cNvPr id="220" name="Google Shape;220;p11"/>
              <p:cNvSpPr/>
              <p:nvPr/>
            </p:nvSpPr>
            <p:spPr>
              <a:xfrm flipH="1">
                <a:off x="5570297"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1"/>
              <p:cNvSpPr/>
              <p:nvPr/>
            </p:nvSpPr>
            <p:spPr>
              <a:xfrm flipH="1">
                <a:off x="5570297"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1"/>
              <p:cNvSpPr/>
              <p:nvPr/>
            </p:nvSpPr>
            <p:spPr>
              <a:xfrm flipH="1">
                <a:off x="5570297"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 name="Google Shape;223;p11"/>
            <p:cNvGrpSpPr/>
            <p:nvPr/>
          </p:nvGrpSpPr>
          <p:grpSpPr>
            <a:xfrm>
              <a:off x="5941652" y="4309200"/>
              <a:ext cx="231600" cy="834300"/>
              <a:chOff x="5941652" y="4309200"/>
              <a:chExt cx="231600" cy="834300"/>
            </a:xfrm>
          </p:grpSpPr>
          <p:sp>
            <p:nvSpPr>
              <p:cNvPr id="224" name="Google Shape;224;p11"/>
              <p:cNvSpPr/>
              <p:nvPr/>
            </p:nvSpPr>
            <p:spPr>
              <a:xfrm flipH="1">
                <a:off x="5941652"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1"/>
              <p:cNvSpPr/>
              <p:nvPr/>
            </p:nvSpPr>
            <p:spPr>
              <a:xfrm flipH="1">
                <a:off x="5941652"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1"/>
              <p:cNvSpPr/>
              <p:nvPr/>
            </p:nvSpPr>
            <p:spPr>
              <a:xfrm flipH="1">
                <a:off x="5941652"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1"/>
              <p:cNvSpPr/>
              <p:nvPr/>
            </p:nvSpPr>
            <p:spPr>
              <a:xfrm flipH="1">
                <a:off x="5941652"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 name="Google Shape;228;p11"/>
            <p:cNvGrpSpPr/>
            <p:nvPr/>
          </p:nvGrpSpPr>
          <p:grpSpPr>
            <a:xfrm>
              <a:off x="6313006" y="4099200"/>
              <a:ext cx="231600" cy="1044300"/>
              <a:chOff x="6313006" y="4099200"/>
              <a:chExt cx="231600" cy="1044300"/>
            </a:xfrm>
          </p:grpSpPr>
          <p:sp>
            <p:nvSpPr>
              <p:cNvPr id="229" name="Google Shape;229;p11"/>
              <p:cNvSpPr/>
              <p:nvPr/>
            </p:nvSpPr>
            <p:spPr>
              <a:xfrm flipH="1">
                <a:off x="6313006"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1"/>
              <p:cNvSpPr/>
              <p:nvPr/>
            </p:nvSpPr>
            <p:spPr>
              <a:xfrm flipH="1">
                <a:off x="6313006"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1"/>
              <p:cNvSpPr/>
              <p:nvPr/>
            </p:nvSpPr>
            <p:spPr>
              <a:xfrm flipH="1">
                <a:off x="6313006"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1"/>
              <p:cNvSpPr/>
              <p:nvPr/>
            </p:nvSpPr>
            <p:spPr>
              <a:xfrm flipH="1">
                <a:off x="6313006"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1"/>
              <p:cNvSpPr/>
              <p:nvPr/>
            </p:nvSpPr>
            <p:spPr>
              <a:xfrm flipH="1">
                <a:off x="6313006"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 name="Google Shape;234;p11"/>
            <p:cNvGrpSpPr/>
            <p:nvPr/>
          </p:nvGrpSpPr>
          <p:grpSpPr>
            <a:xfrm>
              <a:off x="6684361" y="4309200"/>
              <a:ext cx="231600" cy="834300"/>
              <a:chOff x="6684361" y="4309200"/>
              <a:chExt cx="231600" cy="834300"/>
            </a:xfrm>
          </p:grpSpPr>
          <p:sp>
            <p:nvSpPr>
              <p:cNvPr id="235" name="Google Shape;235;p11"/>
              <p:cNvSpPr/>
              <p:nvPr/>
            </p:nvSpPr>
            <p:spPr>
              <a:xfrm flipH="1">
                <a:off x="6684361"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1"/>
              <p:cNvSpPr/>
              <p:nvPr/>
            </p:nvSpPr>
            <p:spPr>
              <a:xfrm flipH="1">
                <a:off x="6684361"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1"/>
              <p:cNvSpPr/>
              <p:nvPr/>
            </p:nvSpPr>
            <p:spPr>
              <a:xfrm flipH="1">
                <a:off x="6684361"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1"/>
              <p:cNvSpPr/>
              <p:nvPr/>
            </p:nvSpPr>
            <p:spPr>
              <a:xfrm flipH="1">
                <a:off x="6684361"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 name="Google Shape;239;p11"/>
            <p:cNvGrpSpPr/>
            <p:nvPr/>
          </p:nvGrpSpPr>
          <p:grpSpPr>
            <a:xfrm>
              <a:off x="7055715" y="4518900"/>
              <a:ext cx="231600" cy="624600"/>
              <a:chOff x="7055715" y="4518900"/>
              <a:chExt cx="231600" cy="624600"/>
            </a:xfrm>
          </p:grpSpPr>
          <p:sp>
            <p:nvSpPr>
              <p:cNvPr id="240" name="Google Shape;240;p11"/>
              <p:cNvSpPr/>
              <p:nvPr/>
            </p:nvSpPr>
            <p:spPr>
              <a:xfrm flipH="1">
                <a:off x="7055715"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1"/>
              <p:cNvSpPr/>
              <p:nvPr/>
            </p:nvSpPr>
            <p:spPr>
              <a:xfrm flipH="1">
                <a:off x="7055715"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1"/>
              <p:cNvSpPr/>
              <p:nvPr/>
            </p:nvSpPr>
            <p:spPr>
              <a:xfrm flipH="1">
                <a:off x="7055715"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 name="Google Shape;243;p11"/>
            <p:cNvGrpSpPr/>
            <p:nvPr/>
          </p:nvGrpSpPr>
          <p:grpSpPr>
            <a:xfrm>
              <a:off x="7798424" y="4099200"/>
              <a:ext cx="231600" cy="1044300"/>
              <a:chOff x="7798424" y="4099200"/>
              <a:chExt cx="231600" cy="1044300"/>
            </a:xfrm>
          </p:grpSpPr>
          <p:sp>
            <p:nvSpPr>
              <p:cNvPr id="244" name="Google Shape;244;p11"/>
              <p:cNvSpPr/>
              <p:nvPr/>
            </p:nvSpPr>
            <p:spPr>
              <a:xfrm flipH="1">
                <a:off x="7798424"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1"/>
              <p:cNvSpPr/>
              <p:nvPr/>
            </p:nvSpPr>
            <p:spPr>
              <a:xfrm flipH="1">
                <a:off x="7798424"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1"/>
              <p:cNvSpPr/>
              <p:nvPr/>
            </p:nvSpPr>
            <p:spPr>
              <a:xfrm flipH="1">
                <a:off x="7798424"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1"/>
              <p:cNvSpPr/>
              <p:nvPr/>
            </p:nvSpPr>
            <p:spPr>
              <a:xfrm flipH="1">
                <a:off x="7798424"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1"/>
              <p:cNvSpPr/>
              <p:nvPr/>
            </p:nvSpPr>
            <p:spPr>
              <a:xfrm flipH="1">
                <a:off x="7798424"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 name="Google Shape;249;p11"/>
            <p:cNvGrpSpPr/>
            <p:nvPr/>
          </p:nvGrpSpPr>
          <p:grpSpPr>
            <a:xfrm>
              <a:off x="8169779" y="4309200"/>
              <a:ext cx="231600" cy="834300"/>
              <a:chOff x="8169779" y="4309200"/>
              <a:chExt cx="231600" cy="834300"/>
            </a:xfrm>
          </p:grpSpPr>
          <p:sp>
            <p:nvSpPr>
              <p:cNvPr id="250" name="Google Shape;250;p11"/>
              <p:cNvSpPr/>
              <p:nvPr/>
            </p:nvSpPr>
            <p:spPr>
              <a:xfrm flipH="1">
                <a:off x="8169779"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1"/>
              <p:cNvSpPr/>
              <p:nvPr/>
            </p:nvSpPr>
            <p:spPr>
              <a:xfrm flipH="1">
                <a:off x="8169779"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1"/>
              <p:cNvSpPr/>
              <p:nvPr/>
            </p:nvSpPr>
            <p:spPr>
              <a:xfrm flipH="1">
                <a:off x="8169779"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1"/>
              <p:cNvSpPr/>
              <p:nvPr/>
            </p:nvSpPr>
            <p:spPr>
              <a:xfrm flipH="1">
                <a:off x="8169779"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 name="Google Shape;254;p11"/>
            <p:cNvGrpSpPr/>
            <p:nvPr/>
          </p:nvGrpSpPr>
          <p:grpSpPr>
            <a:xfrm>
              <a:off x="7427070" y="4309200"/>
              <a:ext cx="231600" cy="834300"/>
              <a:chOff x="7427070" y="4309200"/>
              <a:chExt cx="231600" cy="834300"/>
            </a:xfrm>
          </p:grpSpPr>
          <p:sp>
            <p:nvSpPr>
              <p:cNvPr id="255" name="Google Shape;255;p11"/>
              <p:cNvSpPr/>
              <p:nvPr/>
            </p:nvSpPr>
            <p:spPr>
              <a:xfrm flipH="1">
                <a:off x="7427070"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1"/>
              <p:cNvSpPr/>
              <p:nvPr/>
            </p:nvSpPr>
            <p:spPr>
              <a:xfrm flipH="1">
                <a:off x="7427070"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1"/>
              <p:cNvSpPr/>
              <p:nvPr/>
            </p:nvSpPr>
            <p:spPr>
              <a:xfrm flipH="1">
                <a:off x="7427070"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1"/>
              <p:cNvSpPr/>
              <p:nvPr/>
            </p:nvSpPr>
            <p:spPr>
              <a:xfrm flipH="1">
                <a:off x="7427070"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 name="Google Shape;259;p11"/>
            <p:cNvGrpSpPr/>
            <p:nvPr/>
          </p:nvGrpSpPr>
          <p:grpSpPr>
            <a:xfrm>
              <a:off x="8541133" y="4518900"/>
              <a:ext cx="231600" cy="624600"/>
              <a:chOff x="8541133" y="4518900"/>
              <a:chExt cx="231600" cy="624600"/>
            </a:xfrm>
          </p:grpSpPr>
          <p:sp>
            <p:nvSpPr>
              <p:cNvPr id="260" name="Google Shape;260;p11"/>
              <p:cNvSpPr/>
              <p:nvPr/>
            </p:nvSpPr>
            <p:spPr>
              <a:xfrm flipH="1">
                <a:off x="854113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1"/>
              <p:cNvSpPr/>
              <p:nvPr/>
            </p:nvSpPr>
            <p:spPr>
              <a:xfrm flipH="1">
                <a:off x="854113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1"/>
              <p:cNvSpPr/>
              <p:nvPr/>
            </p:nvSpPr>
            <p:spPr>
              <a:xfrm flipH="1">
                <a:off x="854113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 name="Google Shape;263;p11"/>
            <p:cNvGrpSpPr/>
            <p:nvPr/>
          </p:nvGrpSpPr>
          <p:grpSpPr>
            <a:xfrm>
              <a:off x="8912488" y="4309200"/>
              <a:ext cx="231600" cy="834300"/>
              <a:chOff x="8912488" y="4309200"/>
              <a:chExt cx="231600" cy="834300"/>
            </a:xfrm>
          </p:grpSpPr>
          <p:sp>
            <p:nvSpPr>
              <p:cNvPr id="264" name="Google Shape;264;p11"/>
              <p:cNvSpPr/>
              <p:nvPr/>
            </p:nvSpPr>
            <p:spPr>
              <a:xfrm flipH="1">
                <a:off x="891248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1"/>
              <p:cNvSpPr/>
              <p:nvPr/>
            </p:nvSpPr>
            <p:spPr>
              <a:xfrm flipH="1">
                <a:off x="891248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1"/>
              <p:cNvSpPr/>
              <p:nvPr/>
            </p:nvSpPr>
            <p:spPr>
              <a:xfrm flipH="1">
                <a:off x="891248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1"/>
              <p:cNvSpPr/>
              <p:nvPr/>
            </p:nvSpPr>
            <p:spPr>
              <a:xfrm flipH="1">
                <a:off x="891248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8" name="Google Shape;268;p11"/>
          <p:cNvSpPr txBox="1">
            <a:spLocks noGrp="1"/>
          </p:cNvSpPr>
          <p:nvPr>
            <p:ph type="title" hasCustomPrompt="1"/>
          </p:nvPr>
        </p:nvSpPr>
        <p:spPr>
          <a:xfrm>
            <a:off x="1388625" y="772725"/>
            <a:ext cx="6366900" cy="18633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1"/>
              </a:buClr>
              <a:buSzPts val="8000"/>
              <a:buNone/>
              <a:defRPr sz="8000">
                <a:solidFill>
                  <a:schemeClr val="lt1"/>
                </a:solidFill>
              </a:defRPr>
            </a:lvl1pPr>
            <a:lvl2pPr lvl="1" algn="ctr">
              <a:spcBef>
                <a:spcPts val="0"/>
              </a:spcBef>
              <a:spcAft>
                <a:spcPts val="0"/>
              </a:spcAft>
              <a:buClr>
                <a:schemeClr val="lt1"/>
              </a:buClr>
              <a:buSzPts val="8000"/>
              <a:buNone/>
              <a:defRPr sz="8000">
                <a:solidFill>
                  <a:schemeClr val="lt1"/>
                </a:solidFill>
              </a:defRPr>
            </a:lvl2pPr>
            <a:lvl3pPr lvl="2" algn="ctr">
              <a:spcBef>
                <a:spcPts val="0"/>
              </a:spcBef>
              <a:spcAft>
                <a:spcPts val="0"/>
              </a:spcAft>
              <a:buClr>
                <a:schemeClr val="lt1"/>
              </a:buClr>
              <a:buSzPts val="8000"/>
              <a:buNone/>
              <a:defRPr sz="8000">
                <a:solidFill>
                  <a:schemeClr val="lt1"/>
                </a:solidFill>
              </a:defRPr>
            </a:lvl3pPr>
            <a:lvl4pPr lvl="3" algn="ctr">
              <a:spcBef>
                <a:spcPts val="0"/>
              </a:spcBef>
              <a:spcAft>
                <a:spcPts val="0"/>
              </a:spcAft>
              <a:buClr>
                <a:schemeClr val="lt1"/>
              </a:buClr>
              <a:buSzPts val="8000"/>
              <a:buNone/>
              <a:defRPr sz="8000">
                <a:solidFill>
                  <a:schemeClr val="lt1"/>
                </a:solidFill>
              </a:defRPr>
            </a:lvl4pPr>
            <a:lvl5pPr lvl="4" algn="ctr">
              <a:spcBef>
                <a:spcPts val="0"/>
              </a:spcBef>
              <a:spcAft>
                <a:spcPts val="0"/>
              </a:spcAft>
              <a:buClr>
                <a:schemeClr val="lt1"/>
              </a:buClr>
              <a:buSzPts val="8000"/>
              <a:buNone/>
              <a:defRPr sz="8000">
                <a:solidFill>
                  <a:schemeClr val="lt1"/>
                </a:solidFill>
              </a:defRPr>
            </a:lvl5pPr>
            <a:lvl6pPr lvl="5" algn="ctr">
              <a:spcBef>
                <a:spcPts val="0"/>
              </a:spcBef>
              <a:spcAft>
                <a:spcPts val="0"/>
              </a:spcAft>
              <a:buClr>
                <a:schemeClr val="lt1"/>
              </a:buClr>
              <a:buSzPts val="8000"/>
              <a:buNone/>
              <a:defRPr sz="8000">
                <a:solidFill>
                  <a:schemeClr val="lt1"/>
                </a:solidFill>
              </a:defRPr>
            </a:lvl6pPr>
            <a:lvl7pPr lvl="6" algn="ctr">
              <a:spcBef>
                <a:spcPts val="0"/>
              </a:spcBef>
              <a:spcAft>
                <a:spcPts val="0"/>
              </a:spcAft>
              <a:buClr>
                <a:schemeClr val="lt1"/>
              </a:buClr>
              <a:buSzPts val="8000"/>
              <a:buNone/>
              <a:defRPr sz="8000">
                <a:solidFill>
                  <a:schemeClr val="lt1"/>
                </a:solidFill>
              </a:defRPr>
            </a:lvl7pPr>
            <a:lvl8pPr lvl="7" algn="ctr">
              <a:spcBef>
                <a:spcPts val="0"/>
              </a:spcBef>
              <a:spcAft>
                <a:spcPts val="0"/>
              </a:spcAft>
              <a:buClr>
                <a:schemeClr val="lt1"/>
              </a:buClr>
              <a:buSzPts val="8000"/>
              <a:buNone/>
              <a:defRPr sz="8000">
                <a:solidFill>
                  <a:schemeClr val="lt1"/>
                </a:solidFill>
              </a:defRPr>
            </a:lvl8pPr>
            <a:lvl9pPr lvl="8" algn="ctr">
              <a:spcBef>
                <a:spcPts val="0"/>
              </a:spcBef>
              <a:spcAft>
                <a:spcPts val="0"/>
              </a:spcAft>
              <a:buClr>
                <a:schemeClr val="lt1"/>
              </a:buClr>
              <a:buSzPts val="8000"/>
              <a:buNone/>
              <a:defRPr sz="8000">
                <a:solidFill>
                  <a:schemeClr val="lt1"/>
                </a:solidFill>
              </a:defRPr>
            </a:lvl9pPr>
          </a:lstStyle>
          <a:p>
            <a:r>
              <a:t>xx%</a:t>
            </a:r>
          </a:p>
        </p:txBody>
      </p:sp>
      <p:sp>
        <p:nvSpPr>
          <p:cNvPr id="269" name="Google Shape;269;p11"/>
          <p:cNvSpPr txBox="1">
            <a:spLocks noGrp="1"/>
          </p:cNvSpPr>
          <p:nvPr>
            <p:ph type="body" idx="1"/>
          </p:nvPr>
        </p:nvSpPr>
        <p:spPr>
          <a:xfrm>
            <a:off x="1388625" y="2712300"/>
            <a:ext cx="6366900" cy="1111200"/>
          </a:xfrm>
          <a:prstGeom prst="rect">
            <a:avLst/>
          </a:prstGeom>
        </p:spPr>
        <p:txBody>
          <a:bodyPr spcFirstLastPara="1" wrap="square" lIns="91425" tIns="91425" rIns="91425" bIns="91425" anchor="t" anchorCtr="0">
            <a:normAutofit/>
          </a:bodyPr>
          <a:lstStyle>
            <a:lvl1pPr marL="457200" lvl="0" indent="-311150" algn="ctr">
              <a:spcBef>
                <a:spcPts val="0"/>
              </a:spcBef>
              <a:spcAft>
                <a:spcPts val="0"/>
              </a:spcAft>
              <a:buClr>
                <a:schemeClr val="lt1"/>
              </a:buClr>
              <a:buSzPts val="1300"/>
              <a:buChar char="●"/>
              <a:defRPr>
                <a:solidFill>
                  <a:schemeClr val="lt1"/>
                </a:solidFill>
              </a:defRPr>
            </a:lvl1pPr>
            <a:lvl2pPr marL="914400" lvl="1" indent="-298450" algn="ctr">
              <a:spcBef>
                <a:spcPts val="0"/>
              </a:spcBef>
              <a:spcAft>
                <a:spcPts val="0"/>
              </a:spcAft>
              <a:buClr>
                <a:schemeClr val="lt1"/>
              </a:buClr>
              <a:buSzPts val="1100"/>
              <a:buChar char="○"/>
              <a:defRPr>
                <a:solidFill>
                  <a:schemeClr val="lt1"/>
                </a:solidFill>
              </a:defRPr>
            </a:lvl2pPr>
            <a:lvl3pPr marL="1371600" lvl="2" indent="-298450" algn="ctr">
              <a:spcBef>
                <a:spcPts val="0"/>
              </a:spcBef>
              <a:spcAft>
                <a:spcPts val="0"/>
              </a:spcAft>
              <a:buClr>
                <a:schemeClr val="lt1"/>
              </a:buClr>
              <a:buSzPts val="1100"/>
              <a:buChar char="■"/>
              <a:defRPr>
                <a:solidFill>
                  <a:schemeClr val="lt1"/>
                </a:solidFill>
              </a:defRPr>
            </a:lvl3pPr>
            <a:lvl4pPr marL="1828800" lvl="3" indent="-298450" algn="ctr">
              <a:spcBef>
                <a:spcPts val="0"/>
              </a:spcBef>
              <a:spcAft>
                <a:spcPts val="0"/>
              </a:spcAft>
              <a:buClr>
                <a:schemeClr val="lt1"/>
              </a:buClr>
              <a:buSzPts val="1100"/>
              <a:buChar char="●"/>
              <a:defRPr>
                <a:solidFill>
                  <a:schemeClr val="lt1"/>
                </a:solidFill>
              </a:defRPr>
            </a:lvl4pPr>
            <a:lvl5pPr marL="2286000" lvl="4" indent="-298450" algn="ctr">
              <a:spcBef>
                <a:spcPts val="0"/>
              </a:spcBef>
              <a:spcAft>
                <a:spcPts val="0"/>
              </a:spcAft>
              <a:buClr>
                <a:schemeClr val="lt1"/>
              </a:buClr>
              <a:buSzPts val="1100"/>
              <a:buChar char="○"/>
              <a:defRPr>
                <a:solidFill>
                  <a:schemeClr val="lt1"/>
                </a:solidFill>
              </a:defRPr>
            </a:lvl5pPr>
            <a:lvl6pPr marL="2743200" lvl="5" indent="-298450" algn="ctr">
              <a:spcBef>
                <a:spcPts val="0"/>
              </a:spcBef>
              <a:spcAft>
                <a:spcPts val="0"/>
              </a:spcAft>
              <a:buClr>
                <a:schemeClr val="lt1"/>
              </a:buClr>
              <a:buSzPts val="1100"/>
              <a:buChar char="■"/>
              <a:defRPr>
                <a:solidFill>
                  <a:schemeClr val="lt1"/>
                </a:solidFill>
              </a:defRPr>
            </a:lvl6pPr>
            <a:lvl7pPr marL="3200400" lvl="6" indent="-298450" algn="ctr">
              <a:spcBef>
                <a:spcPts val="0"/>
              </a:spcBef>
              <a:spcAft>
                <a:spcPts val="0"/>
              </a:spcAft>
              <a:buClr>
                <a:schemeClr val="lt1"/>
              </a:buClr>
              <a:buSzPts val="1100"/>
              <a:buChar char="●"/>
              <a:defRPr>
                <a:solidFill>
                  <a:schemeClr val="lt1"/>
                </a:solidFill>
              </a:defRPr>
            </a:lvl7pPr>
            <a:lvl8pPr marL="3657600" lvl="7" indent="-298450" algn="ctr">
              <a:spcBef>
                <a:spcPts val="0"/>
              </a:spcBef>
              <a:spcAft>
                <a:spcPts val="0"/>
              </a:spcAft>
              <a:buClr>
                <a:schemeClr val="lt1"/>
              </a:buClr>
              <a:buSzPts val="1100"/>
              <a:buChar char="○"/>
              <a:defRPr>
                <a:solidFill>
                  <a:schemeClr val="lt1"/>
                </a:solidFill>
              </a:defRPr>
            </a:lvl8pPr>
            <a:lvl9pPr marL="4114800" lvl="8" indent="-298450" algn="ctr">
              <a:spcBef>
                <a:spcPts val="0"/>
              </a:spcBef>
              <a:spcAft>
                <a:spcPts val="0"/>
              </a:spcAft>
              <a:buClr>
                <a:schemeClr val="lt1"/>
              </a:buClr>
              <a:buSzPts val="1100"/>
              <a:buChar char="■"/>
              <a:defRPr>
                <a:solidFill>
                  <a:schemeClr val="lt1"/>
                </a:solidFill>
              </a:defRPr>
            </a:lvl9pPr>
          </a:lstStyle>
          <a:p>
            <a:endParaRPr/>
          </a:p>
        </p:txBody>
      </p:sp>
      <p:sp>
        <p:nvSpPr>
          <p:cNvPr id="270" name="Google Shape;270;p11"/>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omentum">
    <p:bg>
      <p:bgPr>
        <a:solidFill>
          <a:srgbClr val="CFE2F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1pPr>
            <a:lvl2pPr lvl="1">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2pPr>
            <a:lvl3pPr lvl="2">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3pPr>
            <a:lvl4pPr lvl="3">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4pPr>
            <a:lvl5pPr lvl="4">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5pPr>
            <a:lvl6pPr lvl="5">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6pPr>
            <a:lvl7pPr lvl="6">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7pPr>
            <a:lvl8pPr lvl="7">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8pPr>
            <a:lvl9pPr lvl="8">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Nunito"/>
              <a:buChar char="●"/>
              <a:defRPr sz="1300">
                <a:solidFill>
                  <a:schemeClr val="dk2"/>
                </a:solidFill>
                <a:latin typeface="Nunito"/>
                <a:ea typeface="Nunito"/>
                <a:cs typeface="Nunito"/>
                <a:sym typeface="Nunito"/>
              </a:defRPr>
            </a:lvl1pPr>
            <a:lvl2pPr marL="914400" lvl="1"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2pPr>
            <a:lvl3pPr marL="1371600" lvl="2"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3pPr>
            <a:lvl4pPr marL="1828800" lvl="3"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4pPr>
            <a:lvl5pPr marL="2286000" lvl="4"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5pPr>
            <a:lvl6pPr marL="2743200" lvl="5"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6pPr>
            <a:lvl7pPr marL="3200400" lvl="6"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7pPr>
            <a:lvl8pPr marL="3657600" lvl="7"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8pPr>
            <a:lvl9pPr marL="4114800" lvl="8"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9pPr>
          </a:lstStyle>
          <a:p>
            <a:endParaRPr/>
          </a:p>
        </p:txBody>
      </p:sp>
      <p:sp>
        <p:nvSpPr>
          <p:cNvPr id="8" name="Google Shape;8;p1"/>
          <p:cNvSpPr txBox="1">
            <a:spLocks noGrp="1"/>
          </p:cNvSpPr>
          <p:nvPr>
            <p:ph type="sldNum" idx="12"/>
          </p:nvPr>
        </p:nvSpPr>
        <p:spPr>
          <a:xfrm>
            <a:off x="8451046" y="4736976"/>
            <a:ext cx="548700" cy="393600"/>
          </a:xfrm>
          <a:prstGeom prst="rect">
            <a:avLst/>
          </a:prstGeom>
          <a:noFill/>
          <a:ln>
            <a:noFill/>
          </a:ln>
        </p:spPr>
        <p:txBody>
          <a:bodyPr spcFirstLastPara="1" wrap="square" lIns="91425" tIns="91425" rIns="91425" bIns="91425" anchor="ctr" anchorCtr="0">
            <a:normAutofit/>
          </a:bodyPr>
          <a:lstStyle>
            <a:lvl1pPr lvl="0" algn="r">
              <a:buNone/>
              <a:defRPr sz="900">
                <a:solidFill>
                  <a:schemeClr val="dk2"/>
                </a:solidFill>
                <a:latin typeface="Nunito"/>
                <a:ea typeface="Nunito"/>
                <a:cs typeface="Nunito"/>
                <a:sym typeface="Nunito"/>
              </a:defRPr>
            </a:lvl1pPr>
            <a:lvl2pPr lvl="1" algn="r">
              <a:buNone/>
              <a:defRPr sz="900">
                <a:solidFill>
                  <a:schemeClr val="dk2"/>
                </a:solidFill>
                <a:latin typeface="Nunito"/>
                <a:ea typeface="Nunito"/>
                <a:cs typeface="Nunito"/>
                <a:sym typeface="Nunito"/>
              </a:defRPr>
            </a:lvl2pPr>
            <a:lvl3pPr lvl="2" algn="r">
              <a:buNone/>
              <a:defRPr sz="900">
                <a:solidFill>
                  <a:schemeClr val="dk2"/>
                </a:solidFill>
                <a:latin typeface="Nunito"/>
                <a:ea typeface="Nunito"/>
                <a:cs typeface="Nunito"/>
                <a:sym typeface="Nunito"/>
              </a:defRPr>
            </a:lvl3pPr>
            <a:lvl4pPr lvl="3" algn="r">
              <a:buNone/>
              <a:defRPr sz="900">
                <a:solidFill>
                  <a:schemeClr val="dk2"/>
                </a:solidFill>
                <a:latin typeface="Nunito"/>
                <a:ea typeface="Nunito"/>
                <a:cs typeface="Nunito"/>
                <a:sym typeface="Nunito"/>
              </a:defRPr>
            </a:lvl4pPr>
            <a:lvl5pPr lvl="4" algn="r">
              <a:buNone/>
              <a:defRPr sz="900">
                <a:solidFill>
                  <a:schemeClr val="dk2"/>
                </a:solidFill>
                <a:latin typeface="Nunito"/>
                <a:ea typeface="Nunito"/>
                <a:cs typeface="Nunito"/>
                <a:sym typeface="Nunito"/>
              </a:defRPr>
            </a:lvl5pPr>
            <a:lvl6pPr lvl="5" algn="r">
              <a:buNone/>
              <a:defRPr sz="900">
                <a:solidFill>
                  <a:schemeClr val="dk2"/>
                </a:solidFill>
                <a:latin typeface="Nunito"/>
                <a:ea typeface="Nunito"/>
                <a:cs typeface="Nunito"/>
                <a:sym typeface="Nunito"/>
              </a:defRPr>
            </a:lvl6pPr>
            <a:lvl7pPr lvl="6" algn="r">
              <a:buNone/>
              <a:defRPr sz="900">
                <a:solidFill>
                  <a:schemeClr val="dk2"/>
                </a:solidFill>
                <a:latin typeface="Nunito"/>
                <a:ea typeface="Nunito"/>
                <a:cs typeface="Nunito"/>
                <a:sym typeface="Nunito"/>
              </a:defRPr>
            </a:lvl7pPr>
            <a:lvl8pPr lvl="7" algn="r">
              <a:buNone/>
              <a:defRPr sz="900">
                <a:solidFill>
                  <a:schemeClr val="dk2"/>
                </a:solidFill>
                <a:latin typeface="Nunito"/>
                <a:ea typeface="Nunito"/>
                <a:cs typeface="Nunito"/>
                <a:sym typeface="Nunito"/>
              </a:defRPr>
            </a:lvl8pPr>
            <a:lvl9pPr lvl="8" algn="r">
              <a:buNone/>
              <a:defRPr sz="9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0.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hyperlink" Target="https://nurseslabs.com/nursing-theories/"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doi.org/10.5001/omj.2020.40" TargetMode="External"/><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hyperlink" Target="https://currentnursing.com/nursing_theory/interpersonal_theory.html"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hyperlink" Target="https://doi.org/10.1080/17538068.2021.1890518" TargetMode="External"/><Relationship Id="rId4" Type="http://schemas.openxmlformats.org/officeDocument/2006/relationships/hyperlink" Target="https://doi.org/10.1097/01.numa.0000432229.14948.54"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8.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13"/>
          <p:cNvSpPr txBox="1">
            <a:spLocks noGrp="1"/>
          </p:cNvSpPr>
          <p:nvPr>
            <p:ph type="ctrTitle"/>
          </p:nvPr>
        </p:nvSpPr>
        <p:spPr>
          <a:xfrm>
            <a:off x="824000" y="1613813"/>
            <a:ext cx="4255500" cy="18729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solidFill>
                  <a:schemeClr val="accent1"/>
                </a:solidFill>
              </a:rPr>
              <a:t>Language Barriers in Healthcare and the Need for Intervention </a:t>
            </a:r>
            <a:endParaRPr>
              <a:solidFill>
                <a:schemeClr val="accent1"/>
              </a:solidFill>
            </a:endParaRPr>
          </a:p>
        </p:txBody>
      </p:sp>
      <p:sp>
        <p:nvSpPr>
          <p:cNvPr id="278" name="Google Shape;278;p13"/>
          <p:cNvSpPr txBox="1">
            <a:spLocks noGrp="1"/>
          </p:cNvSpPr>
          <p:nvPr>
            <p:ph type="subTitle" idx="1"/>
          </p:nvPr>
        </p:nvSpPr>
        <p:spPr>
          <a:xfrm>
            <a:off x="824000" y="3596300"/>
            <a:ext cx="4255500" cy="695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chemeClr val="accent1"/>
                </a:solidFill>
              </a:rPr>
              <a:t>By: Tiarra Arant and Chanler Cole </a:t>
            </a:r>
            <a:endParaRPr>
              <a:solidFill>
                <a:schemeClr val="accent1"/>
              </a:solidFill>
            </a:endParaRPr>
          </a:p>
        </p:txBody>
      </p:sp>
      <p:pic>
        <p:nvPicPr>
          <p:cNvPr id="279" name="Google Shape;279;p13"/>
          <p:cNvPicPr preferRelativeResize="0"/>
          <p:nvPr/>
        </p:nvPicPr>
        <p:blipFill>
          <a:blip r:embed="rId5">
            <a:alphaModFix/>
          </a:blip>
          <a:stretch>
            <a:fillRect/>
          </a:stretch>
        </p:blipFill>
        <p:spPr>
          <a:xfrm>
            <a:off x="5231900" y="152400"/>
            <a:ext cx="3759699" cy="3066505"/>
          </a:xfrm>
          <a:prstGeom prst="rect">
            <a:avLst/>
          </a:prstGeom>
          <a:noFill/>
          <a:ln>
            <a:noFill/>
          </a:ln>
        </p:spPr>
      </p:pic>
      <p:pic>
        <p:nvPicPr>
          <p:cNvPr id="2" name="Intro">
            <a:hlinkClick r:id="" action="ppaction://media"/>
            <a:extLst>
              <a:ext uri="{FF2B5EF4-FFF2-40B4-BE49-F238E27FC236}">
                <a16:creationId xmlns:a16="http://schemas.microsoft.com/office/drawing/2014/main" id="{81B4679F-F60A-42BA-98B9-AB817618D96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56950" y="4143549"/>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23"/>
          <p:cNvSpPr txBox="1">
            <a:spLocks noGrp="1"/>
          </p:cNvSpPr>
          <p:nvPr>
            <p:ph type="title"/>
          </p:nvPr>
        </p:nvSpPr>
        <p:spPr>
          <a:xfrm>
            <a:off x="1471200" y="852175"/>
            <a:ext cx="7030500" cy="1947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900"/>
              <a:t>In conclusion...</a:t>
            </a:r>
            <a:endParaRPr sz="3900"/>
          </a:p>
        </p:txBody>
      </p:sp>
      <p:pic>
        <p:nvPicPr>
          <p:cNvPr id="345" name="Google Shape;345;p23"/>
          <p:cNvPicPr preferRelativeResize="0"/>
          <p:nvPr/>
        </p:nvPicPr>
        <p:blipFill>
          <a:blip r:embed="rId5">
            <a:alphaModFix/>
          </a:blip>
          <a:stretch>
            <a:fillRect/>
          </a:stretch>
        </p:blipFill>
        <p:spPr>
          <a:xfrm>
            <a:off x="6178525" y="2343800"/>
            <a:ext cx="2038624" cy="2038624"/>
          </a:xfrm>
          <a:prstGeom prst="rect">
            <a:avLst/>
          </a:prstGeom>
          <a:noFill/>
          <a:ln>
            <a:noFill/>
          </a:ln>
        </p:spPr>
      </p:pic>
      <p:pic>
        <p:nvPicPr>
          <p:cNvPr id="2" name="Recorded Sound">
            <a:hlinkClick r:id="" action="ppaction://media"/>
            <a:extLst>
              <a:ext uri="{FF2B5EF4-FFF2-40B4-BE49-F238E27FC236}">
                <a16:creationId xmlns:a16="http://schemas.microsoft.com/office/drawing/2014/main" id="{04341C71-512C-490A-A831-8C0ACB6DE4B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60522" y="3363112"/>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24"/>
          <p:cNvSpPr txBox="1">
            <a:spLocks noGrp="1"/>
          </p:cNvSpPr>
          <p:nvPr>
            <p:ph type="title"/>
          </p:nvPr>
        </p:nvSpPr>
        <p:spPr>
          <a:xfrm>
            <a:off x="1303800" y="598575"/>
            <a:ext cx="7030500" cy="740368"/>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References: </a:t>
            </a:r>
            <a:endParaRPr dirty="0"/>
          </a:p>
        </p:txBody>
      </p:sp>
      <p:sp>
        <p:nvSpPr>
          <p:cNvPr id="351" name="Google Shape;351;p24"/>
          <p:cNvSpPr txBox="1">
            <a:spLocks noGrp="1"/>
          </p:cNvSpPr>
          <p:nvPr>
            <p:ph type="body" idx="1"/>
          </p:nvPr>
        </p:nvSpPr>
        <p:spPr>
          <a:xfrm>
            <a:off x="576943" y="1905000"/>
            <a:ext cx="8235707" cy="2639926"/>
          </a:xfrm>
          <a:prstGeom prst="rect">
            <a:avLst/>
          </a:prstGeom>
        </p:spPr>
        <p:txBody>
          <a:bodyPr spcFirstLastPara="1" wrap="square" lIns="91425" tIns="91425" rIns="91425" bIns="91425" anchor="t" anchorCtr="0">
            <a:noAutofit/>
          </a:bodyPr>
          <a:lstStyle/>
          <a:p>
            <a:pPr marL="146050" indent="0" rtl="0">
              <a:spcBef>
                <a:spcPts val="0"/>
              </a:spcBef>
              <a:spcAft>
                <a:spcPts val="0"/>
              </a:spcAft>
              <a:buNone/>
            </a:pPr>
            <a:br>
              <a:rPr lang="en-US" sz="1600" dirty="0"/>
            </a:br>
            <a:endParaRPr lang="en-US" sz="1200" dirty="0"/>
          </a:p>
        </p:txBody>
      </p:sp>
      <p:pic>
        <p:nvPicPr>
          <p:cNvPr id="2" name="Recorded Sound">
            <a:hlinkClick r:id="" action="ppaction://media"/>
            <a:extLst>
              <a:ext uri="{FF2B5EF4-FFF2-40B4-BE49-F238E27FC236}">
                <a16:creationId xmlns:a16="http://schemas.microsoft.com/office/drawing/2014/main" id="{0A83556E-63E8-4477-A1B0-F0CEDF3025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47130" y="428724"/>
            <a:ext cx="487363" cy="487363"/>
          </a:xfrm>
          <a:prstGeom prst="rect">
            <a:avLst/>
          </a:prstGeom>
        </p:spPr>
      </p:pic>
      <p:sp>
        <p:nvSpPr>
          <p:cNvPr id="3" name="TextBox 2">
            <a:extLst>
              <a:ext uri="{FF2B5EF4-FFF2-40B4-BE49-F238E27FC236}">
                <a16:creationId xmlns:a16="http://schemas.microsoft.com/office/drawing/2014/main" id="{F6AB20AB-F5A5-4BD6-8E38-8173908CD769}"/>
              </a:ext>
            </a:extLst>
          </p:cNvPr>
          <p:cNvSpPr txBox="1"/>
          <p:nvPr/>
        </p:nvSpPr>
        <p:spPr>
          <a:xfrm>
            <a:off x="825450" y="1467247"/>
            <a:ext cx="7327949" cy="4278094"/>
          </a:xfrm>
          <a:prstGeom prst="rect">
            <a:avLst/>
          </a:prstGeom>
          <a:noFill/>
        </p:spPr>
        <p:txBody>
          <a:bodyPr wrap="square" rtlCol="0">
            <a:spAutoFit/>
          </a:bodyPr>
          <a:lstStyle/>
          <a:p>
            <a:pPr rtl="0">
              <a:spcBef>
                <a:spcPts val="0"/>
              </a:spcBef>
              <a:spcAft>
                <a:spcPts val="0"/>
              </a:spcAft>
            </a:pPr>
            <a:r>
              <a:rPr lang="en-US" sz="1200" b="0" i="0" u="none" strike="noStrike" dirty="0">
                <a:solidFill>
                  <a:srgbClr val="303030"/>
                </a:solidFill>
                <a:effectLst/>
                <a:latin typeface="Times New Roman" panose="02020603050405020304" pitchFamily="18" charset="0"/>
              </a:rPr>
              <a:t>Al Shamsi, H., Almutairi, A. G., Al </a:t>
            </a:r>
            <a:r>
              <a:rPr lang="en-US" sz="1200" b="0" i="0" u="none" strike="noStrike" dirty="0" err="1">
                <a:solidFill>
                  <a:srgbClr val="303030"/>
                </a:solidFill>
                <a:effectLst/>
                <a:latin typeface="Times New Roman" panose="02020603050405020304" pitchFamily="18" charset="0"/>
              </a:rPr>
              <a:t>Mashrafi</a:t>
            </a:r>
            <a:r>
              <a:rPr lang="en-US" sz="1200" b="0" i="0" u="none" strike="noStrike" dirty="0">
                <a:solidFill>
                  <a:srgbClr val="303030"/>
                </a:solidFill>
                <a:effectLst/>
                <a:latin typeface="Times New Roman" panose="02020603050405020304" pitchFamily="18" charset="0"/>
              </a:rPr>
              <a:t>, S., &amp; Al </a:t>
            </a:r>
            <a:r>
              <a:rPr lang="en-US" sz="1200" b="0" i="0" u="none" strike="noStrike" dirty="0" err="1">
                <a:solidFill>
                  <a:srgbClr val="303030"/>
                </a:solidFill>
                <a:effectLst/>
                <a:latin typeface="Times New Roman" panose="02020603050405020304" pitchFamily="18" charset="0"/>
              </a:rPr>
              <a:t>Kalbani</a:t>
            </a:r>
            <a:r>
              <a:rPr lang="en-US" sz="1200" b="0" i="0" u="none" strike="noStrike" dirty="0">
                <a:solidFill>
                  <a:srgbClr val="303030"/>
                </a:solidFill>
                <a:effectLst/>
                <a:latin typeface="Times New Roman" panose="02020603050405020304" pitchFamily="18" charset="0"/>
              </a:rPr>
              <a:t>, T. (2020). Implications of</a:t>
            </a:r>
            <a:endParaRPr lang="en-US" sz="2800" b="0" dirty="0">
              <a:effectLst/>
            </a:endParaRPr>
          </a:p>
          <a:p>
            <a:pPr indent="457200" rtl="0">
              <a:spcBef>
                <a:spcPts val="0"/>
              </a:spcBef>
              <a:spcAft>
                <a:spcPts val="0"/>
              </a:spcAft>
            </a:pPr>
            <a:r>
              <a:rPr lang="en-US" sz="1200" b="0" i="0" u="none" strike="noStrike" dirty="0">
                <a:solidFill>
                  <a:srgbClr val="303030"/>
                </a:solidFill>
                <a:effectLst/>
                <a:latin typeface="Times New Roman" panose="02020603050405020304" pitchFamily="18" charset="0"/>
              </a:rPr>
              <a:t>language barriers for healthcare: A systematic review. </a:t>
            </a:r>
            <a:r>
              <a:rPr lang="en-US" sz="1200" b="0" i="1" u="none" strike="noStrike" dirty="0">
                <a:solidFill>
                  <a:srgbClr val="303030"/>
                </a:solidFill>
                <a:effectLst/>
                <a:latin typeface="Times New Roman" panose="02020603050405020304" pitchFamily="18" charset="0"/>
              </a:rPr>
              <a:t>Oman medical journal</a:t>
            </a:r>
            <a:r>
              <a:rPr lang="en-US" sz="1200" b="0" i="0" u="none" strike="noStrike" dirty="0">
                <a:solidFill>
                  <a:srgbClr val="303030"/>
                </a:solidFill>
                <a:effectLst/>
                <a:latin typeface="Times New Roman" panose="02020603050405020304" pitchFamily="18" charset="0"/>
              </a:rPr>
              <a:t>, </a:t>
            </a:r>
            <a:r>
              <a:rPr lang="en-US" sz="1200" b="0" i="1" u="none" strike="noStrike" dirty="0">
                <a:solidFill>
                  <a:srgbClr val="303030"/>
                </a:solidFill>
                <a:effectLst/>
                <a:latin typeface="Times New Roman" panose="02020603050405020304" pitchFamily="18" charset="0"/>
              </a:rPr>
              <a:t>35</a:t>
            </a:r>
            <a:r>
              <a:rPr lang="en-US" sz="1200" b="0" i="0" u="none" strike="noStrike" dirty="0">
                <a:solidFill>
                  <a:srgbClr val="303030"/>
                </a:solidFill>
                <a:effectLst/>
                <a:latin typeface="Times New Roman" panose="02020603050405020304" pitchFamily="18" charset="0"/>
              </a:rPr>
              <a:t>(2),</a:t>
            </a:r>
            <a:endParaRPr lang="en-US" sz="2800" b="0" dirty="0">
              <a:effectLst/>
            </a:endParaRPr>
          </a:p>
          <a:p>
            <a:pPr marL="457200" rtl="0">
              <a:spcBef>
                <a:spcPts val="0"/>
              </a:spcBef>
              <a:spcAft>
                <a:spcPts val="0"/>
              </a:spcAft>
            </a:pPr>
            <a:r>
              <a:rPr lang="en-US" sz="1200" b="0" i="0" u="none" strike="noStrike" dirty="0">
                <a:solidFill>
                  <a:srgbClr val="303030"/>
                </a:solidFill>
                <a:effectLst/>
                <a:latin typeface="Times New Roman" panose="02020603050405020304" pitchFamily="18" charset="0"/>
              </a:rPr>
              <a:t>e122.</a:t>
            </a:r>
            <a:r>
              <a:rPr lang="en-US" sz="1200" b="0" i="0" u="none" strike="noStrike" dirty="0">
                <a:solidFill>
                  <a:srgbClr val="303030"/>
                </a:solidFill>
                <a:effectLst/>
                <a:latin typeface="Times New Roman" panose="02020603050405020304" pitchFamily="18" charset="0"/>
                <a:hlinkClick r:id="rId6"/>
              </a:rPr>
              <a:t> </a:t>
            </a:r>
            <a:r>
              <a:rPr lang="en-US" sz="1200" b="0" i="0" u="sng" strike="noStrike" dirty="0">
                <a:solidFill>
                  <a:srgbClr val="1155CC"/>
                </a:solidFill>
                <a:effectLst/>
                <a:latin typeface="Times New Roman" panose="02020603050405020304" pitchFamily="18" charset="0"/>
                <a:hlinkClick r:id="rId6"/>
              </a:rPr>
              <a:t>https://doi.org/10.5001/omj.2020.40</a:t>
            </a:r>
            <a:endParaRPr lang="en-US" sz="2800" b="0" dirty="0">
              <a:effectLst/>
            </a:endParaRPr>
          </a:p>
          <a:p>
            <a:pPr rtl="0">
              <a:spcBef>
                <a:spcPts val="0"/>
              </a:spcBef>
              <a:spcAft>
                <a:spcPts val="0"/>
              </a:spcAft>
            </a:pPr>
            <a:br>
              <a:rPr lang="en-US" sz="2800" b="0" dirty="0">
                <a:effectLst/>
              </a:rPr>
            </a:br>
            <a:r>
              <a:rPr lang="en-US" sz="1200" b="0" i="0" u="none" strike="noStrike" dirty="0">
                <a:solidFill>
                  <a:srgbClr val="222222"/>
                </a:solidFill>
                <a:effectLst/>
                <a:latin typeface="Times New Roman" panose="02020603050405020304" pitchFamily="18" charset="0"/>
              </a:rPr>
              <a:t>Micah, A., Lita, </a:t>
            </a:r>
            <a:r>
              <a:rPr lang="en-US" sz="1200" b="0" i="0" u="none" strike="noStrike" dirty="0" err="1">
                <a:solidFill>
                  <a:srgbClr val="222222"/>
                </a:solidFill>
                <a:effectLst/>
                <a:latin typeface="Times New Roman" panose="02020603050405020304" pitchFamily="18" charset="0"/>
              </a:rPr>
              <a:t>Affedzie</a:t>
            </a:r>
            <a:r>
              <a:rPr lang="en-US" sz="1200" b="0" i="0" u="none" strike="noStrike" dirty="0">
                <a:solidFill>
                  <a:srgbClr val="222222"/>
                </a:solidFill>
                <a:effectLst/>
                <a:latin typeface="Times New Roman" panose="02020603050405020304" pitchFamily="18" charset="0"/>
              </a:rPr>
              <a:t>, E. O., </a:t>
            </a:r>
            <a:r>
              <a:rPr lang="en-US" sz="1200" b="0" i="0" u="none" strike="noStrike" dirty="0" err="1">
                <a:solidFill>
                  <a:srgbClr val="222222"/>
                </a:solidFill>
                <a:effectLst/>
                <a:latin typeface="Times New Roman" panose="02020603050405020304" pitchFamily="18" charset="0"/>
              </a:rPr>
              <a:t>Kel</a:t>
            </a:r>
            <a:r>
              <a:rPr lang="en-US" sz="1200" b="0" i="0" u="none" strike="noStrike" dirty="0">
                <a:solidFill>
                  <a:srgbClr val="222222"/>
                </a:solidFill>
                <a:effectLst/>
                <a:latin typeface="Times New Roman" panose="02020603050405020304" pitchFamily="18" charset="0"/>
              </a:rPr>
              <a:t>, Vera, M., </a:t>
            </a:r>
            <a:r>
              <a:rPr lang="en-US" sz="1200" b="0" i="0" u="none" strike="noStrike" dirty="0" err="1">
                <a:solidFill>
                  <a:srgbClr val="222222"/>
                </a:solidFill>
                <a:effectLst/>
                <a:latin typeface="Times New Roman" panose="02020603050405020304" pitchFamily="18" charset="0"/>
              </a:rPr>
              <a:t>Maame</a:t>
            </a:r>
            <a:r>
              <a:rPr lang="en-US" sz="1200" b="0" i="0" u="none" strike="noStrike" dirty="0">
                <a:solidFill>
                  <a:srgbClr val="222222"/>
                </a:solidFill>
                <a:effectLst/>
                <a:latin typeface="Times New Roman" panose="02020603050405020304" pitchFamily="18" charset="0"/>
              </a:rPr>
              <a:t>, Yaa, Roland, B., Johnson, E. J.,  </a:t>
            </a:r>
            <a:endParaRPr lang="en-US" sz="2800" b="0" dirty="0">
              <a:effectLst/>
            </a:endParaRPr>
          </a:p>
          <a:p>
            <a:pPr marL="457200" rtl="0">
              <a:spcBef>
                <a:spcPts val="0"/>
              </a:spcBef>
              <a:spcAft>
                <a:spcPts val="0"/>
              </a:spcAft>
            </a:pPr>
            <a:r>
              <a:rPr lang="en-US" sz="1200" b="0" i="0" u="none" strike="noStrike" dirty="0" err="1">
                <a:solidFill>
                  <a:srgbClr val="222222"/>
                </a:solidFill>
                <a:effectLst/>
                <a:latin typeface="Times New Roman" panose="02020603050405020304" pitchFamily="18" charset="0"/>
              </a:rPr>
              <a:t>Vachirawit</a:t>
            </a:r>
            <a:r>
              <a:rPr lang="en-US" sz="1200" b="0" i="0" u="none" strike="noStrike" dirty="0">
                <a:solidFill>
                  <a:srgbClr val="222222"/>
                </a:solidFill>
                <a:effectLst/>
                <a:latin typeface="Times New Roman" panose="02020603050405020304" pitchFamily="18" charset="0"/>
              </a:rPr>
              <a:t>, W., </a:t>
            </a:r>
            <a:r>
              <a:rPr lang="en-US" sz="1200" b="0" i="0" u="none" strike="noStrike" dirty="0" err="1">
                <a:solidFill>
                  <a:srgbClr val="222222"/>
                </a:solidFill>
                <a:effectLst/>
                <a:latin typeface="Times New Roman" panose="02020603050405020304" pitchFamily="18" charset="0"/>
              </a:rPr>
              <a:t>Ackah</a:t>
            </a:r>
            <a:r>
              <a:rPr lang="en-US" sz="1200" b="0" i="0" u="none" strike="noStrike" dirty="0">
                <a:solidFill>
                  <a:srgbClr val="222222"/>
                </a:solidFill>
                <a:effectLst/>
                <a:latin typeface="Times New Roman" panose="02020603050405020304" pitchFamily="18" charset="0"/>
              </a:rPr>
              <a:t>, V. A., </a:t>
            </a:r>
            <a:r>
              <a:rPr lang="en-US" sz="1200" b="0" i="0" u="none" strike="noStrike" dirty="0" err="1">
                <a:solidFill>
                  <a:srgbClr val="222222"/>
                </a:solidFill>
                <a:effectLst/>
                <a:latin typeface="Times New Roman" panose="02020603050405020304" pitchFamily="18" charset="0"/>
              </a:rPr>
              <a:t>Maganizo</a:t>
            </a:r>
            <a:r>
              <a:rPr lang="en-US" sz="1200" b="0" i="0" u="none" strike="noStrike" dirty="0">
                <a:solidFill>
                  <a:srgbClr val="222222"/>
                </a:solidFill>
                <a:effectLst/>
                <a:latin typeface="Times New Roman" panose="02020603050405020304" pitchFamily="18" charset="0"/>
              </a:rPr>
              <a:t>, Quin, C. E., </a:t>
            </a:r>
            <a:r>
              <a:rPr lang="en-US" sz="1200" b="0" i="0" u="none" strike="noStrike" dirty="0" err="1">
                <a:solidFill>
                  <a:srgbClr val="222222"/>
                </a:solidFill>
                <a:effectLst/>
                <a:latin typeface="Times New Roman" panose="02020603050405020304" pitchFamily="18" charset="0"/>
              </a:rPr>
              <a:t>Isik</a:t>
            </a:r>
            <a:r>
              <a:rPr lang="en-US" sz="1200" b="0" i="0" u="none" strike="noStrike" dirty="0">
                <a:solidFill>
                  <a:srgbClr val="222222"/>
                </a:solidFill>
                <a:effectLst/>
                <a:latin typeface="Times New Roman" panose="02020603050405020304" pitchFamily="18" charset="0"/>
              </a:rPr>
              <a:t>, &amp; Sherise. (2021, July 8). Nursing theories and theorists: An ultimate guide for nurses. </a:t>
            </a:r>
            <a:r>
              <a:rPr lang="en-US" sz="1200" b="0" i="0" u="none" strike="noStrike" dirty="0" err="1">
                <a:solidFill>
                  <a:srgbClr val="222222"/>
                </a:solidFill>
                <a:effectLst/>
                <a:latin typeface="Times New Roman" panose="02020603050405020304" pitchFamily="18" charset="0"/>
              </a:rPr>
              <a:t>Nurseslabs</a:t>
            </a:r>
            <a:r>
              <a:rPr lang="en-US" sz="1200" b="0" i="0" u="none" strike="noStrike" dirty="0">
                <a:solidFill>
                  <a:srgbClr val="222222"/>
                </a:solidFill>
                <a:effectLst/>
                <a:latin typeface="Times New Roman" panose="02020603050405020304" pitchFamily="18" charset="0"/>
              </a:rPr>
              <a:t>. Retrieved October 14, 2021, from</a:t>
            </a:r>
            <a:r>
              <a:rPr lang="en-US" sz="1200" b="0" i="0" u="none" strike="noStrike" dirty="0">
                <a:solidFill>
                  <a:srgbClr val="222222"/>
                </a:solidFill>
                <a:effectLst/>
                <a:latin typeface="Times New Roman" panose="02020603050405020304" pitchFamily="18" charset="0"/>
                <a:hlinkClick r:id="rId7"/>
              </a:rPr>
              <a:t> </a:t>
            </a:r>
            <a:r>
              <a:rPr lang="en-US" sz="1200" b="0" i="0" u="sng" strike="noStrike" dirty="0">
                <a:solidFill>
                  <a:srgbClr val="1155CC"/>
                </a:solidFill>
                <a:effectLst/>
                <a:latin typeface="Times New Roman" panose="02020603050405020304" pitchFamily="18" charset="0"/>
                <a:hlinkClick r:id="rId7"/>
              </a:rPr>
              <a:t>https://nurseslabs.com/nursing-theories/</a:t>
            </a:r>
            <a:r>
              <a:rPr lang="en-US" sz="1200" b="0" i="0" u="none" strike="noStrike" dirty="0">
                <a:solidFill>
                  <a:srgbClr val="222222"/>
                </a:solidFill>
                <a:effectLst/>
                <a:latin typeface="Times New Roman" panose="02020603050405020304" pitchFamily="18" charset="0"/>
              </a:rPr>
              <a:t>.</a:t>
            </a:r>
            <a:endParaRPr lang="en-US" sz="2800" b="0" dirty="0">
              <a:effectLst/>
            </a:endParaRPr>
          </a:p>
          <a:p>
            <a:pPr rtl="0">
              <a:spcBef>
                <a:spcPts val="0"/>
              </a:spcBef>
              <a:spcAft>
                <a:spcPts val="0"/>
              </a:spcAft>
            </a:pPr>
            <a:br>
              <a:rPr lang="en-US" sz="2800" b="0" dirty="0">
                <a:effectLst/>
              </a:rPr>
            </a:br>
            <a:r>
              <a:rPr lang="en-US" sz="1200" b="0" i="0" u="none" strike="noStrike" dirty="0">
                <a:solidFill>
                  <a:srgbClr val="000000"/>
                </a:solidFill>
                <a:effectLst/>
                <a:latin typeface="Times New Roman" panose="02020603050405020304" pitchFamily="18" charset="0"/>
              </a:rPr>
              <a:t>Murray Calloway County Hospital, Communicating with Guest and </a:t>
            </a:r>
            <a:r>
              <a:rPr lang="en-US" sz="1200" b="0" i="0" u="none" strike="noStrike" dirty="0" err="1">
                <a:solidFill>
                  <a:srgbClr val="000000"/>
                </a:solidFill>
                <a:effectLst/>
                <a:latin typeface="Times New Roman" panose="02020603050405020304" pitchFamily="18" charset="0"/>
              </a:rPr>
              <a:t>and</a:t>
            </a:r>
            <a:r>
              <a:rPr lang="en-US" sz="1200" b="0" i="0" u="none" strike="noStrike" dirty="0">
                <a:solidFill>
                  <a:srgbClr val="000000"/>
                </a:solidFill>
                <a:effectLst/>
                <a:latin typeface="Times New Roman" panose="02020603050405020304" pitchFamily="18" charset="0"/>
              </a:rPr>
              <a:t> Guests’ Caregivers, </a:t>
            </a:r>
            <a:endParaRPr lang="en-US" sz="2800" b="0" dirty="0">
              <a:effectLst/>
            </a:endParaRPr>
          </a:p>
          <a:p>
            <a:pPr indent="457200" rtl="0">
              <a:spcBef>
                <a:spcPts val="0"/>
              </a:spcBef>
              <a:spcAft>
                <a:spcPts val="0"/>
              </a:spcAft>
            </a:pPr>
            <a:r>
              <a:rPr lang="en-US" sz="1200" b="0" i="0" u="none" strike="noStrike" dirty="0">
                <a:solidFill>
                  <a:srgbClr val="000000"/>
                </a:solidFill>
                <a:effectLst/>
                <a:latin typeface="Times New Roman" panose="02020603050405020304" pitchFamily="18" charset="0"/>
              </a:rPr>
              <a:t>2020, Personal Communication. </a:t>
            </a:r>
            <a:endParaRPr lang="en-US" sz="2800" b="0" dirty="0">
              <a:effectLst/>
            </a:endParaRPr>
          </a:p>
          <a:p>
            <a:pPr rtl="0">
              <a:spcBef>
                <a:spcPts val="0"/>
              </a:spcBef>
              <a:spcAft>
                <a:spcPts val="0"/>
              </a:spcAft>
            </a:pPr>
            <a:br>
              <a:rPr lang="en-US" sz="2800" b="0" dirty="0">
                <a:effectLst/>
              </a:rPr>
            </a:br>
            <a:r>
              <a:rPr lang="en-US" sz="1200" b="0" i="0" u="none" strike="noStrike" dirty="0">
                <a:solidFill>
                  <a:srgbClr val="000000"/>
                </a:solidFill>
                <a:effectLst/>
                <a:latin typeface="Times New Roman" panose="02020603050405020304" pitchFamily="18" charset="0"/>
              </a:rPr>
              <a:t>Murray Calloway County Hospital, Patient/Resident Education Policy, 2019, Personal </a:t>
            </a:r>
            <a:endParaRPr lang="en-US" sz="2800" b="0" dirty="0">
              <a:effectLst/>
            </a:endParaRPr>
          </a:p>
          <a:p>
            <a:pPr indent="457200" rtl="0">
              <a:spcBef>
                <a:spcPts val="0"/>
              </a:spcBef>
              <a:spcAft>
                <a:spcPts val="0"/>
              </a:spcAft>
            </a:pPr>
            <a:r>
              <a:rPr lang="en-US" sz="1200" b="0" i="0" u="none" strike="noStrike" dirty="0">
                <a:solidFill>
                  <a:srgbClr val="000000"/>
                </a:solidFill>
                <a:effectLst/>
                <a:latin typeface="Times New Roman" panose="02020603050405020304" pitchFamily="18" charset="0"/>
              </a:rPr>
              <a:t>Communication.</a:t>
            </a:r>
            <a:endParaRPr lang="en-US" sz="2800" b="0" dirty="0">
              <a:effectLst/>
            </a:endParaRPr>
          </a:p>
          <a:p>
            <a:br>
              <a:rPr lang="en-US" sz="2800" dirty="0"/>
            </a:b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8AFAD-09A6-402B-9DF6-3E30D4603F0C}"/>
              </a:ext>
            </a:extLst>
          </p:cNvPr>
          <p:cNvSpPr>
            <a:spLocks noGrp="1"/>
          </p:cNvSpPr>
          <p:nvPr>
            <p:ph type="title"/>
          </p:nvPr>
        </p:nvSpPr>
        <p:spPr/>
        <p:txBody>
          <a:bodyPr/>
          <a:lstStyle/>
          <a:p>
            <a:r>
              <a:rPr kumimoji="0" lang="en" sz="2800" b="1" i="0" u="none" strike="noStrike" kern="0" cap="none" spc="0" normalizeH="0" baseline="0" noProof="0" dirty="0">
                <a:ln>
                  <a:noFill/>
                </a:ln>
                <a:solidFill>
                  <a:srgbClr val="424242"/>
                </a:solidFill>
                <a:effectLst/>
                <a:uLnTx/>
                <a:uFillTx/>
                <a:latin typeface="Maven Pro"/>
                <a:sym typeface="Maven Pro"/>
              </a:rPr>
              <a:t>References continued: </a:t>
            </a:r>
            <a:endParaRPr lang="en-US" dirty="0"/>
          </a:p>
        </p:txBody>
      </p:sp>
      <p:sp>
        <p:nvSpPr>
          <p:cNvPr id="3" name="Text Placeholder 2">
            <a:extLst>
              <a:ext uri="{FF2B5EF4-FFF2-40B4-BE49-F238E27FC236}">
                <a16:creationId xmlns:a16="http://schemas.microsoft.com/office/drawing/2014/main" id="{276BFCFC-A085-40D0-B091-BF251442828E}"/>
              </a:ext>
            </a:extLst>
          </p:cNvPr>
          <p:cNvSpPr>
            <a:spLocks noGrp="1"/>
          </p:cNvSpPr>
          <p:nvPr>
            <p:ph type="body" idx="1"/>
          </p:nvPr>
        </p:nvSpPr>
        <p:spPr>
          <a:xfrm>
            <a:off x="809700" y="1382487"/>
            <a:ext cx="7524600" cy="3657600"/>
          </a:xfrm>
        </p:spPr>
        <p:txBody>
          <a:bodyPr/>
          <a:lstStyle/>
          <a:p>
            <a:pPr marL="146050" indent="0">
              <a:buNone/>
            </a:pPr>
            <a:r>
              <a:rPr lang="en-US" sz="1200" dirty="0"/>
              <a:t>Nursing theories. Peplau’s theory of interpersonal relations: Hildegard. E. Peplau.</a:t>
            </a:r>
          </a:p>
          <a:p>
            <a:pPr marL="146050" indent="0">
              <a:buNone/>
            </a:pPr>
            <a:r>
              <a:rPr lang="en-US" sz="1200" dirty="0"/>
              <a:t>	(n.d.). Retrieved October 13, 2021, from 	</a:t>
            </a:r>
            <a:r>
              <a:rPr lang="en-US" sz="1200" dirty="0">
                <a:hlinkClick r:id="rId3"/>
              </a:rPr>
              <a:t>https://currentnursing.com/nursing_theory/interpersonal_theory.html</a:t>
            </a:r>
            <a:r>
              <a:rPr lang="en-US" sz="1200" dirty="0"/>
              <a:t>. </a:t>
            </a:r>
          </a:p>
          <a:p>
            <a:pPr marL="146050" indent="0">
              <a:buNone/>
            </a:pPr>
            <a:endParaRPr lang="en-US" sz="1200" dirty="0"/>
          </a:p>
          <a:p>
            <a:pPr marL="146050" indent="0">
              <a:buNone/>
            </a:pPr>
            <a:r>
              <a:rPr lang="en-US" sz="1200" dirty="0"/>
              <a:t>Pabon, S., </a:t>
            </a:r>
            <a:r>
              <a:rPr lang="en-US" sz="1200" dirty="0" err="1"/>
              <a:t>Wisotzkey</a:t>
            </a:r>
            <a:r>
              <a:rPr lang="en-US" sz="1200" dirty="0"/>
              <a:t>, S. (2013). ¿</a:t>
            </a:r>
            <a:r>
              <a:rPr lang="en-US" sz="1200" dirty="0" err="1"/>
              <a:t>Hablas</a:t>
            </a:r>
            <a:r>
              <a:rPr lang="en-US" sz="1200" dirty="0"/>
              <a:t> </a:t>
            </a:r>
            <a:r>
              <a:rPr lang="en-US" sz="1200" dirty="0" err="1"/>
              <a:t>inglés</a:t>
            </a:r>
            <a:r>
              <a:rPr lang="en-US" sz="1200" dirty="0"/>
              <a:t>? Language barriers in healthcare.</a:t>
            </a:r>
          </a:p>
          <a:p>
            <a:pPr marL="146050" indent="0">
              <a:buNone/>
            </a:pPr>
            <a:r>
              <a:rPr lang="en-US" sz="1200" dirty="0"/>
              <a:t>	Nursing Management, 44(8), 19–21. 	</a:t>
            </a:r>
            <a:r>
              <a:rPr lang="en-US" sz="1200" dirty="0">
                <a:hlinkClick r:id="rId4"/>
              </a:rPr>
              <a:t>https://doi.org/10.1097/01.numa.0000432229.14948.54</a:t>
            </a:r>
            <a:r>
              <a:rPr lang="en-US" sz="1200" dirty="0"/>
              <a:t> </a:t>
            </a:r>
          </a:p>
          <a:p>
            <a:pPr marL="146050" indent="0">
              <a:buNone/>
            </a:pPr>
            <a:endParaRPr lang="en-US" sz="1200" dirty="0"/>
          </a:p>
          <a:p>
            <a:pPr marL="146050" indent="0">
              <a:buNone/>
            </a:pPr>
            <a:r>
              <a:rPr lang="en-US" sz="1200" dirty="0"/>
              <a:t>Rajiv, P., Riggs, E., Brown, S., </a:t>
            </a:r>
            <a:r>
              <a:rPr lang="en-US" sz="1200" dirty="0" err="1"/>
              <a:t>Szwarc</a:t>
            </a:r>
            <a:r>
              <a:rPr lang="en-US" sz="1200" dirty="0"/>
              <a:t>, J., &amp; Yelland, J. (2021). Communication </a:t>
            </a:r>
          </a:p>
          <a:p>
            <a:pPr marL="146050" indent="0">
              <a:buNone/>
            </a:pPr>
            <a:r>
              <a:rPr lang="en-US" sz="1200" dirty="0"/>
              <a:t>	interventions to support people with limited </a:t>
            </a:r>
            <a:r>
              <a:rPr lang="en-US" sz="1200" dirty="0" err="1"/>
              <a:t>english</a:t>
            </a:r>
            <a:r>
              <a:rPr lang="en-US" sz="1200" dirty="0"/>
              <a:t> proficiency in healthcare: a</a:t>
            </a:r>
          </a:p>
          <a:p>
            <a:pPr marL="146050" indent="0">
              <a:buNone/>
            </a:pPr>
            <a:r>
              <a:rPr lang="en-US" sz="1200" dirty="0"/>
              <a:t>	systematic review. Journal of Communication in Healthcare, 14(2), 176–187.</a:t>
            </a:r>
          </a:p>
          <a:p>
            <a:pPr marL="146050" indent="0">
              <a:buNone/>
            </a:pPr>
            <a:r>
              <a:rPr lang="en-US" sz="1200" dirty="0"/>
              <a:t>	</a:t>
            </a:r>
            <a:r>
              <a:rPr lang="en-US" sz="1200" dirty="0">
                <a:hlinkClick r:id="rId5"/>
              </a:rPr>
              <a:t>https://doi.org/10.1080/17538068.2021.1890518</a:t>
            </a:r>
            <a:r>
              <a:rPr lang="en-US" sz="1200" dirty="0"/>
              <a:t> </a:t>
            </a:r>
          </a:p>
          <a:p>
            <a:pPr marL="146050" indent="0">
              <a:buNone/>
            </a:pPr>
            <a:endParaRPr lang="en-US" sz="1200" dirty="0"/>
          </a:p>
          <a:p>
            <a:pPr marL="146050" indent="0">
              <a:buNone/>
            </a:pPr>
            <a:endParaRPr lang="en-US" dirty="0"/>
          </a:p>
        </p:txBody>
      </p:sp>
    </p:spTree>
    <p:extLst>
      <p:ext uri="{BB962C8B-B14F-4D97-AF65-F5344CB8AC3E}">
        <p14:creationId xmlns:p14="http://schemas.microsoft.com/office/powerpoint/2010/main" val="19524279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25"/>
          <p:cNvSpPr txBox="1">
            <a:spLocks noGrp="1"/>
          </p:cNvSpPr>
          <p:nvPr>
            <p:ph type="title"/>
          </p:nvPr>
        </p:nvSpPr>
        <p:spPr>
          <a:xfrm>
            <a:off x="1760325" y="613800"/>
            <a:ext cx="5757000" cy="999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900">
                <a:solidFill>
                  <a:schemeClr val="accent1"/>
                </a:solidFill>
                <a:latin typeface="Pacifico"/>
                <a:ea typeface="Pacifico"/>
                <a:cs typeface="Pacifico"/>
                <a:sym typeface="Pacifico"/>
              </a:rPr>
              <a:t>Thank you for your time!</a:t>
            </a:r>
            <a:endParaRPr sz="4000">
              <a:solidFill>
                <a:schemeClr val="accent1"/>
              </a:solidFill>
              <a:latin typeface="Pacifico"/>
              <a:ea typeface="Pacifico"/>
              <a:cs typeface="Pacifico"/>
              <a:sym typeface="Pacifico"/>
            </a:endParaRPr>
          </a:p>
        </p:txBody>
      </p:sp>
      <p:pic>
        <p:nvPicPr>
          <p:cNvPr id="357" name="Google Shape;357;p25"/>
          <p:cNvPicPr preferRelativeResize="0"/>
          <p:nvPr/>
        </p:nvPicPr>
        <p:blipFill>
          <a:blip r:embed="rId3">
            <a:alphaModFix/>
          </a:blip>
          <a:stretch>
            <a:fillRect/>
          </a:stretch>
        </p:blipFill>
        <p:spPr>
          <a:xfrm>
            <a:off x="3180400" y="1613100"/>
            <a:ext cx="2480476" cy="25771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15"/>
          <p:cNvSpPr txBox="1">
            <a:spLocks noGrp="1"/>
          </p:cNvSpPr>
          <p:nvPr>
            <p:ph type="body" idx="1"/>
          </p:nvPr>
        </p:nvSpPr>
        <p:spPr>
          <a:xfrm>
            <a:off x="1303800" y="1597875"/>
            <a:ext cx="7030500" cy="2933700"/>
          </a:xfrm>
          <a:prstGeom prst="rect">
            <a:avLst/>
          </a:prstGeom>
        </p:spPr>
        <p:txBody>
          <a:bodyPr spcFirstLastPara="1" wrap="square" lIns="91425" tIns="91425" rIns="91425" bIns="91425" anchor="t" anchorCtr="0">
            <a:normAutofit/>
          </a:bodyPr>
          <a:lstStyle/>
          <a:p>
            <a:pPr marL="1371600" lvl="0" indent="457200" algn="l" rtl="0">
              <a:spcBef>
                <a:spcPts val="0"/>
              </a:spcBef>
              <a:spcAft>
                <a:spcPts val="1200"/>
              </a:spcAft>
              <a:buNone/>
            </a:pPr>
            <a:r>
              <a:rPr lang="en" sz="6000" b="1">
                <a:solidFill>
                  <a:schemeClr val="accent1"/>
                </a:solidFill>
              </a:rPr>
              <a:t>Imagine….</a:t>
            </a:r>
            <a:endParaRPr sz="6000" b="1">
              <a:solidFill>
                <a:schemeClr val="accent1"/>
              </a:solidFill>
            </a:endParaRPr>
          </a:p>
        </p:txBody>
      </p:sp>
      <p:pic>
        <p:nvPicPr>
          <p:cNvPr id="291" name="Google Shape;291;p15"/>
          <p:cNvPicPr preferRelativeResize="0"/>
          <p:nvPr/>
        </p:nvPicPr>
        <p:blipFill rotWithShape="1">
          <a:blip r:embed="rId5">
            <a:alphaModFix/>
          </a:blip>
          <a:srcRect l="-1739" t="-2040" b="2040"/>
          <a:stretch/>
        </p:blipFill>
        <p:spPr>
          <a:xfrm>
            <a:off x="1569185" y="-3"/>
            <a:ext cx="6005624" cy="4607116"/>
          </a:xfrm>
          <a:prstGeom prst="rect">
            <a:avLst/>
          </a:prstGeom>
          <a:noFill/>
          <a:ln>
            <a:noFill/>
          </a:ln>
        </p:spPr>
      </p:pic>
      <p:pic>
        <p:nvPicPr>
          <p:cNvPr id="2" name="Imagine">
            <a:hlinkClick r:id="" action="ppaction://media"/>
            <a:extLst>
              <a:ext uri="{FF2B5EF4-FFF2-40B4-BE49-F238E27FC236}">
                <a16:creationId xmlns:a16="http://schemas.microsoft.com/office/drawing/2014/main" id="{9CB06185-F9EF-439E-A90E-CBA7B4AFBC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23510" y="4287893"/>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2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16"/>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For just a moment...</a:t>
            </a:r>
            <a:endParaRPr/>
          </a:p>
        </p:txBody>
      </p:sp>
      <p:sp>
        <p:nvSpPr>
          <p:cNvPr id="297" name="Google Shape;297;p16"/>
          <p:cNvSpPr txBox="1">
            <a:spLocks noGrp="1"/>
          </p:cNvSpPr>
          <p:nvPr>
            <p:ph type="body" idx="1"/>
          </p:nvPr>
        </p:nvSpPr>
        <p:spPr>
          <a:xfrm>
            <a:off x="1203325" y="1367200"/>
            <a:ext cx="7030500" cy="25416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2000">
                <a:solidFill>
                  <a:schemeClr val="accent1"/>
                </a:solidFill>
              </a:rPr>
              <a:t>Think back on any personal experiences you have come across in your practice...</a:t>
            </a:r>
            <a:endParaRPr sz="2000">
              <a:solidFill>
                <a:schemeClr val="accent1"/>
              </a:solidFill>
            </a:endParaRPr>
          </a:p>
        </p:txBody>
      </p:sp>
      <p:pic>
        <p:nvPicPr>
          <p:cNvPr id="298" name="Google Shape;298;p16"/>
          <p:cNvPicPr preferRelativeResize="0"/>
          <p:nvPr/>
        </p:nvPicPr>
        <p:blipFill>
          <a:blip r:embed="rId5">
            <a:alphaModFix/>
          </a:blip>
          <a:stretch>
            <a:fillRect/>
          </a:stretch>
        </p:blipFill>
        <p:spPr>
          <a:xfrm>
            <a:off x="7536875" y="3544650"/>
            <a:ext cx="1524525" cy="1524525"/>
          </a:xfrm>
          <a:prstGeom prst="rect">
            <a:avLst/>
          </a:prstGeom>
          <a:noFill/>
          <a:ln>
            <a:noFill/>
          </a:ln>
        </p:spPr>
      </p:pic>
      <p:pic>
        <p:nvPicPr>
          <p:cNvPr id="2" name="Recorded Sound">
            <a:hlinkClick r:id="" action="ppaction://media"/>
            <a:extLst>
              <a:ext uri="{FF2B5EF4-FFF2-40B4-BE49-F238E27FC236}">
                <a16:creationId xmlns:a16="http://schemas.microsoft.com/office/drawing/2014/main" id="{71888432-2276-4172-B3A4-4AF9DE8ACF8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94945" y="4433743"/>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9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17"/>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Our research question:</a:t>
            </a:r>
            <a:endParaRPr/>
          </a:p>
        </p:txBody>
      </p:sp>
      <p:sp>
        <p:nvSpPr>
          <p:cNvPr id="304" name="Google Shape;304;p17"/>
          <p:cNvSpPr txBox="1">
            <a:spLocks noGrp="1"/>
          </p:cNvSpPr>
          <p:nvPr>
            <p:ph type="body" idx="1"/>
          </p:nvPr>
        </p:nvSpPr>
        <p:spPr>
          <a:xfrm>
            <a:off x="1303800" y="1469750"/>
            <a:ext cx="7030500" cy="2541600"/>
          </a:xfrm>
          <a:prstGeom prst="rect">
            <a:avLst/>
          </a:prstGeom>
        </p:spPr>
        <p:txBody>
          <a:bodyPr spcFirstLastPara="1" wrap="square" lIns="91425" tIns="91425" rIns="91425" bIns="91425" anchor="t" anchorCtr="0">
            <a:normAutofit/>
          </a:bodyPr>
          <a:lstStyle/>
          <a:p>
            <a:pPr marL="0" lvl="0" indent="0" algn="l" rtl="0">
              <a:lnSpc>
                <a:spcPct val="200000"/>
              </a:lnSpc>
              <a:spcBef>
                <a:spcPts val="1200"/>
              </a:spcBef>
              <a:spcAft>
                <a:spcPts val="1200"/>
              </a:spcAft>
              <a:buNone/>
            </a:pPr>
            <a:r>
              <a:rPr lang="en" sz="2000">
                <a:solidFill>
                  <a:schemeClr val="accent1"/>
                </a:solidFill>
                <a:latin typeface="Times New Roman"/>
                <a:ea typeface="Times New Roman"/>
                <a:cs typeface="Times New Roman"/>
                <a:sym typeface="Times New Roman"/>
              </a:rPr>
              <a:t>How do nurses and other healthcare providers overcome the growing barrier preventing efficient patient care for those who are non-English speaking?</a:t>
            </a:r>
            <a:endParaRPr sz="2000">
              <a:solidFill>
                <a:schemeClr val="accent1"/>
              </a:solidFill>
            </a:endParaRPr>
          </a:p>
        </p:txBody>
      </p:sp>
      <p:pic>
        <p:nvPicPr>
          <p:cNvPr id="305" name="Google Shape;305;p17"/>
          <p:cNvPicPr preferRelativeResize="0"/>
          <p:nvPr/>
        </p:nvPicPr>
        <p:blipFill>
          <a:blip r:embed="rId5">
            <a:alphaModFix/>
          </a:blip>
          <a:stretch>
            <a:fillRect/>
          </a:stretch>
        </p:blipFill>
        <p:spPr>
          <a:xfrm>
            <a:off x="152149" y="3641025"/>
            <a:ext cx="1927170" cy="1304649"/>
          </a:xfrm>
          <a:prstGeom prst="rect">
            <a:avLst/>
          </a:prstGeom>
          <a:noFill/>
          <a:ln>
            <a:noFill/>
          </a:ln>
        </p:spPr>
      </p:pic>
      <p:pic>
        <p:nvPicPr>
          <p:cNvPr id="306" name="Google Shape;306;p17"/>
          <p:cNvPicPr preferRelativeResize="0"/>
          <p:nvPr/>
        </p:nvPicPr>
        <p:blipFill>
          <a:blip r:embed="rId6">
            <a:alphaModFix/>
          </a:blip>
          <a:stretch>
            <a:fillRect/>
          </a:stretch>
        </p:blipFill>
        <p:spPr>
          <a:xfrm>
            <a:off x="6542300" y="3388816"/>
            <a:ext cx="2372326" cy="1556849"/>
          </a:xfrm>
          <a:prstGeom prst="rect">
            <a:avLst/>
          </a:prstGeom>
          <a:noFill/>
          <a:ln>
            <a:noFill/>
          </a:ln>
        </p:spPr>
      </p:pic>
      <p:pic>
        <p:nvPicPr>
          <p:cNvPr id="2" name="Recorded Sound">
            <a:hlinkClick r:id="" action="ppaction://media"/>
            <a:extLst>
              <a:ext uri="{FF2B5EF4-FFF2-40B4-BE49-F238E27FC236}">
                <a16:creationId xmlns:a16="http://schemas.microsoft.com/office/drawing/2014/main" id="{4602CF01-8502-4D97-9DE9-0B124907B6A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29758" y="4111580"/>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4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18"/>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Why we chose this question: </a:t>
            </a:r>
            <a:endParaRPr/>
          </a:p>
        </p:txBody>
      </p:sp>
      <p:sp>
        <p:nvSpPr>
          <p:cNvPr id="312" name="Google Shape;312;p18"/>
          <p:cNvSpPr txBox="1">
            <a:spLocks noGrp="1"/>
          </p:cNvSpPr>
          <p:nvPr>
            <p:ph type="body" idx="1"/>
          </p:nvPr>
        </p:nvSpPr>
        <p:spPr>
          <a:xfrm>
            <a:off x="1303800" y="1464700"/>
            <a:ext cx="7030500" cy="3066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a:t>As we know…</a:t>
            </a:r>
            <a:endParaRPr sz="1800"/>
          </a:p>
          <a:p>
            <a:pPr marL="0" lvl="0" indent="0" algn="l" rtl="0">
              <a:spcBef>
                <a:spcPts val="1200"/>
              </a:spcBef>
              <a:spcAft>
                <a:spcPts val="0"/>
              </a:spcAft>
              <a:buNone/>
            </a:pPr>
            <a:r>
              <a:rPr lang="en" sz="1800"/>
              <a:t>Our framework we chose…</a:t>
            </a:r>
            <a:endParaRPr sz="1800"/>
          </a:p>
          <a:p>
            <a:pPr marL="0" lvl="0" indent="0" algn="l" rtl="0">
              <a:spcBef>
                <a:spcPts val="1200"/>
              </a:spcBef>
              <a:spcAft>
                <a:spcPts val="0"/>
              </a:spcAft>
              <a:buNone/>
            </a:pPr>
            <a:r>
              <a:rPr lang="en" sz="1800"/>
              <a:t>Overall...</a:t>
            </a:r>
            <a:endParaRPr sz="1800"/>
          </a:p>
          <a:p>
            <a:pPr marL="0" lvl="0" indent="0" algn="l" rtl="0">
              <a:spcBef>
                <a:spcPts val="1200"/>
              </a:spcBef>
              <a:spcAft>
                <a:spcPts val="1200"/>
              </a:spcAft>
              <a:buNone/>
            </a:pPr>
            <a:endParaRPr sz="1800"/>
          </a:p>
        </p:txBody>
      </p:sp>
      <p:pic>
        <p:nvPicPr>
          <p:cNvPr id="313" name="Google Shape;313;p18"/>
          <p:cNvPicPr preferRelativeResize="0"/>
          <p:nvPr/>
        </p:nvPicPr>
        <p:blipFill>
          <a:blip r:embed="rId5">
            <a:alphaModFix/>
          </a:blip>
          <a:stretch>
            <a:fillRect/>
          </a:stretch>
        </p:blipFill>
        <p:spPr>
          <a:xfrm>
            <a:off x="7169100" y="3129700"/>
            <a:ext cx="1714500" cy="1714500"/>
          </a:xfrm>
          <a:prstGeom prst="rect">
            <a:avLst/>
          </a:prstGeom>
          <a:noFill/>
          <a:ln>
            <a:noFill/>
          </a:ln>
        </p:spPr>
      </p:pic>
      <p:pic>
        <p:nvPicPr>
          <p:cNvPr id="2" name="Recorded Sound">
            <a:hlinkClick r:id="" action="ppaction://media"/>
            <a:extLst>
              <a:ext uri="{FF2B5EF4-FFF2-40B4-BE49-F238E27FC236}">
                <a16:creationId xmlns:a16="http://schemas.microsoft.com/office/drawing/2014/main" id="{80391F98-1DA4-42F4-991F-EE4081911F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749087" y="4044237"/>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2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19"/>
          <p:cNvSpPr txBox="1">
            <a:spLocks noGrp="1"/>
          </p:cNvSpPr>
          <p:nvPr>
            <p:ph type="title"/>
          </p:nvPr>
        </p:nvSpPr>
        <p:spPr>
          <a:xfrm>
            <a:off x="1303800" y="598575"/>
            <a:ext cx="7030500" cy="8136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What our research found according to scholarly articles:</a:t>
            </a:r>
            <a:endParaRPr/>
          </a:p>
        </p:txBody>
      </p:sp>
      <p:sp>
        <p:nvSpPr>
          <p:cNvPr id="319" name="Google Shape;319;p19"/>
          <p:cNvSpPr txBox="1">
            <a:spLocks noGrp="1"/>
          </p:cNvSpPr>
          <p:nvPr>
            <p:ph type="body" idx="1"/>
          </p:nvPr>
        </p:nvSpPr>
        <p:spPr>
          <a:xfrm>
            <a:off x="991200" y="1541700"/>
            <a:ext cx="7655700" cy="3478500"/>
          </a:xfrm>
          <a:prstGeom prst="rect">
            <a:avLst/>
          </a:prstGeom>
        </p:spPr>
        <p:txBody>
          <a:bodyPr spcFirstLastPara="1" wrap="square" lIns="91425" tIns="91425" rIns="91425" bIns="91425" anchor="t" anchorCtr="0">
            <a:normAutofit lnSpcReduction="20000"/>
          </a:bodyPr>
          <a:lstStyle/>
          <a:p>
            <a:pPr marL="457200" lvl="0" indent="-355600" algn="l" rtl="0">
              <a:spcBef>
                <a:spcPts val="0"/>
              </a:spcBef>
              <a:spcAft>
                <a:spcPts val="0"/>
              </a:spcAft>
              <a:buClr>
                <a:schemeClr val="accent1"/>
              </a:buClr>
              <a:buSzPts val="2000"/>
              <a:buChar char="●"/>
            </a:pPr>
            <a:r>
              <a:rPr lang="en" sz="2000">
                <a:solidFill>
                  <a:schemeClr val="accent1"/>
                </a:solidFill>
              </a:rPr>
              <a:t>According to the article </a:t>
            </a:r>
            <a:r>
              <a:rPr lang="en" sz="2000">
                <a:solidFill>
                  <a:schemeClr val="accent1"/>
                </a:solidFill>
                <a:latin typeface="Times New Roman"/>
                <a:ea typeface="Times New Roman"/>
                <a:cs typeface="Times New Roman"/>
                <a:sym typeface="Times New Roman"/>
              </a:rPr>
              <a:t>“¿Hablas Inglés? Language barriers in healthcare”....</a:t>
            </a:r>
            <a:endParaRPr sz="2000">
              <a:solidFill>
                <a:schemeClr val="accent1"/>
              </a:solidFill>
              <a:latin typeface="Times New Roman"/>
              <a:ea typeface="Times New Roman"/>
              <a:cs typeface="Times New Roman"/>
              <a:sym typeface="Times New Roman"/>
            </a:endParaRPr>
          </a:p>
          <a:p>
            <a:pPr marL="0" lvl="0" indent="0" algn="l" rtl="0">
              <a:spcBef>
                <a:spcPts val="1200"/>
              </a:spcBef>
              <a:spcAft>
                <a:spcPts val="0"/>
              </a:spcAft>
              <a:buNone/>
            </a:pPr>
            <a:endParaRPr sz="2000">
              <a:solidFill>
                <a:schemeClr val="accent1"/>
              </a:solidFill>
              <a:latin typeface="Times New Roman"/>
              <a:ea typeface="Times New Roman"/>
              <a:cs typeface="Times New Roman"/>
              <a:sym typeface="Times New Roman"/>
            </a:endParaRPr>
          </a:p>
          <a:p>
            <a:pPr marL="457200" lvl="0" indent="-355600" algn="l" rtl="0">
              <a:spcBef>
                <a:spcPts val="1200"/>
              </a:spcBef>
              <a:spcAft>
                <a:spcPts val="0"/>
              </a:spcAft>
              <a:buClr>
                <a:schemeClr val="accent1"/>
              </a:buClr>
              <a:buSzPts val="2000"/>
              <a:buChar char="●"/>
            </a:pPr>
            <a:r>
              <a:rPr lang="en" sz="2000">
                <a:solidFill>
                  <a:schemeClr val="accent1"/>
                </a:solidFill>
              </a:rPr>
              <a:t>According to the article </a:t>
            </a:r>
            <a:r>
              <a:rPr lang="en" sz="2000">
                <a:solidFill>
                  <a:schemeClr val="accent1"/>
                </a:solidFill>
                <a:latin typeface="Times New Roman"/>
                <a:ea typeface="Times New Roman"/>
                <a:cs typeface="Times New Roman"/>
                <a:sym typeface="Times New Roman"/>
              </a:rPr>
              <a:t>“Implications of Language Barriers for Healthcare: A Systematic Review”...</a:t>
            </a:r>
            <a:endParaRPr sz="2000">
              <a:solidFill>
                <a:schemeClr val="accent1"/>
              </a:solidFill>
              <a:latin typeface="Times New Roman"/>
              <a:ea typeface="Times New Roman"/>
              <a:cs typeface="Times New Roman"/>
              <a:sym typeface="Times New Roman"/>
            </a:endParaRPr>
          </a:p>
          <a:p>
            <a:pPr marL="457200" lvl="0" indent="0" algn="l" rtl="0">
              <a:spcBef>
                <a:spcPts val="1200"/>
              </a:spcBef>
              <a:spcAft>
                <a:spcPts val="0"/>
              </a:spcAft>
              <a:buNone/>
            </a:pPr>
            <a:endParaRPr sz="2000">
              <a:solidFill>
                <a:schemeClr val="accent1"/>
              </a:solidFill>
              <a:latin typeface="Times New Roman"/>
              <a:ea typeface="Times New Roman"/>
              <a:cs typeface="Times New Roman"/>
              <a:sym typeface="Times New Roman"/>
            </a:endParaRPr>
          </a:p>
          <a:p>
            <a:pPr marL="457200" lvl="0" indent="-355600" algn="l" rtl="0">
              <a:spcBef>
                <a:spcPts val="1200"/>
              </a:spcBef>
              <a:spcAft>
                <a:spcPts val="0"/>
              </a:spcAft>
              <a:buClr>
                <a:schemeClr val="accent1"/>
              </a:buClr>
              <a:buSzPts val="2000"/>
              <a:buChar char="●"/>
            </a:pPr>
            <a:r>
              <a:rPr lang="en" sz="2000">
                <a:solidFill>
                  <a:schemeClr val="accent1"/>
                </a:solidFill>
              </a:rPr>
              <a:t>Based off the article  “Communication interventions to support people with limited English proficiency in healthcare: a systematic review”...</a:t>
            </a:r>
            <a:endParaRPr sz="2000">
              <a:solidFill>
                <a:schemeClr val="accent1"/>
              </a:solidFill>
            </a:endParaRPr>
          </a:p>
        </p:txBody>
      </p:sp>
      <p:pic>
        <p:nvPicPr>
          <p:cNvPr id="3" name="Recorded Sound">
            <a:hlinkClick r:id="" action="ppaction://media"/>
            <a:extLst>
              <a:ext uri="{FF2B5EF4-FFF2-40B4-BE49-F238E27FC236}">
                <a16:creationId xmlns:a16="http://schemas.microsoft.com/office/drawing/2014/main" id="{A9866023-1126-43A8-9A8E-BF5E9DF991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46937" y="354893"/>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2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20"/>
          <p:cNvSpPr txBox="1">
            <a:spLocks noGrp="1"/>
          </p:cNvSpPr>
          <p:nvPr>
            <p:ph type="title"/>
          </p:nvPr>
        </p:nvSpPr>
        <p:spPr>
          <a:xfrm>
            <a:off x="1303800" y="598575"/>
            <a:ext cx="7030500" cy="1285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What policies do Murray Calloway County Hospital have in place for language interpretation?</a:t>
            </a:r>
            <a:endParaRPr/>
          </a:p>
        </p:txBody>
      </p:sp>
      <p:sp>
        <p:nvSpPr>
          <p:cNvPr id="325" name="Google Shape;325;p20"/>
          <p:cNvSpPr txBox="1">
            <a:spLocks noGrp="1"/>
          </p:cNvSpPr>
          <p:nvPr>
            <p:ph type="body" idx="1"/>
          </p:nvPr>
        </p:nvSpPr>
        <p:spPr>
          <a:xfrm>
            <a:off x="1303800" y="1990050"/>
            <a:ext cx="7030500" cy="2541600"/>
          </a:xfrm>
          <a:prstGeom prst="rect">
            <a:avLst/>
          </a:prstGeom>
        </p:spPr>
        <p:txBody>
          <a:bodyPr spcFirstLastPara="1" wrap="square" lIns="91425" tIns="91425" rIns="91425" bIns="91425" anchor="t" anchorCtr="0">
            <a:normAutofit/>
          </a:bodyPr>
          <a:lstStyle/>
          <a:p>
            <a:pPr marL="0" lvl="0" indent="0" algn="l" rtl="0">
              <a:spcBef>
                <a:spcPts val="1200"/>
              </a:spcBef>
              <a:spcAft>
                <a:spcPts val="1200"/>
              </a:spcAft>
              <a:buNone/>
            </a:pPr>
            <a:r>
              <a:rPr lang="en" sz="2100" b="1">
                <a:solidFill>
                  <a:schemeClr val="accent1"/>
                </a:solidFill>
                <a:latin typeface="Times New Roman"/>
                <a:ea typeface="Times New Roman"/>
                <a:cs typeface="Times New Roman"/>
                <a:sym typeface="Times New Roman"/>
              </a:rPr>
              <a:t>MCCH has two policies in place for working with language barriers.</a:t>
            </a:r>
            <a:endParaRPr sz="2100" b="1">
              <a:solidFill>
                <a:schemeClr val="accent1"/>
              </a:solidFill>
            </a:endParaRPr>
          </a:p>
        </p:txBody>
      </p:sp>
      <p:pic>
        <p:nvPicPr>
          <p:cNvPr id="326" name="Google Shape;326;p20"/>
          <p:cNvPicPr preferRelativeResize="0"/>
          <p:nvPr/>
        </p:nvPicPr>
        <p:blipFill>
          <a:blip r:embed="rId5">
            <a:alphaModFix/>
          </a:blip>
          <a:stretch>
            <a:fillRect/>
          </a:stretch>
        </p:blipFill>
        <p:spPr>
          <a:xfrm>
            <a:off x="6315250" y="3181025"/>
            <a:ext cx="2555676" cy="1703776"/>
          </a:xfrm>
          <a:prstGeom prst="rect">
            <a:avLst/>
          </a:prstGeom>
          <a:noFill/>
          <a:ln>
            <a:noFill/>
          </a:ln>
        </p:spPr>
      </p:pic>
      <p:pic>
        <p:nvPicPr>
          <p:cNvPr id="2" name="Recorded Sound">
            <a:hlinkClick r:id="" action="ppaction://media"/>
            <a:extLst>
              <a:ext uri="{FF2B5EF4-FFF2-40B4-BE49-F238E27FC236}">
                <a16:creationId xmlns:a16="http://schemas.microsoft.com/office/drawing/2014/main" id="{3D057D38-7472-4851-84C0-6FA5095EDE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81583" y="3017168"/>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9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21"/>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The question we asked...</a:t>
            </a:r>
            <a:endParaRPr/>
          </a:p>
        </p:txBody>
      </p:sp>
      <p:sp>
        <p:nvSpPr>
          <p:cNvPr id="332" name="Google Shape;332;p21"/>
          <p:cNvSpPr txBox="1">
            <a:spLocks noGrp="1"/>
          </p:cNvSpPr>
          <p:nvPr>
            <p:ph type="body" idx="1"/>
          </p:nvPr>
        </p:nvSpPr>
        <p:spPr>
          <a:xfrm>
            <a:off x="962100" y="1597875"/>
            <a:ext cx="7372200" cy="29337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n" sz="2400" b="1">
                <a:solidFill>
                  <a:schemeClr val="accent1"/>
                </a:solidFill>
                <a:latin typeface="Maven Pro"/>
                <a:ea typeface="Maven Pro"/>
                <a:cs typeface="Maven Pro"/>
                <a:sym typeface="Maven Pro"/>
              </a:rPr>
              <a:t>What can be done to improve these policies?</a:t>
            </a:r>
            <a:endParaRPr sz="1200">
              <a:solidFill>
                <a:schemeClr val="accent1"/>
              </a:solidFill>
            </a:endParaRPr>
          </a:p>
        </p:txBody>
      </p:sp>
      <p:pic>
        <p:nvPicPr>
          <p:cNvPr id="333" name="Google Shape;333;p21"/>
          <p:cNvPicPr preferRelativeResize="0"/>
          <p:nvPr/>
        </p:nvPicPr>
        <p:blipFill>
          <a:blip r:embed="rId5">
            <a:alphaModFix/>
          </a:blip>
          <a:stretch>
            <a:fillRect/>
          </a:stretch>
        </p:blipFill>
        <p:spPr>
          <a:xfrm>
            <a:off x="6817425" y="3309049"/>
            <a:ext cx="2038000" cy="1667100"/>
          </a:xfrm>
          <a:prstGeom prst="rect">
            <a:avLst/>
          </a:prstGeom>
          <a:noFill/>
          <a:ln>
            <a:noFill/>
          </a:ln>
        </p:spPr>
      </p:pic>
      <p:pic>
        <p:nvPicPr>
          <p:cNvPr id="2" name="Recorded Sound">
            <a:hlinkClick r:id="" action="ppaction://media"/>
            <a:extLst>
              <a:ext uri="{FF2B5EF4-FFF2-40B4-BE49-F238E27FC236}">
                <a16:creationId xmlns:a16="http://schemas.microsoft.com/office/drawing/2014/main" id="{AA24C45A-97FC-4C2C-BE2A-C3721DEAD4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0837" y="2941050"/>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1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22"/>
          <p:cNvSpPr txBox="1">
            <a:spLocks noGrp="1"/>
          </p:cNvSpPr>
          <p:nvPr>
            <p:ph type="title"/>
          </p:nvPr>
        </p:nvSpPr>
        <p:spPr>
          <a:xfrm>
            <a:off x="1303800" y="598575"/>
            <a:ext cx="7030500" cy="62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The policy we proposed...</a:t>
            </a:r>
            <a:endParaRPr/>
          </a:p>
        </p:txBody>
      </p:sp>
      <p:sp>
        <p:nvSpPr>
          <p:cNvPr id="339" name="Google Shape;339;p22"/>
          <p:cNvSpPr txBox="1">
            <a:spLocks noGrp="1"/>
          </p:cNvSpPr>
          <p:nvPr>
            <p:ph type="body" idx="1"/>
          </p:nvPr>
        </p:nvSpPr>
        <p:spPr>
          <a:xfrm>
            <a:off x="721575" y="1407100"/>
            <a:ext cx="7826400" cy="3569100"/>
          </a:xfrm>
          <a:prstGeom prst="rect">
            <a:avLst/>
          </a:prstGeom>
        </p:spPr>
        <p:txBody>
          <a:bodyPr spcFirstLastPara="1" wrap="square" lIns="91425" tIns="91425" rIns="91425" bIns="91425" anchor="t" anchorCtr="0">
            <a:noAutofit/>
          </a:bodyPr>
          <a:lstStyle/>
          <a:p>
            <a:pPr marL="0" lvl="0" indent="0" algn="l" rtl="0">
              <a:lnSpc>
                <a:spcPct val="75000"/>
              </a:lnSpc>
              <a:spcBef>
                <a:spcPts val="1200"/>
              </a:spcBef>
              <a:spcAft>
                <a:spcPts val="0"/>
              </a:spcAft>
              <a:buNone/>
            </a:pPr>
            <a:r>
              <a:rPr lang="en" sz="1200" b="1">
                <a:solidFill>
                  <a:srgbClr val="FF0000"/>
                </a:solidFill>
                <a:latin typeface="Times New Roman"/>
                <a:ea typeface="Times New Roman"/>
                <a:cs typeface="Times New Roman"/>
                <a:sym typeface="Times New Roman"/>
              </a:rPr>
              <a:t>1) POLICY TITLE </a:t>
            </a:r>
            <a:endParaRPr sz="1200" b="1">
              <a:solidFill>
                <a:srgbClr val="FF0000"/>
              </a:solidFill>
              <a:latin typeface="Times New Roman"/>
              <a:ea typeface="Times New Roman"/>
              <a:cs typeface="Times New Roman"/>
              <a:sym typeface="Times New Roman"/>
            </a:endParaRPr>
          </a:p>
          <a:p>
            <a:pPr marL="0" lvl="0" indent="0" algn="l" rtl="0">
              <a:lnSpc>
                <a:spcPct val="75000"/>
              </a:lnSpc>
              <a:spcBef>
                <a:spcPts val="1200"/>
              </a:spcBef>
              <a:spcAft>
                <a:spcPts val="0"/>
              </a:spcAft>
              <a:buNone/>
            </a:pPr>
            <a:r>
              <a:rPr lang="en" sz="1200" b="1">
                <a:solidFill>
                  <a:srgbClr val="FF0000"/>
                </a:solidFill>
                <a:latin typeface="Times New Roman"/>
                <a:ea typeface="Times New Roman"/>
                <a:cs typeface="Times New Roman"/>
                <a:sym typeface="Times New Roman"/>
              </a:rPr>
              <a:t>Providing care to non-english speaking patients</a:t>
            </a:r>
            <a:endParaRPr sz="1200">
              <a:solidFill>
                <a:srgbClr val="FF0000"/>
              </a:solidFill>
              <a:latin typeface="Times New Roman"/>
              <a:ea typeface="Times New Roman"/>
              <a:cs typeface="Times New Roman"/>
              <a:sym typeface="Times New Roman"/>
            </a:endParaRPr>
          </a:p>
          <a:p>
            <a:pPr marL="0" lvl="0" indent="0" algn="l" rtl="0">
              <a:lnSpc>
                <a:spcPct val="75000"/>
              </a:lnSpc>
              <a:spcBef>
                <a:spcPts val="1200"/>
              </a:spcBef>
              <a:spcAft>
                <a:spcPts val="0"/>
              </a:spcAft>
              <a:buNone/>
            </a:pPr>
            <a:r>
              <a:rPr lang="en" sz="1200" b="1">
                <a:solidFill>
                  <a:srgbClr val="FF0000"/>
                </a:solidFill>
                <a:latin typeface="Times New Roman"/>
                <a:ea typeface="Times New Roman"/>
                <a:cs typeface="Times New Roman"/>
                <a:sym typeface="Times New Roman"/>
              </a:rPr>
              <a:t>POLICY STATEMENT</a:t>
            </a:r>
            <a:endParaRPr sz="1200" b="1">
              <a:solidFill>
                <a:srgbClr val="FF0000"/>
              </a:solidFill>
              <a:latin typeface="Times New Roman"/>
              <a:ea typeface="Times New Roman"/>
              <a:cs typeface="Times New Roman"/>
              <a:sym typeface="Times New Roman"/>
            </a:endParaRPr>
          </a:p>
          <a:p>
            <a:pPr marL="0" lvl="0" indent="0" algn="l" rtl="0">
              <a:lnSpc>
                <a:spcPct val="75000"/>
              </a:lnSpc>
              <a:spcBef>
                <a:spcPts val="1200"/>
              </a:spcBef>
              <a:spcAft>
                <a:spcPts val="0"/>
              </a:spcAft>
              <a:buNone/>
            </a:pPr>
            <a:r>
              <a:rPr lang="en" sz="1200">
                <a:solidFill>
                  <a:srgbClr val="FF0000"/>
                </a:solidFill>
                <a:latin typeface="Times New Roman"/>
                <a:ea typeface="Times New Roman"/>
                <a:cs typeface="Times New Roman"/>
                <a:sym typeface="Times New Roman"/>
              </a:rPr>
              <a:t>The Murray-Calloway County Hospital organization will ensure culturally and linguistically competent care is provided to the best of their ability, to patients that do not speak English as their primary language. </a:t>
            </a:r>
            <a:endParaRPr sz="1200">
              <a:solidFill>
                <a:srgbClr val="FF0000"/>
              </a:solidFill>
              <a:latin typeface="Times New Roman"/>
              <a:ea typeface="Times New Roman"/>
              <a:cs typeface="Times New Roman"/>
              <a:sym typeface="Times New Roman"/>
            </a:endParaRPr>
          </a:p>
          <a:p>
            <a:pPr marL="0" lvl="0" indent="0" algn="l" rtl="0">
              <a:lnSpc>
                <a:spcPct val="75000"/>
              </a:lnSpc>
              <a:spcBef>
                <a:spcPts val="1200"/>
              </a:spcBef>
              <a:spcAft>
                <a:spcPts val="0"/>
              </a:spcAft>
              <a:buNone/>
            </a:pPr>
            <a:r>
              <a:rPr lang="en" sz="1200" b="1">
                <a:solidFill>
                  <a:srgbClr val="FF0000"/>
                </a:solidFill>
                <a:latin typeface="Times New Roman"/>
                <a:ea typeface="Times New Roman"/>
                <a:cs typeface="Times New Roman"/>
                <a:sym typeface="Times New Roman"/>
              </a:rPr>
              <a:t>PROCEDURE</a:t>
            </a:r>
            <a:endParaRPr sz="1200" b="1">
              <a:solidFill>
                <a:srgbClr val="FF0000"/>
              </a:solidFill>
              <a:latin typeface="Times New Roman"/>
              <a:ea typeface="Times New Roman"/>
              <a:cs typeface="Times New Roman"/>
              <a:sym typeface="Times New Roman"/>
            </a:endParaRPr>
          </a:p>
          <a:p>
            <a:pPr marL="457200" lvl="0" indent="-304800" algn="l" rtl="0">
              <a:lnSpc>
                <a:spcPct val="115000"/>
              </a:lnSpc>
              <a:spcBef>
                <a:spcPts val="1200"/>
              </a:spcBef>
              <a:spcAft>
                <a:spcPts val="0"/>
              </a:spcAft>
              <a:buClr>
                <a:srgbClr val="FF0000"/>
              </a:buClr>
              <a:buSzPts val="1200"/>
              <a:buFont typeface="Times New Roman"/>
              <a:buChar char="-"/>
            </a:pPr>
            <a:r>
              <a:rPr lang="en" sz="1200">
                <a:solidFill>
                  <a:srgbClr val="FF0000"/>
                </a:solidFill>
                <a:latin typeface="Times New Roman"/>
                <a:ea typeface="Times New Roman"/>
                <a:cs typeface="Times New Roman"/>
                <a:sym typeface="Times New Roman"/>
              </a:rPr>
              <a:t>The organization will ensure the use of  the InDemand system when providing care to each and every non-english speaking patient. </a:t>
            </a:r>
            <a:endParaRPr sz="1200">
              <a:solidFill>
                <a:srgbClr val="FF0000"/>
              </a:solidFill>
              <a:latin typeface="Times New Roman"/>
              <a:ea typeface="Times New Roman"/>
              <a:cs typeface="Times New Roman"/>
              <a:sym typeface="Times New Roman"/>
            </a:endParaRPr>
          </a:p>
          <a:p>
            <a:pPr marL="457200" lvl="0" indent="-304800" algn="l" rtl="0">
              <a:lnSpc>
                <a:spcPct val="115000"/>
              </a:lnSpc>
              <a:spcBef>
                <a:spcPts val="0"/>
              </a:spcBef>
              <a:spcAft>
                <a:spcPts val="0"/>
              </a:spcAft>
              <a:buClr>
                <a:srgbClr val="FF0000"/>
              </a:buClr>
              <a:buSzPts val="1200"/>
              <a:buFont typeface="Times New Roman"/>
              <a:buChar char="-"/>
            </a:pPr>
            <a:r>
              <a:rPr lang="en" sz="1200">
                <a:solidFill>
                  <a:srgbClr val="FF0000"/>
                </a:solidFill>
                <a:latin typeface="Times New Roman"/>
                <a:ea typeface="Times New Roman"/>
                <a:cs typeface="Times New Roman"/>
                <a:sym typeface="Times New Roman"/>
              </a:rPr>
              <a:t>The organization will ensure that the use of family and friends as interpreters is not instituted as a form of interpretation between patient and hospital staff and when patient teaching is being provided. </a:t>
            </a:r>
            <a:endParaRPr sz="1200">
              <a:solidFill>
                <a:srgbClr val="FF0000"/>
              </a:solidFill>
              <a:latin typeface="Times New Roman"/>
              <a:ea typeface="Times New Roman"/>
              <a:cs typeface="Times New Roman"/>
              <a:sym typeface="Times New Roman"/>
            </a:endParaRPr>
          </a:p>
          <a:p>
            <a:pPr marL="457200" lvl="0" indent="-304800" algn="l" rtl="0">
              <a:lnSpc>
                <a:spcPct val="115000"/>
              </a:lnSpc>
              <a:spcBef>
                <a:spcPts val="0"/>
              </a:spcBef>
              <a:spcAft>
                <a:spcPts val="0"/>
              </a:spcAft>
              <a:buClr>
                <a:srgbClr val="FF0000"/>
              </a:buClr>
              <a:buSzPts val="1200"/>
              <a:buFont typeface="Times New Roman"/>
              <a:buChar char="-"/>
            </a:pPr>
            <a:r>
              <a:rPr lang="en" sz="1200">
                <a:solidFill>
                  <a:srgbClr val="FF0000"/>
                </a:solidFill>
                <a:latin typeface="Times New Roman"/>
                <a:ea typeface="Times New Roman"/>
                <a:cs typeface="Times New Roman"/>
                <a:sym typeface="Times New Roman"/>
              </a:rPr>
              <a:t>The institute will ensure that the use of the program Truven is utilized when patient education is required with non-english speaking patients. </a:t>
            </a:r>
            <a:endParaRPr sz="1200">
              <a:solidFill>
                <a:srgbClr val="FF0000"/>
              </a:solidFill>
              <a:latin typeface="Times New Roman"/>
              <a:ea typeface="Times New Roman"/>
              <a:cs typeface="Times New Roman"/>
              <a:sym typeface="Times New Roman"/>
            </a:endParaRPr>
          </a:p>
          <a:p>
            <a:pPr marL="457200" lvl="0" indent="-304800" algn="l" rtl="0">
              <a:lnSpc>
                <a:spcPct val="115000"/>
              </a:lnSpc>
              <a:spcBef>
                <a:spcPts val="0"/>
              </a:spcBef>
              <a:spcAft>
                <a:spcPts val="0"/>
              </a:spcAft>
              <a:buClr>
                <a:srgbClr val="FF0000"/>
              </a:buClr>
              <a:buSzPts val="1200"/>
              <a:buFont typeface="Times New Roman"/>
              <a:buChar char="-"/>
            </a:pPr>
            <a:r>
              <a:rPr lang="en" sz="1200">
                <a:solidFill>
                  <a:srgbClr val="FF0000"/>
                </a:solidFill>
                <a:latin typeface="Times New Roman"/>
                <a:ea typeface="Times New Roman"/>
                <a:cs typeface="Times New Roman"/>
                <a:sym typeface="Times New Roman"/>
              </a:rPr>
              <a:t>Current organizational policies will be reinforced and evaluated during staff meetings every six months. </a:t>
            </a:r>
            <a:endParaRPr sz="1200">
              <a:solidFill>
                <a:srgbClr val="FF0000"/>
              </a:solidFill>
              <a:latin typeface="Times New Roman"/>
              <a:ea typeface="Times New Roman"/>
              <a:cs typeface="Times New Roman"/>
              <a:sym typeface="Times New Roman"/>
            </a:endParaRPr>
          </a:p>
          <a:p>
            <a:pPr marL="0" lvl="0" indent="0" algn="l" rtl="0">
              <a:spcBef>
                <a:spcPts val="1200"/>
              </a:spcBef>
              <a:spcAft>
                <a:spcPts val="1200"/>
              </a:spcAft>
              <a:buNone/>
            </a:pPr>
            <a:endParaRPr sz="1200"/>
          </a:p>
        </p:txBody>
      </p:sp>
      <p:pic>
        <p:nvPicPr>
          <p:cNvPr id="3" name="Recorded Sound">
            <a:hlinkClick r:id="" action="ppaction://media"/>
            <a:extLst>
              <a:ext uri="{FF2B5EF4-FFF2-40B4-BE49-F238E27FC236}">
                <a16:creationId xmlns:a16="http://schemas.microsoft.com/office/drawing/2014/main" id="{4EBC9C26-E928-42EF-A09D-4253037BDF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83460" y="583043"/>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Momentum">
  <a:themeElements>
    <a:clrScheme name="Momentum">
      <a:dk1>
        <a:srgbClr val="C0791B"/>
      </a:dk1>
      <a:lt1>
        <a:srgbClr val="FFFFFF"/>
      </a:lt1>
      <a:dk2>
        <a:srgbClr val="424242"/>
      </a:dk2>
      <a:lt2>
        <a:srgbClr val="8DD8D3"/>
      </a:lt2>
      <a:accent1>
        <a:srgbClr val="0B6374"/>
      </a:accent1>
      <a:accent2>
        <a:srgbClr val="FD5B58"/>
      </a:accent2>
      <a:accent3>
        <a:srgbClr val="599191"/>
      </a:accent3>
      <a:accent4>
        <a:srgbClr val="D7E6A3"/>
      </a:accent4>
      <a:accent5>
        <a:srgbClr val="27278B"/>
      </a:accent5>
      <a:accent6>
        <a:srgbClr val="D558AB"/>
      </a:accent6>
      <a:hlink>
        <a:srgbClr val="27278B"/>
      </a:hlink>
      <a:folHlink>
        <a:srgbClr val="2727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TotalTime>
  <Words>2243</Words>
  <Application>Microsoft Office PowerPoint</Application>
  <PresentationFormat>On-screen Show (16:9)</PresentationFormat>
  <Paragraphs>131</Paragraphs>
  <Slides>13</Slides>
  <Notes>13</Notes>
  <HiddenSlides>0</HiddenSlides>
  <MMClips>11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Nunito</vt:lpstr>
      <vt:lpstr>Times New Roman</vt:lpstr>
      <vt:lpstr>Maven Pro</vt:lpstr>
      <vt:lpstr>Arial</vt:lpstr>
      <vt:lpstr>Pacifico</vt:lpstr>
      <vt:lpstr>Momentum</vt:lpstr>
      <vt:lpstr>Language Barriers in Healthcare and the Need for Intervention </vt:lpstr>
      <vt:lpstr>PowerPoint Presentation</vt:lpstr>
      <vt:lpstr>For just a moment...</vt:lpstr>
      <vt:lpstr>Our research question:</vt:lpstr>
      <vt:lpstr>Why we chose this question: </vt:lpstr>
      <vt:lpstr>What our research found according to scholarly articles:</vt:lpstr>
      <vt:lpstr>What policies do Murray Calloway County Hospital have in place for language interpretation?</vt:lpstr>
      <vt:lpstr>The question we asked...</vt:lpstr>
      <vt:lpstr>The policy we proposed...</vt:lpstr>
      <vt:lpstr>In conclusion...</vt:lpstr>
      <vt:lpstr>References: </vt:lpstr>
      <vt:lpstr>References continued: </vt:lpstr>
      <vt:lpstr>Thank you for your time!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Language Barriers in Healthcare and the Need for Intervention </dc:title>
  <cp:lastModifiedBy>chanler</cp:lastModifiedBy>
  <cp:revision>3</cp:revision>
  <dcterms:modified xsi:type="dcterms:W3CDTF">2021-10-15T19:44:51Z</dcterms:modified>
</cp:coreProperties>
</file>