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92964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ua Goff" initials="" lastIdx="2" clrIdx="0"/>
  <p:cmAuthor id="2" name="McMahon, Thomas" initials="MT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  <a:srgbClr val="000074"/>
    <a:srgbClr val="000050"/>
    <a:srgbClr val="003366"/>
    <a:srgbClr val="000099"/>
    <a:srgbClr val="003466"/>
    <a:srgbClr val="AAB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979" autoAdjust="0"/>
  </p:normalViewPr>
  <p:slideViewPr>
    <p:cSldViewPr>
      <p:cViewPr varScale="1">
        <p:scale>
          <a:sx n="18" d="100"/>
          <a:sy n="18" d="100"/>
        </p:scale>
        <p:origin x="1502" y="77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77B48A-F0AE-48DF-9212-BD67A2D1F3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7" tIns="45987" rIns="91977" bIns="45987" numCol="1" anchor="t" anchorCtr="0" compatLnSpc="1">
            <a:prstTxWarp prst="textNoShape">
              <a:avLst/>
            </a:prstTxWarp>
          </a:bodyPr>
          <a:lstStyle>
            <a:lvl1pPr defTabSz="92075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60B691C-147E-4C0A-AAD0-D0619D4B2F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150" y="0"/>
            <a:ext cx="40306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7" tIns="45987" rIns="91977" bIns="4598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53C2355-81B4-4355-AE51-431383EFAB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7" tIns="45987" rIns="91977" bIns="45987" numCol="1" anchor="b" anchorCtr="0" compatLnSpc="1">
            <a:prstTxWarp prst="textNoShape">
              <a:avLst/>
            </a:prstTxWarp>
          </a:bodyPr>
          <a:lstStyle>
            <a:lvl1pPr defTabSz="92075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AD6E08A-ECA8-490B-998C-67708C5909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150" y="6513513"/>
            <a:ext cx="40306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7" tIns="45987" rIns="91977" bIns="4598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C88C93-FBB4-4320-8F69-EE9499A25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9ECA0BB-C390-4DAE-94A8-8E13030C8F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7" tIns="45987" rIns="91977" bIns="45987" numCol="1" anchor="t" anchorCtr="0" compatLnSpc="1">
            <a:prstTxWarp prst="textNoShape">
              <a:avLst/>
            </a:prstTxWarp>
          </a:bodyPr>
          <a:lstStyle>
            <a:lvl1pPr defTabSz="92075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53BDC96-9CAA-4CFF-9408-A68CEE537A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4150" y="0"/>
            <a:ext cx="40306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7" tIns="45987" rIns="91977" bIns="4598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1ADD59B-B4B4-402C-BC8D-1C80D707FB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76575" y="514350"/>
            <a:ext cx="31432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1E2F323-9F18-41B2-8611-780A8967AE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257550"/>
            <a:ext cx="743743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7" tIns="45987" rIns="91977" bIns="45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CB67BCF-BA2C-4F68-BDD4-180A4776FA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7" tIns="45987" rIns="91977" bIns="45987" numCol="1" anchor="b" anchorCtr="0" compatLnSpc="1">
            <a:prstTxWarp prst="textNoShape">
              <a:avLst/>
            </a:prstTxWarp>
          </a:bodyPr>
          <a:lstStyle>
            <a:lvl1pPr defTabSz="92075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3820824-20A0-414B-98C9-6058F0F56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150" y="6513513"/>
            <a:ext cx="40306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7" tIns="45987" rIns="91977" bIns="4598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8FA9C0-A17E-4D47-A87D-BBAFFC0E4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3BF6996-F0B1-431A-8BE6-141529EC9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0CB557-B89E-4157-9B63-16432E031A72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914DCBC-CADA-4D36-AC68-A6AB74D52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DAD8F18-F4F1-4E2C-A753-B4EABB4FB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838" y="10226675"/>
            <a:ext cx="34197925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675" y="18653125"/>
            <a:ext cx="281622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D7467C-0A13-411E-B9FE-42910EDD3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070D72-7F38-4C84-918F-A157D8A4A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FD38E-D2FF-4312-8981-049F63BD2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409AC-0464-4CC5-94E3-39BE2AFA0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13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4E8A40-5A26-4855-B805-071AB969C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03CFF0-2E44-453E-B2D3-6E7C55FF1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010FA6-0635-4B8F-A055-1954FE944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B5B3-EEF2-4A21-82D1-AF3689142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48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663900" y="2925763"/>
            <a:ext cx="8545513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4188" y="2925763"/>
            <a:ext cx="25487312" cy="263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75330C-42A1-4852-86CD-E0AC6BAE0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7A0EE3-2376-4597-95DB-BECAF62EC8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0BEF1-AF1D-4FCD-B06F-7297D9DF1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15B6-FBC9-4B25-8049-55F5FCA7B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23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FEEEE3-0749-42A5-B7EC-5DCAE5104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E71F28-DD7E-4360-874D-EFF2A01A5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3992CC-5897-4014-A1A5-BE18314CA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F8AA-07A4-4FB3-90E9-8A5F45242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4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5" y="21153438"/>
            <a:ext cx="341979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5" y="13952538"/>
            <a:ext cx="3419792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0CA430-34B5-4E3D-8149-516E38215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7E6746-0394-4DC7-B767-7994451F7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9F34A0-2F01-40DB-84CD-21B593B9D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D0AB9-F645-4557-AB07-ED17E3C6F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1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4188" y="9486900"/>
            <a:ext cx="17016412" cy="1977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93000" y="9486900"/>
            <a:ext cx="17016413" cy="1977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DDC9D-29EB-4E4F-B564-3BAB0C815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BD634E-CA55-49D1-8CB6-35C2A924A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1EC84-79B5-49BB-A7D1-B73D4F32D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8432F-3065-413A-8DDC-7BAEBEFDC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0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63" y="1317625"/>
            <a:ext cx="3621087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363" y="7369175"/>
            <a:ext cx="1777682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363" y="10439400"/>
            <a:ext cx="1777682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7475" y="7369175"/>
            <a:ext cx="1778476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7475" y="10439400"/>
            <a:ext cx="1778476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1848EA-704A-4C3A-9BA1-5A64DEF10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6AA425-EE7E-4A0F-AC35-787C0F01A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BA20B5-90AB-47F3-A0B6-3CF5676BF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C63B-75C1-4DBB-BC9E-C6E7FC11C0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92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BB3447-76C6-4DFE-8FAE-8A5B5409C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86B8DE-536D-4411-80D5-F1B4BA796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AD05C7-2A3C-43FF-A51F-AE92C2E55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8EAB6-8E61-4911-97C0-BB56BF4C3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60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4B846F-E490-429F-86E4-DD69296988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86E535-EFED-48C5-B4A3-1240F2B69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352DD1-19A2-4FD1-ADBA-A0F7F04E1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28AB-4EF5-416D-BF2E-C52F0178E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74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63" y="1311275"/>
            <a:ext cx="13236575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538" y="1311275"/>
            <a:ext cx="224917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363" y="6888163"/>
            <a:ext cx="13236575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F39D65-B55A-40CE-914D-F98FFD1A9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2F234-676B-4CC6-B6CE-BFA5F174E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21C77-040D-4260-B8FB-E7CBE8016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F414F-034A-471E-AECE-2B029EC06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74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0" y="23042563"/>
            <a:ext cx="241395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700" y="2941638"/>
            <a:ext cx="241395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700" y="25763538"/>
            <a:ext cx="241395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EE749-1415-4BA1-B9FE-229AC4AEB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4C6BB-750C-4869-A9BD-A5476C006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6C8ED-9BD8-4820-84C3-E034DA4FA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D05E-7FE6-41AC-A303-68F9963527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58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DC0ED3-9741-4652-AA39-DE967B9DD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24188" y="2925763"/>
            <a:ext cx="341852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425" tIns="217215" rIns="434425" bIns="2172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A32044-182B-42FD-B456-DF5AAB4D8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24188" y="9486900"/>
            <a:ext cx="34185225" cy="197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425" tIns="217215" rIns="434425" bIns="217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BF010590-254C-4D23-BE7F-D6EFBE6A2B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24188" y="30014863"/>
            <a:ext cx="83820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425" tIns="217215" rIns="434425" bIns="217215" numCol="1" anchor="t" anchorCtr="0" compatLnSpc="1">
            <a:prstTxWarp prst="textNoShape">
              <a:avLst/>
            </a:prstTxWarp>
          </a:bodyPr>
          <a:lstStyle>
            <a:lvl1pPr defTabSz="4346575">
              <a:defRPr sz="5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DF1080AA-CC52-4DD1-A386-A629029370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39813" y="30014863"/>
            <a:ext cx="127539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425" tIns="217215" rIns="434425" bIns="217215" numCol="1" anchor="t" anchorCtr="0" compatLnSpc="1">
            <a:prstTxWarp prst="textNoShape">
              <a:avLst/>
            </a:prstTxWarp>
          </a:bodyPr>
          <a:lstStyle>
            <a:lvl1pPr algn="ctr" defTabSz="4346575">
              <a:defRPr sz="5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18BDC443-97E8-4C3E-AF15-50BDAE25B1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827413" y="30014863"/>
            <a:ext cx="83820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425" tIns="217215" rIns="434425" bIns="217215" numCol="1" anchor="t" anchorCtr="0" compatLnSpc="1">
            <a:prstTxWarp prst="textNoShape">
              <a:avLst/>
            </a:prstTxWarp>
          </a:bodyPr>
          <a:lstStyle>
            <a:lvl1pPr algn="r" defTabSz="4346575">
              <a:defRPr sz="59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EE2CF1-9A82-435E-B94C-B03D67060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4FF1367-9982-43E0-8595-A0D87C1D4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40233600" cy="4572000"/>
          </a:xfrm>
          <a:prstGeom prst="rect">
            <a:avLst/>
          </a:prstGeom>
          <a:solidFill>
            <a:srgbClr val="0034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2" name="Line 9">
            <a:extLst>
              <a:ext uri="{FF2B5EF4-FFF2-40B4-BE49-F238E27FC236}">
                <a16:creationId xmlns:a16="http://schemas.microsoft.com/office/drawing/2014/main" id="{1D1AF14E-40EB-4398-9928-D66DA73708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4648200"/>
            <a:ext cx="40233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11">
            <a:extLst>
              <a:ext uri="{FF2B5EF4-FFF2-40B4-BE49-F238E27FC236}">
                <a16:creationId xmlns:a16="http://schemas.microsoft.com/office/drawing/2014/main" id="{C15F4B65-3F25-484B-B21D-1861B868C5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6800" y="4876800"/>
            <a:ext cx="11811000" cy="2712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4" name="Rectangle 14">
            <a:extLst>
              <a:ext uri="{FF2B5EF4-FFF2-40B4-BE49-F238E27FC236}">
                <a16:creationId xmlns:a16="http://schemas.microsoft.com/office/drawing/2014/main" id="{7B487E8B-D0C5-4DE5-BCA5-76D0C410BC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173200" y="4876800"/>
            <a:ext cx="11811000" cy="2712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5" name="Rectangle 15">
            <a:extLst>
              <a:ext uri="{FF2B5EF4-FFF2-40B4-BE49-F238E27FC236}">
                <a16:creationId xmlns:a16="http://schemas.microsoft.com/office/drawing/2014/main" id="{C3EEF2E7-E005-48E0-B20E-3911A00A33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279600" y="4876800"/>
            <a:ext cx="11811000" cy="2712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346575" rtl="0" eaLnBrk="1" fontAlgn="base" hangingPunct="1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46575" rtl="0" eaLnBrk="1" fontAlgn="base" hangingPunct="1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Times New Roman" pitchFamily="18" charset="0"/>
        </a:defRPr>
      </a:lvl2pPr>
      <a:lvl3pPr algn="ctr" defTabSz="4346575" rtl="0" eaLnBrk="1" fontAlgn="base" hangingPunct="1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Times New Roman" pitchFamily="18" charset="0"/>
        </a:defRPr>
      </a:lvl3pPr>
      <a:lvl4pPr algn="ctr" defTabSz="4346575" rtl="0" eaLnBrk="1" fontAlgn="base" hangingPunct="1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Times New Roman" pitchFamily="18" charset="0"/>
        </a:defRPr>
      </a:lvl4pPr>
      <a:lvl5pPr algn="ctr" defTabSz="4346575" rtl="0" eaLnBrk="1" fontAlgn="base" hangingPunct="1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Times New Roman" pitchFamily="18" charset="0"/>
        </a:defRPr>
      </a:lvl5pPr>
      <a:lvl6pPr marL="457200" algn="ctr" defTabSz="4346575" rtl="0" eaLnBrk="1" fontAlgn="base" hangingPunct="1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Times New Roman" pitchFamily="18" charset="0"/>
        </a:defRPr>
      </a:lvl6pPr>
      <a:lvl7pPr marL="914400" algn="ctr" defTabSz="4346575" rtl="0" eaLnBrk="1" fontAlgn="base" hangingPunct="1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Times New Roman" pitchFamily="18" charset="0"/>
        </a:defRPr>
      </a:lvl7pPr>
      <a:lvl8pPr marL="1371600" algn="ctr" defTabSz="4346575" rtl="0" eaLnBrk="1" fontAlgn="base" hangingPunct="1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Times New Roman" pitchFamily="18" charset="0"/>
        </a:defRPr>
      </a:lvl8pPr>
      <a:lvl9pPr marL="1828800" algn="ctr" defTabSz="4346575" rtl="0" eaLnBrk="1" fontAlgn="base" hangingPunct="1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Times New Roman" pitchFamily="18" charset="0"/>
        </a:defRPr>
      </a:lvl9pPr>
    </p:titleStyle>
    <p:bodyStyle>
      <a:lvl1pPr marL="1625600" indent="-1625600" algn="l" defTabSz="4346575" rtl="0" eaLnBrk="1" fontAlgn="base" hangingPunct="1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533775" indent="-1363663" algn="l" defTabSz="4346575" rtl="0" eaLnBrk="1" fontAlgn="base" hangingPunct="1">
        <a:spcBef>
          <a:spcPct val="20000"/>
        </a:spcBef>
        <a:spcAft>
          <a:spcPct val="0"/>
        </a:spcAft>
        <a:buChar char="–"/>
        <a:defRPr sz="13300">
          <a:solidFill>
            <a:schemeClr val="tx1"/>
          </a:solidFill>
          <a:latin typeface="+mn-lt"/>
        </a:defRPr>
      </a:lvl2pPr>
      <a:lvl3pPr marL="5427663" indent="-1081088" algn="l" defTabSz="4346575" rtl="0" eaLnBrk="1" fontAlgn="base" hangingPunct="1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605713" indent="-1095375" algn="l" defTabSz="4346575" rtl="0" eaLnBrk="1" fontAlgn="base" hangingPunct="1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767888" indent="-1081088" algn="l" defTabSz="434657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10225088" indent="-1081088" algn="l" defTabSz="434657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682288" indent="-1081088" algn="l" defTabSz="434657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1139488" indent="-1081088" algn="l" defTabSz="434657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596688" indent="-1081088" algn="l" defTabSz="434657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rstudio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cran.r-project.org/package=rgeos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asdar-book.org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cran.r-project.org/package=dplyr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cran.r-project.org/package=ggspatial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809C4620-709F-4156-A964-AD1D45DBB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0" y="-628650"/>
            <a:ext cx="39674800" cy="644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8973" tIns="457094" rIns="418973" bIns="457094">
            <a:spAutoFit/>
          </a:bodyPr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8800" dirty="0">
                <a:solidFill>
                  <a:schemeClr val="bg1"/>
                </a:solidFill>
                <a:cs typeface="Arial" panose="020B0604020202020204" pitchFamily="34" charset="0"/>
              </a:rPr>
              <a:t>Mapping Fetch and Diel Movements of Silver Carp </a:t>
            </a:r>
            <a:r>
              <a:rPr lang="en-US" altLang="en-US" sz="8800" i="1" dirty="0">
                <a:solidFill>
                  <a:schemeClr val="bg1"/>
                </a:solidFill>
                <a:cs typeface="Arial" panose="020B0604020202020204" pitchFamily="34" charset="0"/>
              </a:rPr>
              <a:t>Hypophthalmichthys molitrix</a:t>
            </a:r>
            <a:r>
              <a:rPr lang="en-US" altLang="en-US" sz="8800" dirty="0">
                <a:solidFill>
                  <a:schemeClr val="bg1"/>
                </a:solidFill>
                <a:cs typeface="Arial" panose="020B0604020202020204" pitchFamily="34" charset="0"/>
              </a:rPr>
              <a:t> Within Kentucky Lake and Lake Barkley With GIS</a:t>
            </a:r>
            <a:br>
              <a:rPr lang="en-US" altLang="en-US" sz="8800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en-US" altLang="en-US" sz="9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en-US" sz="8700" b="1" dirty="0">
              <a:solidFill>
                <a:schemeClr val="bg1"/>
              </a:solidFill>
            </a:endParaRPr>
          </a:p>
        </p:txBody>
      </p:sp>
      <p:sp>
        <p:nvSpPr>
          <p:cNvPr id="4099" name="Text Box 96">
            <a:extLst>
              <a:ext uri="{FF2B5EF4-FFF2-40B4-BE49-F238E27FC236}">
                <a16:creationId xmlns:a16="http://schemas.microsoft.com/office/drawing/2014/main" id="{F93B87DD-2163-4392-940C-32018C674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24200"/>
            <a:ext cx="402336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8973" tIns="45257" rIns="418973" bIns="45257">
            <a:spAutoFit/>
          </a:bodyPr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900" b="1" dirty="0">
                <a:solidFill>
                  <a:schemeClr val="bg1"/>
                </a:solidFill>
              </a:rPr>
              <a:t>Levi G. Umland and Dr. Timothy Spier</a:t>
            </a:r>
            <a:endParaRPr lang="en-US" altLang="en-US" sz="5900" b="1" baseline="26000" dirty="0">
              <a:solidFill>
                <a:schemeClr val="bg1"/>
              </a:solidFill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Department of Biology, Murray State University, Murray, KY 42071</a:t>
            </a:r>
          </a:p>
        </p:txBody>
      </p:sp>
      <p:sp>
        <p:nvSpPr>
          <p:cNvPr id="4100" name="Rectangle 248">
            <a:extLst>
              <a:ext uri="{FF2B5EF4-FFF2-40B4-BE49-F238E27FC236}">
                <a16:creationId xmlns:a16="http://schemas.microsoft.com/office/drawing/2014/main" id="{2A42D443-EF26-486A-856C-1C14A37A0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876800"/>
            <a:ext cx="11811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chemeClr val="bg1"/>
                </a:solidFill>
              </a:rPr>
              <a:t>Introduction/Background</a:t>
            </a:r>
          </a:p>
        </p:txBody>
      </p:sp>
      <p:sp>
        <p:nvSpPr>
          <p:cNvPr id="4101" name="Rectangle 252">
            <a:extLst>
              <a:ext uri="{FF2B5EF4-FFF2-40B4-BE49-F238E27FC236}">
                <a16:creationId xmlns:a16="http://schemas.microsoft.com/office/drawing/2014/main" id="{37314502-4CC8-45AC-BDF8-88FF0234B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3200" y="4876800"/>
            <a:ext cx="11811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4102" name="Text Box 253">
            <a:extLst>
              <a:ext uri="{FF2B5EF4-FFF2-40B4-BE49-F238E27FC236}">
                <a16:creationId xmlns:a16="http://schemas.microsoft.com/office/drawing/2014/main" id="{17C4B602-08D2-4D3B-869F-D5D4D73EB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6132513"/>
            <a:ext cx="1175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3" name="Text Box 254">
            <a:extLst>
              <a:ext uri="{FF2B5EF4-FFF2-40B4-BE49-F238E27FC236}">
                <a16:creationId xmlns:a16="http://schemas.microsoft.com/office/drawing/2014/main" id="{BFECE783-2109-4DE6-AF82-3E97E5803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861050"/>
            <a:ext cx="11582400" cy="1548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/>
              <a:t>Silver Carp are native to eastern Asia and were intentionally introduced within Arkansas in the 1970s.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/>
              <a:t>Silver Carp being planktivorous, were brought here as a biological control for sewage lagoons and aquacultural ponds.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/>
              <a:t>Escaped due to flooding during the 1970s into a tributary of the Mississippi River.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/>
              <a:t>Silver Carp were first documented in Kentucky during the early 2000s.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/>
              <a:t>They are classified as an invasive species and are continuing to spread through our rivers and reservoirs.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/>
              <a:t>Few tracking studies of Silver Carp have been performed within reservoirs.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/>
              <a:t>Currently, Murray State University and the Kentucky Department of Fish and Wildlife Resources have integrated a network of submerged passive receivers throughout Kentucky Lake and Lake Barkley, tracking Silver Carp and other native fish species long-term movements/seasonal patterns.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4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4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4000" dirty="0"/>
          </a:p>
        </p:txBody>
      </p:sp>
      <p:sp>
        <p:nvSpPr>
          <p:cNvPr id="4104" name="Rectangle 258">
            <a:extLst>
              <a:ext uri="{FF2B5EF4-FFF2-40B4-BE49-F238E27FC236}">
                <a16:creationId xmlns:a16="http://schemas.microsoft.com/office/drawing/2014/main" id="{1F9E6DAC-3D60-428C-8D39-EB51EBD5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0088" y="14711363"/>
            <a:ext cx="11811000" cy="914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chemeClr val="bg1"/>
                </a:solidFill>
              </a:rPr>
              <a:t>Hypothesis/Expected Results</a:t>
            </a:r>
          </a:p>
        </p:txBody>
      </p:sp>
      <p:sp>
        <p:nvSpPr>
          <p:cNvPr id="2062" name="Text Box 261">
            <a:extLst>
              <a:ext uri="{FF2B5EF4-FFF2-40B4-BE49-F238E27FC236}">
                <a16:creationId xmlns:a16="http://schemas.microsoft.com/office/drawing/2014/main" id="{B5A978C9-0A7C-4C0A-8ECC-4DA79FEB3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9600" y="30327600"/>
            <a:ext cx="11734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000" b="1" dirty="0">
              <a:latin typeface="+mn-lt"/>
            </a:endParaRPr>
          </a:p>
        </p:txBody>
      </p:sp>
      <p:sp>
        <p:nvSpPr>
          <p:cNvPr id="4108" name="Rectangle 273">
            <a:extLst>
              <a:ext uri="{FF2B5EF4-FFF2-40B4-BE49-F238E27FC236}">
                <a16:creationId xmlns:a16="http://schemas.microsoft.com/office/drawing/2014/main" id="{55111C6E-BBB7-4F34-B18D-AD90DFEFE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9600" y="4876799"/>
            <a:ext cx="11811000" cy="1743077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chemeClr val="bg1"/>
                </a:solidFill>
              </a:rPr>
              <a:t>Panther Bay in Kentucky Lake </a:t>
            </a:r>
          </a:p>
        </p:txBody>
      </p:sp>
      <p:sp>
        <p:nvSpPr>
          <p:cNvPr id="2065" name="Text Box 283">
            <a:extLst>
              <a:ext uri="{FF2B5EF4-FFF2-40B4-BE49-F238E27FC236}">
                <a16:creationId xmlns:a16="http://schemas.microsoft.com/office/drawing/2014/main" id="{02BB945A-B71C-4205-B1B0-AE8DBFD11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9400" y="30327600"/>
            <a:ext cx="117348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000" dirty="0">
              <a:latin typeface="+mn-lt"/>
            </a:endParaRPr>
          </a:p>
        </p:txBody>
      </p:sp>
      <p:sp>
        <p:nvSpPr>
          <p:cNvPr id="2066" name="Text Box 284">
            <a:extLst>
              <a:ext uri="{FF2B5EF4-FFF2-40B4-BE49-F238E27FC236}">
                <a16:creationId xmlns:a16="http://schemas.microsoft.com/office/drawing/2014/main" id="{6562A198-B491-4465-BC97-78028C870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9400" y="5867400"/>
            <a:ext cx="11658600" cy="7375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cs typeface="Arial" panose="020B0604020202020204" pitchFamily="34" charset="0"/>
              </a:rPr>
              <a:t>The Tennessee River flows from south to north through Kentucky Lake.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cs typeface="Arial" panose="020B0604020202020204" pitchFamily="34" charset="0"/>
              </a:rPr>
              <a:t>Fetch: distance over the waters surface where the wind remains steady in both direction and intensity.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altLang="en-US" sz="4000" dirty="0">
              <a:latin typeface="+mn-lt"/>
            </a:endParaRPr>
          </a:p>
        </p:txBody>
      </p:sp>
      <p:sp>
        <p:nvSpPr>
          <p:cNvPr id="4112" name="Rectangle 251">
            <a:extLst>
              <a:ext uri="{FF2B5EF4-FFF2-40B4-BE49-F238E27FC236}">
                <a16:creationId xmlns:a16="http://schemas.microsoft.com/office/drawing/2014/main" id="{A61D8BE4-056A-44AB-BB9E-C21E3CBC6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40" y="19361662"/>
            <a:ext cx="11811000" cy="1052512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4113" name="TextBox 14">
            <a:extLst>
              <a:ext uri="{FF2B5EF4-FFF2-40B4-BE49-F238E27FC236}">
                <a16:creationId xmlns:a16="http://schemas.microsoft.com/office/drawing/2014/main" id="{5EDA1F0E-F139-44FA-A3CE-48DBE68F2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4400" y="15768638"/>
            <a:ext cx="11307762" cy="1055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cs typeface="Arial" panose="020B0604020202020204" pitchFamily="34" charset="0"/>
              </a:rPr>
              <a:t>Outside of reproducing/spawning, life within nature, at least in general, revolves around predator avoidance and food.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cs typeface="Arial" panose="020B0604020202020204" pitchFamily="34" charset="0"/>
              </a:rPr>
              <a:t>Adult Silver Carp have no natural predators within the U.S.A.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cs typeface="Arial" panose="020B0604020202020204" pitchFamily="34" charset="0"/>
              </a:rPr>
              <a:t>That being stated, I suspect they spend most of their time following their food source, that being phytoplankton.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cs typeface="Arial" panose="020B0604020202020204" pitchFamily="34" charset="0"/>
              </a:rPr>
              <a:t>I suspect the fetch concentrates the phytoplankton into wind blown shoreline and coves within these reservoirs.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cs typeface="Arial" panose="020B0604020202020204" pitchFamily="34" charset="0"/>
              </a:rPr>
              <a:t> I suspect that fetch impacts Silver Carp behavior and movements for this reason.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cs typeface="Arial" panose="020B0604020202020204" pitchFamily="34" charset="0"/>
              </a:rPr>
              <a:t>Initial results indicate that wind does </a:t>
            </a:r>
            <a:r>
              <a:rPr lang="en-US" altLang="en-US" sz="4000">
                <a:cs typeface="Arial" panose="020B0604020202020204" pitchFamily="34" charset="0"/>
              </a:rPr>
              <a:t>indeed </a:t>
            </a:r>
            <a:r>
              <a:rPr lang="en-US" altLang="en-US" sz="4000" dirty="0">
                <a:cs typeface="Arial" panose="020B0604020202020204" pitchFamily="34" charset="0"/>
              </a:rPr>
              <a:t>e</a:t>
            </a:r>
            <a:r>
              <a:rPr lang="en-US" altLang="en-US" sz="4000">
                <a:cs typeface="Arial" panose="020B0604020202020204" pitchFamily="34" charset="0"/>
              </a:rPr>
              <a:t>ffect </a:t>
            </a:r>
            <a:r>
              <a:rPr lang="en-US" altLang="en-US" sz="4000" dirty="0">
                <a:cs typeface="Arial" panose="020B0604020202020204" pitchFamily="34" charset="0"/>
              </a:rPr>
              <a:t>Silver Carp movements.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40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4000" dirty="0">
              <a:cs typeface="Arial" panose="020B0604020202020204" pitchFamily="34" charset="0"/>
            </a:endParaRPr>
          </a:p>
        </p:txBody>
      </p:sp>
      <p:sp>
        <p:nvSpPr>
          <p:cNvPr id="4114" name="TextBox 17">
            <a:extLst>
              <a:ext uri="{FF2B5EF4-FFF2-40B4-BE49-F238E27FC236}">
                <a16:creationId xmlns:a16="http://schemas.microsoft.com/office/drawing/2014/main" id="{698706DB-70A0-4EA2-8296-8178D68FD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338" y="20414174"/>
            <a:ext cx="11307762" cy="1486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>
                <a:cs typeface="Arial" panose="020B0604020202020204" pitchFamily="34" charset="0"/>
              </a:rPr>
              <a:t>My study uses hydroacoustic telemetry in order to track the diel movements of Silver Carp and attempt to discover daily Silver Carp patterns.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>
                <a:cs typeface="Arial" panose="020B0604020202020204" pitchFamily="34" charset="0"/>
              </a:rPr>
              <a:t>Half of the days spent tracking are committed to spending 24 hours on one individual Silver Carp and recording a location and wind data every hour.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>
                <a:cs typeface="Arial" panose="020B0604020202020204" pitchFamily="34" charset="0"/>
              </a:rPr>
              <a:t>The other half is spent locating as many Silver Carp within the reservoir as possible.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>
                <a:cs typeface="Arial" panose="020B0604020202020204" pitchFamily="34" charset="0"/>
              </a:rPr>
              <a:t>With each Silver Carp location, the boat is anchored so wind direction and wind speed may be measured and recorded.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>
                <a:cs typeface="Arial" panose="020B0604020202020204" pitchFamily="34" charset="0"/>
              </a:rPr>
              <a:t>We have used these data to map the fetch and we have overlayed the Silver Carp locations on a bathymetry map.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>
                <a:cs typeface="Arial" panose="020B0604020202020204" pitchFamily="34" charset="0"/>
              </a:rPr>
              <a:t>I used the time slider feature within ArcGIS Pro to track the Silver Carp movements through time.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4000" dirty="0"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4000" dirty="0">
              <a:cs typeface="Arial" panose="020B0604020202020204" pitchFamily="34" charset="0"/>
            </a:endParaRPr>
          </a:p>
          <a:p>
            <a:r>
              <a:rPr lang="en-US" altLang="en-US" sz="4000" dirty="0">
                <a:cs typeface="Arial" panose="020B0604020202020204" pitchFamily="34" charset="0"/>
              </a:rPr>
              <a:t> </a:t>
            </a:r>
          </a:p>
          <a:p>
            <a:endParaRPr lang="en-US" altLang="en-US" sz="4000" dirty="0">
              <a:cs typeface="Arial" panose="020B0604020202020204" pitchFamily="34" charset="0"/>
            </a:endParaRPr>
          </a:p>
          <a:p>
            <a:endParaRPr lang="en-US" altLang="en-US" sz="4000" dirty="0">
              <a:cs typeface="Arial" panose="020B0604020202020204" pitchFamily="34" charset="0"/>
            </a:endParaRPr>
          </a:p>
        </p:txBody>
      </p:sp>
      <p:sp>
        <p:nvSpPr>
          <p:cNvPr id="4115" name="TextBox 21">
            <a:extLst>
              <a:ext uri="{FF2B5EF4-FFF2-40B4-BE49-F238E27FC236}">
                <a16:creationId xmlns:a16="http://schemas.microsoft.com/office/drawing/2014/main" id="{D0135600-24CC-4118-B27A-3BCD6AD6E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0556" y="31127700"/>
            <a:ext cx="117490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I would like to thank Dr. Spier and my committee for all of their advice and guidance.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I would also like to thank Nathan Klein and Andrew </a:t>
            </a:r>
            <a:r>
              <a:rPr lang="en-US" altLang="en-US" dirty="0" err="1">
                <a:cs typeface="Arial" panose="020B0604020202020204" pitchFamily="34" charset="0"/>
              </a:rPr>
              <a:t>Lydeard</a:t>
            </a:r>
            <a:r>
              <a:rPr lang="en-US" altLang="en-US" dirty="0">
                <a:cs typeface="Arial" panose="020B0604020202020204" pitchFamily="34" charset="0"/>
              </a:rPr>
              <a:t> for help with tracking.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Special thanks to The Hancock Biological Station for allowing me to use their equipment.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5" name="Rectangle 260">
            <a:extLst>
              <a:ext uri="{FF2B5EF4-FFF2-40B4-BE49-F238E27FC236}">
                <a16:creationId xmlns:a16="http://schemas.microsoft.com/office/drawing/2014/main" id="{FCE77E7B-D4D1-4A9A-AEE0-AB5BC4850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1988" y="30426046"/>
            <a:ext cx="11811000" cy="567858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</a:rPr>
              <a:t>Acknowledgments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FA208-8D54-496F-AE99-7F65A5F50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537480"/>
            <a:ext cx="2304488" cy="2737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1C1547-3AFC-49B7-A8F0-C29541B7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645" y="1578656"/>
            <a:ext cx="2590800" cy="2696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80D98-998F-464D-B2AC-5E79AB6AE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4311" y="3517525"/>
            <a:ext cx="5639289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8B358-56BB-4782-893F-81F2AA7B2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0" y="1360487"/>
            <a:ext cx="1837030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389C26-CEFE-45B7-A6DC-89723CE206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79600" y="6619877"/>
            <a:ext cx="11811000" cy="8109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0E92AA-56FC-4440-AB17-8764D4D734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38792" y="8947870"/>
            <a:ext cx="11582400" cy="8686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5BE093-0BAD-4E10-83F9-A6C27D86BD5F}"/>
              </a:ext>
            </a:extLst>
          </p:cNvPr>
          <p:cNvSpPr txBox="1"/>
          <p:nvPr/>
        </p:nvSpPr>
        <p:spPr>
          <a:xfrm>
            <a:off x="27508200" y="26060400"/>
            <a:ext cx="124968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Benedikt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Gräler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Edzer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Pebesma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Gerard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Heuvelink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2016.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Spatio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-Temporal Interpolation using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gstat.The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 Journal 8(1), 204-218</a:t>
            </a: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Dewey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Dunnington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(2021).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ggspatial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Spatial Data Framework for ggplot2. R package version 1.1.5.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https://CRAN.R-project.org/package=ggspatial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ESRI (2021). ArcGIS Pro Desktop: Release 2.8.3. Redlands, CA: Environmental Systems Research Institute.</a:t>
            </a: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Evans JS (2021). _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spatialEco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_. R package version 1.3-6, &lt;URL: https://github.com/jeffreyevans/spatialEco&gt;.</a:t>
            </a: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Hadley Wickham, Romain François, Lionel Henry and Kirill Müller (2021).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dplyr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 Grammar of Data</a:t>
            </a: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H. Wickham. ggplot2: Elegant Graphics for Data Analysis. Springer-Verlag New York, 2016.</a:t>
            </a: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Kolar, C. S., Chapman, D. C., Courtenay Jr, W. R., Housel, C. M., Williams, J. D., &amp; Jennings, D. P. (2005). Asian carps of the genus Hypophthalmichthys (Pisces,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Cyprinidae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a biological synopsis and environmental risk assessment.</a:t>
            </a: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Lebeda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D. (2017). Potential for asymmetric competition among co-inhabiting invasive Silver Carp and native shad species in the Lower Midwest. Murray State University Graduate Theses and Dissertations. 69.</a:t>
            </a: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Manipulation. R package version 1.0.7.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https://CRAN.R-project.org/package=dplyr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Pebesma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E.J., 2004. Multivariable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geostatistics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S: the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gstat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package. Computers &amp; Geosciences, 30:683-691.</a:t>
            </a: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Pebesma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E.J., R.S.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Bivand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2005. Classes and methods for spatial data in R. R News 5 (2), https://cran.r-project.org/doc/Rnews/.</a:t>
            </a: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 J.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Hijmans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(2021). raster: Geographic Data Analysis and Modeling. R package version 3.5-2. https://CRAN.R-project.org/package=raster</a:t>
            </a: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Roger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Bivand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Tim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Keitt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Barry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Rowlingson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(2021).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rgdal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Bindings for the 'Geospatial' Data Abstraction Library. R package version 1.5-27. https://CRAN.R-project.org/package=rgdal</a:t>
            </a: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Roger S.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Bivand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Edzer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Pebesma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Virgilio Gomez-Rubio, 2013. Applied spatial data analysis with R, Second edition. Springer, NY.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https://asdar-book.org/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Roger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Bivand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Colin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Rundel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(2021).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rgeos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Interface to Geometry Engine - Open Source ('GEOS').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Rpackage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version 0.5-8.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https://CRAN.R-project.org/package=rgeos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393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RStudio Team (2018). RStudio: Integrated Development for R. RStudio, Inc., Boston, MA UR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http://www.rstudio.com/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CF59A3-9FC1-4134-A172-502C58DC66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297376" y="25020687"/>
            <a:ext cx="11821169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3DC7D-B6A2-4D97-8510-4F14BDBBBE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01632" y="15280640"/>
            <a:ext cx="11719560" cy="8789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90D45D-EFEB-42B2-9C8B-5A0F663361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438792" y="21597205"/>
            <a:ext cx="11469208" cy="72580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3A352D2-10F3-4FDD-987B-3840FF0AD0F9}"/>
              </a:ext>
            </a:extLst>
          </p:cNvPr>
          <p:cNvSpPr txBox="1"/>
          <p:nvPr/>
        </p:nvSpPr>
        <p:spPr>
          <a:xfrm>
            <a:off x="14283288" y="27080308"/>
            <a:ext cx="116247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These fetch maps were created using R and R studio.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Initially, this specific Silver Carp was located within Tennessee in Kentucky Lake within a bay known as Panther Bay.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This Silver Carp was tagged on 4/9/2020 within Lake Barkley tailwaters and is a male weighing 2,440 grams and measuring 646mm.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FS Poster Rough Draft 2" id="{0906BF9F-5BF3-4548-91F4-A1AEE104F785}" vid="{9A88AF5C-879A-4FFE-8473-202D0DC9837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AFS Poster Rough Draft 2[2305843009218867356]</Template>
  <TotalTime>22923</TotalTime>
  <Words>1036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Blank Presentation</vt:lpstr>
      <vt:lpstr>PowerPoint Presentation</vt:lpstr>
    </vt:vector>
  </TitlesOfParts>
  <Company>Mechanical Engineering 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 Umland</dc:creator>
  <cp:lastModifiedBy>Levi Umland</cp:lastModifiedBy>
  <cp:revision>34</cp:revision>
  <cp:lastPrinted>2003-04-18T14:25:05Z</cp:lastPrinted>
  <dcterms:created xsi:type="dcterms:W3CDTF">2020-02-20T04:33:02Z</dcterms:created>
  <dcterms:modified xsi:type="dcterms:W3CDTF">2021-11-08T16:10:21Z</dcterms:modified>
</cp:coreProperties>
</file>