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Source Code Pro"/>
      <p:regular r:id="rId13"/>
      <p:bold r:id="rId14"/>
      <p:italic r:id="rId15"/>
      <p:boldItalic r:id="rId16"/>
    </p:embeddedFont>
    <p:embeddedFont>
      <p:font typeface="Oswald"/>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SourceCodePr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ourceCodePro-italic.fntdata"/><Relationship Id="rId14" Type="http://schemas.openxmlformats.org/officeDocument/2006/relationships/font" Target="fonts/SourceCodePro-bold.fntdata"/><Relationship Id="rId17" Type="http://schemas.openxmlformats.org/officeDocument/2006/relationships/font" Target="fonts/Oswald-regular.fntdata"/><Relationship Id="rId16" Type="http://schemas.openxmlformats.org/officeDocument/2006/relationships/font" Target="fonts/SourceCodePro-bold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22d4ad5298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22d4ad5298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22d4ad5298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22d4ad5298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22d4ad5298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22d4ad5298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22d4ad5298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22d4ad5298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2d4ad5298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2d4ad5298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2d4ad5298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22d4ad5298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000"/>
              <a:t>                      How to control</a:t>
            </a:r>
            <a:endParaRPr sz="4000"/>
          </a:p>
          <a:p>
            <a:pPr indent="0" lvl="0" marL="0" rtl="0" algn="ctr">
              <a:spcBef>
                <a:spcPts val="0"/>
              </a:spcBef>
              <a:spcAft>
                <a:spcPts val="0"/>
              </a:spcAft>
              <a:buNone/>
            </a:pPr>
            <a:r>
              <a:rPr lang="en" sz="4000"/>
              <a:t>Healthcare-Associated Infection</a:t>
            </a:r>
            <a:endParaRPr sz="4000"/>
          </a:p>
        </p:txBody>
      </p:sp>
      <p:sp>
        <p:nvSpPr>
          <p:cNvPr id="63" name="Google Shape;63;p13"/>
          <p:cNvSpPr txBox="1"/>
          <p:nvPr>
            <p:ph idx="1" type="subTitle"/>
          </p:nvPr>
        </p:nvSpPr>
        <p:spPr>
          <a:xfrm>
            <a:off x="735725" y="3142400"/>
            <a:ext cx="8183700" cy="1189800"/>
          </a:xfrm>
          <a:prstGeom prst="rect">
            <a:avLst/>
          </a:prstGeom>
        </p:spPr>
        <p:txBody>
          <a:bodyPr anchorCtr="0" anchor="ctr" bIns="91425" lIns="91425" spcFirstLastPara="1" rIns="91425" wrap="square" tIns="91425">
            <a:normAutofit fontScale="70000" lnSpcReduction="20000"/>
          </a:bodyPr>
          <a:lstStyle/>
          <a:p>
            <a:pPr indent="0" lvl="0" marL="0" rtl="0" algn="r">
              <a:spcBef>
                <a:spcPts val="0"/>
              </a:spcBef>
              <a:spcAft>
                <a:spcPts val="0"/>
              </a:spcAft>
              <a:buNone/>
            </a:pPr>
            <a:r>
              <a:rPr lang="en"/>
              <a:t>Jungyoon Hur &amp; Yeojin Son</a:t>
            </a:r>
            <a:endParaRPr/>
          </a:p>
          <a:p>
            <a:pPr indent="0" lvl="0" marL="0" rtl="0" algn="r">
              <a:spcBef>
                <a:spcPts val="0"/>
              </a:spcBef>
              <a:spcAft>
                <a:spcPts val="0"/>
              </a:spcAft>
              <a:buNone/>
            </a:pPr>
            <a:r>
              <a:t/>
            </a:r>
            <a:endParaRPr/>
          </a:p>
          <a:p>
            <a:pPr indent="0" lvl="0" marL="457200" rtl="0" algn="r">
              <a:spcBef>
                <a:spcPts val="0"/>
              </a:spcBef>
              <a:spcAft>
                <a:spcPts val="0"/>
              </a:spcAft>
              <a:buNone/>
            </a:pPr>
            <a:r>
              <a:rPr lang="en"/>
              <a:t>Murray State University </a:t>
            </a:r>
            <a:endParaRPr/>
          </a:p>
        </p:txBody>
      </p:sp>
      <p:pic>
        <p:nvPicPr>
          <p:cNvPr id="64" name="Google Shape;64;p13"/>
          <p:cNvPicPr preferRelativeResize="0"/>
          <p:nvPr/>
        </p:nvPicPr>
        <p:blipFill>
          <a:blip r:embed="rId3">
            <a:alphaModFix/>
          </a:blip>
          <a:stretch>
            <a:fillRect/>
          </a:stretch>
        </p:blipFill>
        <p:spPr>
          <a:xfrm>
            <a:off x="3922276" y="4241600"/>
            <a:ext cx="5221724" cy="901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Abstract </a:t>
            </a:r>
            <a:endParaRPr/>
          </a:p>
        </p:txBody>
      </p:sp>
      <p:sp>
        <p:nvSpPr>
          <p:cNvPr id="70" name="Google Shape;70;p1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Healthcare-Associated Infections (HAI) are infections patients acquire while receiving care in hospital.</a:t>
            </a:r>
            <a:r>
              <a:rPr lang="en"/>
              <a:t>The main reasons of occuring the infections are insufficient knowledge about infection control and decreased compliance with rules by hospital protocol. </a:t>
            </a:r>
            <a:r>
              <a:rPr lang="en"/>
              <a:t>The purpose of this evidence-based presentation is to </a:t>
            </a:r>
            <a:r>
              <a:rPr lang="en"/>
              <a:t>exemplify how to control HAI via motivating healthcare workers to comply with infection control policy. </a:t>
            </a:r>
            <a:endParaRPr/>
          </a:p>
        </p:txBody>
      </p:sp>
      <p:pic>
        <p:nvPicPr>
          <p:cNvPr id="71" name="Google Shape;71;p14"/>
          <p:cNvPicPr preferRelativeResize="0"/>
          <p:nvPr/>
        </p:nvPicPr>
        <p:blipFill>
          <a:blip r:embed="rId3">
            <a:alphaModFix/>
          </a:blip>
          <a:stretch>
            <a:fillRect/>
          </a:stretch>
        </p:blipFill>
        <p:spPr>
          <a:xfrm>
            <a:off x="4904750" y="76750"/>
            <a:ext cx="4066725" cy="1392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Problem/Background </a:t>
            </a:r>
            <a:endParaRPr/>
          </a:p>
        </p:txBody>
      </p:sp>
      <p:sp>
        <p:nvSpPr>
          <p:cNvPr id="77" name="Google Shape;77;p15"/>
          <p:cNvSpPr txBox="1"/>
          <p:nvPr>
            <p:ph idx="1" type="body"/>
          </p:nvPr>
        </p:nvSpPr>
        <p:spPr>
          <a:xfrm>
            <a:off x="311700" y="1565075"/>
            <a:ext cx="8520600" cy="3287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What is Healthcare-Associated Infection (HAI)?</a:t>
            </a:r>
            <a:endParaRPr b="1"/>
          </a:p>
          <a:p>
            <a:pPr indent="-342900" lvl="0" marL="457200" rtl="0" algn="l">
              <a:spcBef>
                <a:spcPts val="1200"/>
              </a:spcBef>
              <a:spcAft>
                <a:spcPts val="0"/>
              </a:spcAft>
              <a:buSzPts val="1800"/>
              <a:buChar char="-"/>
            </a:pPr>
            <a:r>
              <a:rPr lang="en"/>
              <a:t>I</a:t>
            </a:r>
            <a:r>
              <a:rPr lang="en"/>
              <a:t>nfections patients acquire while receiving care, regardless of the healthcare setting or environment.</a:t>
            </a:r>
            <a:endParaRPr/>
          </a:p>
          <a:p>
            <a:pPr indent="0" lvl="0" marL="0" rtl="0" algn="l">
              <a:spcBef>
                <a:spcPts val="1200"/>
              </a:spcBef>
              <a:spcAft>
                <a:spcPts val="0"/>
              </a:spcAft>
              <a:buNone/>
            </a:pPr>
            <a:r>
              <a:rPr b="1" lang="en"/>
              <a:t>Problem</a:t>
            </a:r>
            <a:endParaRPr b="1"/>
          </a:p>
          <a:p>
            <a:pPr indent="-342900" lvl="0" marL="457200" rtl="0" algn="l">
              <a:spcBef>
                <a:spcPts val="1200"/>
              </a:spcBef>
              <a:spcAft>
                <a:spcPts val="0"/>
              </a:spcAft>
              <a:buSzPts val="1800"/>
              <a:buChar char="-"/>
            </a:pPr>
            <a:r>
              <a:rPr lang="en"/>
              <a:t>Although the </a:t>
            </a:r>
            <a:r>
              <a:rPr lang="en"/>
              <a:t>occurrence</a:t>
            </a:r>
            <a:r>
              <a:rPr lang="en"/>
              <a:t> of HAI are preventable, there are some obstacles that make it difficult to adhere to the policy like lack of awareness of infection control in practice, stress from increased workload, and poor infrastructure</a:t>
            </a:r>
            <a:endParaRPr/>
          </a:p>
        </p:txBody>
      </p:sp>
      <p:pic>
        <p:nvPicPr>
          <p:cNvPr id="78" name="Google Shape;78;p15"/>
          <p:cNvPicPr preferRelativeResize="0"/>
          <p:nvPr/>
        </p:nvPicPr>
        <p:blipFill>
          <a:blip r:embed="rId3">
            <a:alphaModFix/>
          </a:blip>
          <a:stretch>
            <a:fillRect/>
          </a:stretch>
        </p:blipFill>
        <p:spPr>
          <a:xfrm>
            <a:off x="6975075" y="90950"/>
            <a:ext cx="1944554" cy="1557175"/>
          </a:xfrm>
          <a:prstGeom prst="rect">
            <a:avLst/>
          </a:prstGeom>
          <a:noFill/>
          <a:ln>
            <a:noFill/>
          </a:ln>
        </p:spPr>
      </p:pic>
      <p:pic>
        <p:nvPicPr>
          <p:cNvPr id="79" name="Google Shape;79;p15"/>
          <p:cNvPicPr preferRelativeResize="0"/>
          <p:nvPr/>
        </p:nvPicPr>
        <p:blipFill>
          <a:blip r:embed="rId4">
            <a:alphaModFix/>
          </a:blip>
          <a:stretch>
            <a:fillRect/>
          </a:stretch>
        </p:blipFill>
        <p:spPr>
          <a:xfrm>
            <a:off x="4882225" y="90951"/>
            <a:ext cx="1794950" cy="159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Theoretical Framework </a:t>
            </a:r>
            <a:endParaRPr/>
          </a:p>
        </p:txBody>
      </p:sp>
      <p:sp>
        <p:nvSpPr>
          <p:cNvPr id="85" name="Google Shape;85;p16"/>
          <p:cNvSpPr txBox="1"/>
          <p:nvPr>
            <p:ph idx="1" type="body"/>
          </p:nvPr>
        </p:nvSpPr>
        <p:spPr>
          <a:xfrm>
            <a:off x="311700" y="1702975"/>
            <a:ext cx="85206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Ajzen’s</a:t>
            </a:r>
            <a:r>
              <a:rPr b="1" i="1" lang="en"/>
              <a:t> theory of planned behavior </a:t>
            </a:r>
            <a:r>
              <a:rPr b="1" lang="en"/>
              <a:t>(TPB)</a:t>
            </a:r>
            <a:endParaRPr b="1"/>
          </a:p>
          <a:p>
            <a:pPr indent="-342900" lvl="0" marL="457200" rtl="0" algn="l">
              <a:spcBef>
                <a:spcPts val="1200"/>
              </a:spcBef>
              <a:spcAft>
                <a:spcPts val="0"/>
              </a:spcAft>
              <a:buSzPts val="1800"/>
              <a:buChar char="-"/>
            </a:pPr>
            <a:r>
              <a:rPr lang="en"/>
              <a:t>Individual behaviors are dictated by behavior intentions. Changing an individual's attitude or behavior can have a positive effect on infection prevention. Intensive education along with feedback and monitoring, evidence-based knowledge, as well as a positive attitude and awareness towards the behavior are needed for the improvement of the implementation of the guidelines.</a:t>
            </a:r>
            <a:endParaRPr/>
          </a:p>
        </p:txBody>
      </p:sp>
      <p:pic>
        <p:nvPicPr>
          <p:cNvPr id="86" name="Google Shape;86;p16"/>
          <p:cNvPicPr preferRelativeResize="0"/>
          <p:nvPr/>
        </p:nvPicPr>
        <p:blipFill>
          <a:blip r:embed="rId3">
            <a:alphaModFix/>
          </a:blip>
          <a:stretch>
            <a:fillRect/>
          </a:stretch>
        </p:blipFill>
        <p:spPr>
          <a:xfrm>
            <a:off x="4375100" y="178450"/>
            <a:ext cx="4457200" cy="1423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Evidence-Based Practice </a:t>
            </a:r>
            <a:endParaRPr/>
          </a:p>
        </p:txBody>
      </p:sp>
      <p:sp>
        <p:nvSpPr>
          <p:cNvPr id="92" name="Google Shape;92;p17"/>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a:t>
            </a:r>
            <a:r>
              <a:rPr lang="en"/>
              <a:t>atient safety and clinical outcome improvement were the most important motivators to reduce HAIs among all types of healthcare workers interviewed (</a:t>
            </a:r>
            <a:r>
              <a:rPr lang="en"/>
              <a:t>McClung et al., 2017)</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Healthcare workers who have higher knowledge and perception scores have a better attitude towards infection prevention and control practices (Ponnampalavanar et al.,2020)</a:t>
            </a:r>
            <a:endParaRPr/>
          </a:p>
        </p:txBody>
      </p:sp>
      <p:pic>
        <p:nvPicPr>
          <p:cNvPr id="93" name="Google Shape;93;p17"/>
          <p:cNvPicPr preferRelativeResize="0"/>
          <p:nvPr/>
        </p:nvPicPr>
        <p:blipFill rotWithShape="1">
          <a:blip r:embed="rId3">
            <a:alphaModFix/>
          </a:blip>
          <a:srcRect b="21729" l="0" r="0" t="13578"/>
          <a:stretch/>
        </p:blipFill>
        <p:spPr>
          <a:xfrm>
            <a:off x="7196875" y="3724825"/>
            <a:ext cx="1885500" cy="1369375"/>
          </a:xfrm>
          <a:prstGeom prst="rect">
            <a:avLst/>
          </a:prstGeom>
          <a:noFill/>
          <a:ln>
            <a:noFill/>
          </a:ln>
        </p:spPr>
      </p:pic>
      <p:pic>
        <p:nvPicPr>
          <p:cNvPr id="94" name="Google Shape;94;p17"/>
          <p:cNvPicPr preferRelativeResize="0"/>
          <p:nvPr/>
        </p:nvPicPr>
        <p:blipFill rotWithShape="1">
          <a:blip r:embed="rId4">
            <a:alphaModFix/>
          </a:blip>
          <a:srcRect b="0" l="0" r="0" t="11832"/>
          <a:stretch/>
        </p:blipFill>
        <p:spPr>
          <a:xfrm>
            <a:off x="5300200" y="-12"/>
            <a:ext cx="2619375" cy="1536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Recommendation </a:t>
            </a:r>
            <a:endParaRPr/>
          </a:p>
        </p:txBody>
      </p:sp>
      <p:sp>
        <p:nvSpPr>
          <p:cNvPr id="100" name="Google Shape;100;p18"/>
          <p:cNvSpPr txBox="1"/>
          <p:nvPr>
            <p:ph idx="1" type="body"/>
          </p:nvPr>
        </p:nvSpPr>
        <p:spPr>
          <a:xfrm>
            <a:off x="311700" y="1621200"/>
            <a:ext cx="8520600" cy="35223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AutoNum type="arabicPeriod"/>
            </a:pPr>
            <a:r>
              <a:rPr lang="en"/>
              <a:t>C</a:t>
            </a:r>
            <a:r>
              <a:rPr lang="en"/>
              <a:t>reate psychological counseling sessions in hospitals and make an environment in which nurses can ask for help at any time.</a:t>
            </a:r>
            <a:endParaRPr/>
          </a:p>
          <a:p>
            <a:pPr indent="-342900" lvl="0" marL="914400" rtl="0" algn="l">
              <a:spcBef>
                <a:spcPts val="0"/>
              </a:spcBef>
              <a:spcAft>
                <a:spcPts val="0"/>
              </a:spcAft>
              <a:buSzPts val="1800"/>
              <a:buChar char="-"/>
            </a:pPr>
            <a:r>
              <a:rPr lang="en"/>
              <a:t>Reducing burnout in nurses is a promising strategy to reduce infections </a:t>
            </a:r>
            <a:r>
              <a:rPr i="1" lang="en" sz="1583"/>
              <a:t>(The American Journal of Infection Control)</a:t>
            </a:r>
            <a:endParaRPr i="1" sz="1583"/>
          </a:p>
          <a:p>
            <a:pPr indent="-342900" lvl="0" marL="457200" rtl="0" algn="l">
              <a:spcBef>
                <a:spcPts val="0"/>
              </a:spcBef>
              <a:spcAft>
                <a:spcPts val="0"/>
              </a:spcAft>
              <a:buSzPts val="1800"/>
              <a:buAutoNum type="arabicPeriod"/>
            </a:pPr>
            <a:r>
              <a:rPr lang="en"/>
              <a:t>Provide proper education regularly to the healthcare workers</a:t>
            </a:r>
            <a:endParaRPr/>
          </a:p>
          <a:p>
            <a:pPr indent="-342900" lvl="0" marL="914400" rtl="0" algn="l">
              <a:spcBef>
                <a:spcPts val="0"/>
              </a:spcBef>
              <a:spcAft>
                <a:spcPts val="0"/>
              </a:spcAft>
              <a:buSzPts val="1800"/>
              <a:buChar char="-"/>
            </a:pPr>
            <a:r>
              <a:rPr lang="en"/>
              <a:t>Audiovisual materials, simulation, e-learning, quizzes, peer evaluation, use of checklists</a:t>
            </a:r>
            <a:endParaRPr/>
          </a:p>
          <a:p>
            <a:pPr indent="0" lvl="0" marL="1371600" rtl="0" algn="l">
              <a:spcBef>
                <a:spcPts val="1200"/>
              </a:spcBef>
              <a:spcAft>
                <a:spcPts val="1200"/>
              </a:spcAft>
              <a:buNone/>
            </a:pPr>
            <a:r>
              <a:t/>
            </a:r>
            <a:endParaRPr/>
          </a:p>
        </p:txBody>
      </p:sp>
      <p:pic>
        <p:nvPicPr>
          <p:cNvPr id="101" name="Google Shape;101;p18"/>
          <p:cNvPicPr preferRelativeResize="0"/>
          <p:nvPr/>
        </p:nvPicPr>
        <p:blipFill>
          <a:blip r:embed="rId3">
            <a:alphaModFix/>
          </a:blip>
          <a:stretch>
            <a:fillRect/>
          </a:stretch>
        </p:blipFill>
        <p:spPr>
          <a:xfrm>
            <a:off x="6677025" y="0"/>
            <a:ext cx="2466975" cy="1565075"/>
          </a:xfrm>
          <a:prstGeom prst="rect">
            <a:avLst/>
          </a:prstGeom>
          <a:noFill/>
          <a:ln>
            <a:noFill/>
          </a:ln>
        </p:spPr>
      </p:pic>
      <p:pic>
        <p:nvPicPr>
          <p:cNvPr id="102" name="Google Shape;102;p18"/>
          <p:cNvPicPr preferRelativeResize="0"/>
          <p:nvPr/>
        </p:nvPicPr>
        <p:blipFill>
          <a:blip r:embed="rId4">
            <a:alphaModFix/>
          </a:blip>
          <a:stretch>
            <a:fillRect/>
          </a:stretch>
        </p:blipFill>
        <p:spPr>
          <a:xfrm>
            <a:off x="3575988" y="11013"/>
            <a:ext cx="2962275" cy="1543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Conclusion </a:t>
            </a:r>
            <a:endParaRPr/>
          </a:p>
        </p:txBody>
      </p:sp>
      <p:sp>
        <p:nvSpPr>
          <p:cNvPr id="108" name="Google Shape;108;p19"/>
          <p:cNvSpPr txBox="1"/>
          <p:nvPr>
            <p:ph idx="1" type="body"/>
          </p:nvPr>
        </p:nvSpPr>
        <p:spPr>
          <a:xfrm>
            <a:off x="311700" y="1818600"/>
            <a:ext cx="8520600" cy="3324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Healthcare-associated infections (HAI) </a:t>
            </a:r>
            <a:r>
              <a:rPr lang="en"/>
              <a:t>are mainly caused by stress from an increased workload, poor infrastructure, lack of knowledge, and motivation. However, the occurrence of infection is preventable when all evidence-based interventions are properly implemented and when the nurses comply with them. Motivating nurses to adhere to guidelines and providing education sessions regularly are essential to increase the efficacy of infection control practices.</a:t>
            </a:r>
            <a:endParaRPr/>
          </a:p>
          <a:p>
            <a:pPr indent="0" lvl="0" marL="0" rtl="0" algn="l">
              <a:spcBef>
                <a:spcPts val="1200"/>
              </a:spcBef>
              <a:spcAft>
                <a:spcPts val="1200"/>
              </a:spcAft>
              <a:buNone/>
            </a:pPr>
            <a:r>
              <a:t/>
            </a:r>
            <a:endParaRPr/>
          </a:p>
        </p:txBody>
      </p:sp>
      <p:pic>
        <p:nvPicPr>
          <p:cNvPr id="109" name="Google Shape;109;p19"/>
          <p:cNvPicPr preferRelativeResize="0"/>
          <p:nvPr/>
        </p:nvPicPr>
        <p:blipFill rotWithShape="1">
          <a:blip r:embed="rId3">
            <a:alphaModFix/>
          </a:blip>
          <a:srcRect b="23707" l="12863" r="13460" t="12598"/>
          <a:stretch/>
        </p:blipFill>
        <p:spPr>
          <a:xfrm>
            <a:off x="7122975" y="110900"/>
            <a:ext cx="1709325" cy="1286775"/>
          </a:xfrm>
          <a:prstGeom prst="rect">
            <a:avLst/>
          </a:prstGeom>
          <a:noFill/>
          <a:ln>
            <a:noFill/>
          </a:ln>
        </p:spPr>
      </p:pic>
      <p:pic>
        <p:nvPicPr>
          <p:cNvPr id="110" name="Google Shape;110;p19"/>
          <p:cNvPicPr preferRelativeResize="0"/>
          <p:nvPr/>
        </p:nvPicPr>
        <p:blipFill rotWithShape="1">
          <a:blip r:embed="rId4">
            <a:alphaModFix/>
          </a:blip>
          <a:srcRect b="0" l="0" r="0" t="0"/>
          <a:stretch/>
        </p:blipFill>
        <p:spPr>
          <a:xfrm>
            <a:off x="2168925" y="197200"/>
            <a:ext cx="4682925" cy="1210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