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426"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1f8c17ce35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1f8c17ce35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1f8c17ce35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1f8c17ce35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1f8c17ce3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1f8c17ce3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1f8c17ce35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1f8c17ce3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1f8c17ce35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1f8c17ce3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1f8c17ce35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1f8c17ce35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1f8c17ce35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1f8c17ce35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f8c17ce35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1f8c17ce35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1f8c17ce35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1f8c17ce35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1f8c17ce35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1f8c17ce35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111/scs.12909"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https://doi-org.ezproxy.waterfield.murraystate.edu/10/1111/hex.12553" TargetMode="External"/><Relationship Id="rId5" Type="http://schemas.openxmlformats.org/officeDocument/2006/relationships/hyperlink" Target="https://doi-org.ezproxy.waterfield.murraystate.edu/10.1111/scs.12407" TargetMode="External"/><Relationship Id="rId4" Type="http://schemas.openxmlformats.org/officeDocument/2006/relationships/hyperlink" Target="https://www.ncbi.nlm.nih.gov/pmc/articles/PMC583124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93925" y="1490575"/>
            <a:ext cx="8520600" cy="18003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5422">
                <a:solidFill>
                  <a:schemeClr val="lt1"/>
                </a:solidFill>
              </a:rPr>
              <a:t>Benefits of Increasing Patient Engagement in Plan of Care</a:t>
            </a:r>
            <a:endParaRPr sz="5422">
              <a:solidFill>
                <a:schemeClr val="lt1"/>
              </a:solidFill>
            </a:endParaRPr>
          </a:p>
        </p:txBody>
      </p:sp>
      <p:sp>
        <p:nvSpPr>
          <p:cNvPr id="55" name="Google Shape;55;p13"/>
          <p:cNvSpPr txBox="1">
            <a:spLocks noGrp="1"/>
          </p:cNvSpPr>
          <p:nvPr>
            <p:ph type="subTitle" idx="1"/>
          </p:nvPr>
        </p:nvSpPr>
        <p:spPr>
          <a:xfrm>
            <a:off x="688200" y="4536175"/>
            <a:ext cx="7767600" cy="1585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500">
                <a:solidFill>
                  <a:schemeClr val="lt1"/>
                </a:solidFill>
              </a:rPr>
              <a:t>Madison Gillentine and Stephanie Phelps</a:t>
            </a:r>
            <a:endParaRPr sz="2500">
              <a:solidFill>
                <a:schemeClr val="lt1"/>
              </a:solidFill>
            </a:endParaRPr>
          </a:p>
        </p:txBody>
      </p:sp>
      <p:pic>
        <p:nvPicPr>
          <p:cNvPr id="56" name="Google Shape;56;p13"/>
          <p:cNvPicPr preferRelativeResize="0"/>
          <p:nvPr/>
        </p:nvPicPr>
        <p:blipFill>
          <a:blip r:embed="rId3">
            <a:alphaModFix/>
          </a:blip>
          <a:stretch>
            <a:fillRect/>
          </a:stretch>
        </p:blipFill>
        <p:spPr>
          <a:xfrm>
            <a:off x="1630325" y="0"/>
            <a:ext cx="5883351" cy="10887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11700" y="144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rgbClr val="073763"/>
                </a:solidFill>
              </a:rPr>
              <a:t>In Conclusion…</a:t>
            </a:r>
            <a:endParaRPr>
              <a:solidFill>
                <a:srgbClr val="073763"/>
              </a:solidFill>
            </a:endParaRPr>
          </a:p>
        </p:txBody>
      </p:sp>
      <p:sp>
        <p:nvSpPr>
          <p:cNvPr id="110" name="Google Shape;110;p22"/>
          <p:cNvSpPr txBox="1">
            <a:spLocks noGrp="1"/>
          </p:cNvSpPr>
          <p:nvPr>
            <p:ph type="body" idx="1"/>
          </p:nvPr>
        </p:nvSpPr>
        <p:spPr>
          <a:xfrm>
            <a:off x="311700" y="1152475"/>
            <a:ext cx="8520600" cy="3829800"/>
          </a:xfrm>
          <a:prstGeom prst="rect">
            <a:avLst/>
          </a:prstGeom>
        </p:spPr>
        <p:txBody>
          <a:bodyPr spcFirstLastPara="1" wrap="square" lIns="91425" tIns="91425" rIns="91425" bIns="91425" anchor="t" anchorCtr="0">
            <a:normAutofit/>
          </a:bodyPr>
          <a:lstStyle/>
          <a:p>
            <a:pPr marL="0" lvl="0" indent="0" algn="l" rtl="0">
              <a:lnSpc>
                <a:spcPct val="150000"/>
              </a:lnSpc>
              <a:spcBef>
                <a:spcPts val="0"/>
              </a:spcBef>
              <a:spcAft>
                <a:spcPts val="1200"/>
              </a:spcAft>
              <a:buNone/>
            </a:pPr>
            <a:r>
              <a:rPr lang="en">
                <a:solidFill>
                  <a:srgbClr val="073763"/>
                </a:solidFill>
              </a:rPr>
              <a:t>More patient engagement is needed to improve interventions of care and patient satisfaction. Patients are likely to have better outcomes and be more involved in follow up care when they feel they are an active role in their care. As nurses, it is important to improve communication with your patients, serve as a motivator and mentor, and provide encouragement to remain active in their care with the help of the interventions presented today. If these are achieved, there should be better outcomes for the patient and provide them with a better stay. We are hopeful these ideas will be taken into consideration to improve the quality of care provided. </a:t>
            </a:r>
            <a:endParaRPr>
              <a:solidFill>
                <a:srgbClr val="07376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1971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chemeClr val="lt1"/>
                </a:solidFill>
              </a:rPr>
              <a:t>References</a:t>
            </a:r>
            <a:endParaRPr>
              <a:solidFill>
                <a:schemeClr val="lt1"/>
              </a:solidFill>
            </a:endParaRPr>
          </a:p>
        </p:txBody>
      </p:sp>
      <p:sp>
        <p:nvSpPr>
          <p:cNvPr id="116" name="Google Shape;116;p23"/>
          <p:cNvSpPr txBox="1">
            <a:spLocks noGrp="1"/>
          </p:cNvSpPr>
          <p:nvPr>
            <p:ph type="body" idx="1"/>
          </p:nvPr>
        </p:nvSpPr>
        <p:spPr>
          <a:xfrm>
            <a:off x="311700" y="769850"/>
            <a:ext cx="8520600" cy="4102500"/>
          </a:xfrm>
          <a:prstGeom prst="rect">
            <a:avLst/>
          </a:prstGeom>
        </p:spPr>
        <p:txBody>
          <a:bodyPr spcFirstLastPara="1" wrap="square" lIns="91425" tIns="91425" rIns="91425" bIns="91425" anchor="t" anchorCtr="0">
            <a:noAutofit/>
          </a:bodyPr>
          <a:lstStyle/>
          <a:p>
            <a:pPr marL="355600" lvl="0" indent="-355600" algn="l" rtl="0">
              <a:lnSpc>
                <a:spcPct val="200000"/>
              </a:lnSpc>
              <a:spcBef>
                <a:spcPts val="1200"/>
              </a:spcBef>
              <a:spcAft>
                <a:spcPts val="0"/>
              </a:spcAft>
              <a:buNone/>
            </a:pPr>
            <a:r>
              <a:rPr lang="en" sz="1000">
                <a:solidFill>
                  <a:schemeClr val="lt1"/>
                </a:solidFill>
              </a:rPr>
              <a:t>Belle, E., Huisman‐De Waal, G., Vermeulen, H., &amp; Heinen, M. (2020). Feasibility and early effectiveness of the Tell‐US Card Communication Tool to increase in‐hospital patient participation: A cluster randomized controlled pilot study. </a:t>
            </a:r>
            <a:r>
              <a:rPr lang="en" sz="1000" i="1">
                <a:solidFill>
                  <a:schemeClr val="lt1"/>
                </a:solidFill>
              </a:rPr>
              <a:t>Scandinavian Journal of Caring Sciences</a:t>
            </a:r>
            <a:r>
              <a:rPr lang="en" sz="1000">
                <a:solidFill>
                  <a:schemeClr val="lt1"/>
                </a:solidFill>
              </a:rPr>
              <a:t>, </a:t>
            </a:r>
            <a:r>
              <a:rPr lang="en" sz="1000" i="1">
                <a:solidFill>
                  <a:schemeClr val="lt1"/>
                </a:solidFill>
              </a:rPr>
              <a:t>35</a:t>
            </a:r>
            <a:r>
              <a:rPr lang="en" sz="1000">
                <a:solidFill>
                  <a:schemeClr val="lt1"/>
                </a:solidFill>
              </a:rPr>
              <a:t>(3), 911–922.</a:t>
            </a:r>
            <a:r>
              <a:rPr lang="en" sz="1000">
                <a:solidFill>
                  <a:schemeClr val="lt1"/>
                </a:solidFill>
                <a:uFill>
                  <a:noFill/>
                </a:uFill>
                <a:hlinkClick r:id="rId3">
                  <a:extLst>
                    <a:ext uri="{A12FA001-AC4F-418D-AE19-62706E023703}">
                      <ahyp:hlinkClr xmlns:ahyp="http://schemas.microsoft.com/office/drawing/2018/hyperlinkcolor" val="tx"/>
                    </a:ext>
                  </a:extLst>
                </a:hlinkClick>
              </a:rPr>
              <a:t> </a:t>
            </a:r>
            <a:r>
              <a:rPr lang="en" sz="1000" u="sng">
                <a:solidFill>
                  <a:schemeClr val="lt1"/>
                </a:solidFill>
                <a:hlinkClick r:id="rId3">
                  <a:extLst>
                    <a:ext uri="{A12FA001-AC4F-418D-AE19-62706E023703}">
                      <ahyp:hlinkClr xmlns:ahyp="http://schemas.microsoft.com/office/drawing/2018/hyperlinkcolor" val="tx"/>
                    </a:ext>
                  </a:extLst>
                </a:hlinkClick>
              </a:rPr>
              <a:t>https://doi.org/10.1111/scs.12909</a:t>
            </a:r>
            <a:endParaRPr sz="1000" u="sng">
              <a:solidFill>
                <a:schemeClr val="lt1"/>
              </a:solidFill>
            </a:endParaRPr>
          </a:p>
          <a:p>
            <a:pPr marL="0" lvl="0" indent="0" algn="l" rtl="0">
              <a:spcBef>
                <a:spcPts val="1200"/>
              </a:spcBef>
              <a:spcAft>
                <a:spcPts val="0"/>
              </a:spcAft>
              <a:buNone/>
            </a:pPr>
            <a:r>
              <a:rPr lang="en" sz="1000">
                <a:solidFill>
                  <a:schemeClr val="lt1"/>
                </a:solidFill>
              </a:rPr>
              <a:t>Hagerty, T. A., Samuels, W., Norcini-Pala, A., &amp; Gigliotti, E. (2017, April). </a:t>
            </a:r>
            <a:r>
              <a:rPr lang="en" sz="1000" i="1">
                <a:solidFill>
                  <a:schemeClr val="lt1"/>
                </a:solidFill>
              </a:rPr>
              <a:t>Peplau's theory of Interpersonal Relations: An alternate factor structure </a:t>
            </a:r>
            <a:br>
              <a:rPr lang="en" sz="1000" i="1">
                <a:solidFill>
                  <a:schemeClr val="lt1"/>
                </a:solidFill>
              </a:rPr>
            </a:br>
            <a:br>
              <a:rPr lang="en" sz="1000" i="1">
                <a:solidFill>
                  <a:schemeClr val="lt1"/>
                </a:solidFill>
              </a:rPr>
            </a:br>
            <a:r>
              <a:rPr lang="en" sz="1000" i="1">
                <a:solidFill>
                  <a:schemeClr val="lt1"/>
                </a:solidFill>
              </a:rPr>
              <a:t>	for patient experience data?</a:t>
            </a:r>
            <a:r>
              <a:rPr lang="en" sz="1000">
                <a:solidFill>
                  <a:schemeClr val="lt1"/>
                </a:solidFill>
              </a:rPr>
              <a:t> Nursing science quarterly. Retrieved March 28, 2022, from </a:t>
            </a:r>
            <a:br>
              <a:rPr lang="en" sz="1000">
                <a:solidFill>
                  <a:schemeClr val="lt1"/>
                </a:solidFill>
              </a:rPr>
            </a:br>
            <a:br>
              <a:rPr lang="en" sz="1000">
                <a:solidFill>
                  <a:schemeClr val="lt1"/>
                </a:solidFill>
              </a:rPr>
            </a:br>
            <a:r>
              <a:rPr lang="en" sz="1000">
                <a:solidFill>
                  <a:schemeClr val="lt1"/>
                </a:solidFill>
              </a:rPr>
              <a:t>	</a:t>
            </a:r>
            <a:r>
              <a:rPr lang="en" sz="1000" u="sng">
                <a:solidFill>
                  <a:schemeClr val="lt1"/>
                </a:solidFill>
                <a:hlinkClick r:id="rId4">
                  <a:extLst>
                    <a:ext uri="{A12FA001-AC4F-418D-AE19-62706E023703}">
                      <ahyp:hlinkClr xmlns:ahyp="http://schemas.microsoft.com/office/drawing/2018/hyperlinkcolor" val="tx"/>
                    </a:ext>
                  </a:extLst>
                </a:hlinkClick>
              </a:rPr>
              <a:t>https://www.ncbi.nlm.nih.gov/pmc/articles/PMC5831243/</a:t>
            </a:r>
            <a:r>
              <a:rPr lang="en" sz="1000">
                <a:solidFill>
                  <a:schemeClr val="lt1"/>
                </a:solidFill>
              </a:rPr>
              <a:t> </a:t>
            </a:r>
            <a:endParaRPr sz="1000">
              <a:solidFill>
                <a:schemeClr val="lt1"/>
              </a:solidFill>
            </a:endParaRPr>
          </a:p>
          <a:p>
            <a:pPr marL="0" lvl="0" indent="0" algn="l" rtl="0">
              <a:lnSpc>
                <a:spcPct val="200000"/>
              </a:lnSpc>
              <a:spcBef>
                <a:spcPts val="1200"/>
              </a:spcBef>
              <a:spcAft>
                <a:spcPts val="0"/>
              </a:spcAft>
              <a:buClr>
                <a:schemeClr val="dk1"/>
              </a:buClr>
              <a:buSzPts val="1100"/>
              <a:buFont typeface="Arial"/>
              <a:buNone/>
            </a:pPr>
            <a:r>
              <a:rPr lang="en" sz="1000">
                <a:solidFill>
                  <a:schemeClr val="lt1"/>
                </a:solidFill>
              </a:rPr>
              <a:t>Hørdam, B., &amp; Boolsen, M. W. (2017). Patient involvement in own rehabilitation after early discharge. </a:t>
            </a:r>
            <a:r>
              <a:rPr lang="en" sz="1000" i="1">
                <a:solidFill>
                  <a:schemeClr val="lt1"/>
                </a:solidFill>
              </a:rPr>
              <a:t>Scandinavian Journal of Caring </a:t>
            </a:r>
            <a:br>
              <a:rPr lang="en" sz="1000" i="1">
                <a:solidFill>
                  <a:schemeClr val="lt1"/>
                </a:solidFill>
              </a:rPr>
            </a:br>
            <a:r>
              <a:rPr lang="en" sz="1000" i="1">
                <a:solidFill>
                  <a:schemeClr val="lt1"/>
                </a:solidFill>
              </a:rPr>
              <a:t>	Sciences, 31</a:t>
            </a:r>
            <a:r>
              <a:rPr lang="en" sz="1000">
                <a:solidFill>
                  <a:schemeClr val="lt1"/>
                </a:solidFill>
              </a:rPr>
              <a:t>(4), 859–866.</a:t>
            </a:r>
            <a:r>
              <a:rPr lang="en" sz="1000">
                <a:solidFill>
                  <a:schemeClr val="lt1"/>
                </a:solidFill>
                <a:uFill>
                  <a:noFill/>
                </a:uFill>
                <a:hlinkClick r:id="rId5">
                  <a:extLst>
                    <a:ext uri="{A12FA001-AC4F-418D-AE19-62706E023703}">
                      <ahyp:hlinkClr xmlns:ahyp="http://schemas.microsoft.com/office/drawing/2018/hyperlinkcolor" val="tx"/>
                    </a:ext>
                  </a:extLst>
                </a:hlinkClick>
              </a:rPr>
              <a:t> </a:t>
            </a:r>
            <a:r>
              <a:rPr lang="en" sz="1000" u="sng">
                <a:solidFill>
                  <a:schemeClr val="lt1"/>
                </a:solidFill>
                <a:hlinkClick r:id="rId5">
                  <a:extLst>
                    <a:ext uri="{A12FA001-AC4F-418D-AE19-62706E023703}">
                      <ahyp:hlinkClr xmlns:ahyp="http://schemas.microsoft.com/office/drawing/2018/hyperlinkcolor" val="tx"/>
                    </a:ext>
                  </a:extLst>
                </a:hlinkClick>
              </a:rPr>
              <a:t>https:/doi-org.ezproxy.waterfield.murraystate.edu/10.1111/scs.12407</a:t>
            </a:r>
            <a:endParaRPr sz="1000" u="sng">
              <a:solidFill>
                <a:schemeClr val="lt1"/>
              </a:solidFill>
            </a:endParaRPr>
          </a:p>
          <a:p>
            <a:pPr marL="0" lvl="0" indent="0" algn="l" rtl="0">
              <a:lnSpc>
                <a:spcPct val="200000"/>
              </a:lnSpc>
              <a:spcBef>
                <a:spcPts val="1200"/>
              </a:spcBef>
              <a:spcAft>
                <a:spcPts val="0"/>
              </a:spcAft>
              <a:buNone/>
            </a:pPr>
            <a:r>
              <a:rPr lang="en" sz="1000">
                <a:solidFill>
                  <a:schemeClr val="lt1"/>
                </a:solidFill>
              </a:rPr>
              <a:t>Perestelo, P.L., Rivero, S.A., Sanchez, A. J. A., Perez, R. J., Castellano, F. C. L., Sepucha, K., &amp; Serrano, A. P. (2017). Effectiveness </a:t>
            </a:r>
            <a:endParaRPr sz="1000">
              <a:solidFill>
                <a:schemeClr val="lt1"/>
              </a:solidFill>
            </a:endParaRPr>
          </a:p>
          <a:p>
            <a:pPr marL="457200" lvl="0" indent="0" algn="l" rtl="0">
              <a:lnSpc>
                <a:spcPct val="200000"/>
              </a:lnSpc>
              <a:spcBef>
                <a:spcPts val="1200"/>
              </a:spcBef>
              <a:spcAft>
                <a:spcPts val="0"/>
              </a:spcAft>
              <a:buClr>
                <a:schemeClr val="dk1"/>
              </a:buClr>
              <a:buSzPts val="1100"/>
              <a:buFont typeface="Arial"/>
              <a:buNone/>
            </a:pPr>
            <a:r>
              <a:rPr lang="en" sz="1000">
                <a:solidFill>
                  <a:schemeClr val="lt1"/>
                </a:solidFill>
              </a:rPr>
              <a:t>of a decision aid for patients with depression: A randomized controlled trial. </a:t>
            </a:r>
            <a:r>
              <a:rPr lang="en" sz="1000" i="1">
                <a:solidFill>
                  <a:schemeClr val="lt1"/>
                </a:solidFill>
              </a:rPr>
              <a:t>Health Expectations, 20</a:t>
            </a:r>
            <a:r>
              <a:rPr lang="en" sz="1000">
                <a:solidFill>
                  <a:schemeClr val="lt1"/>
                </a:solidFill>
              </a:rPr>
              <a:t>(5), 1096-1105.</a:t>
            </a:r>
            <a:r>
              <a:rPr lang="en" sz="1000">
                <a:solidFill>
                  <a:schemeClr val="lt1"/>
                </a:solidFill>
                <a:uFill>
                  <a:noFill/>
                </a:uFill>
                <a:hlinkClick r:id="rId6">
                  <a:extLst>
                    <a:ext uri="{A12FA001-AC4F-418D-AE19-62706E023703}">
                      <ahyp:hlinkClr xmlns:ahyp="http://schemas.microsoft.com/office/drawing/2018/hyperlinkcolor" val="tx"/>
                    </a:ext>
                  </a:extLst>
                </a:hlinkClick>
              </a:rPr>
              <a:t> </a:t>
            </a:r>
            <a:r>
              <a:rPr lang="en" sz="1000" u="sng">
                <a:solidFill>
                  <a:schemeClr val="lt1"/>
                </a:solidFill>
                <a:hlinkClick r:id="rId6">
                  <a:extLst>
                    <a:ext uri="{A12FA001-AC4F-418D-AE19-62706E023703}">
                      <ahyp:hlinkClr xmlns:ahyp="http://schemas.microsoft.com/office/drawing/2018/hyperlinkcolor" val="tx"/>
                    </a:ext>
                  </a:extLst>
                </a:hlinkClick>
              </a:rPr>
              <a:t>https://doi-org.ezproxy.waterfield.murraystate.edu/10/1111/hex.12553</a:t>
            </a:r>
            <a:endParaRPr sz="1000" u="sng">
              <a:solidFill>
                <a:schemeClr val="lt1"/>
              </a:solidFill>
            </a:endParaRPr>
          </a:p>
          <a:p>
            <a:pPr marL="0" lvl="0" indent="0" algn="l" rtl="0">
              <a:spcBef>
                <a:spcPts val="1200"/>
              </a:spcBef>
              <a:spcAft>
                <a:spcPts val="1200"/>
              </a:spcAft>
              <a:buNone/>
            </a:pPr>
            <a:endParaRPr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rgbClr val="073763"/>
                </a:solidFill>
              </a:rPr>
              <a:t>Abstract</a:t>
            </a:r>
            <a:r>
              <a:rPr lang="en"/>
              <a:t> </a:t>
            </a:r>
            <a:endParaRPr/>
          </a:p>
          <a:p>
            <a:pPr marL="0" lvl="0" indent="0" algn="l" rtl="0">
              <a:spcBef>
                <a:spcPts val="0"/>
              </a:spcBef>
              <a:spcAft>
                <a:spcPts val="0"/>
              </a:spcAft>
              <a:buNone/>
            </a:pPr>
            <a:endParaRPr/>
          </a:p>
        </p:txBody>
      </p:sp>
      <p:sp>
        <p:nvSpPr>
          <p:cNvPr id="62" name="Google Shape;62;p14"/>
          <p:cNvSpPr txBox="1">
            <a:spLocks noGrp="1"/>
          </p:cNvSpPr>
          <p:nvPr>
            <p:ph type="body" idx="1"/>
          </p:nvPr>
        </p:nvSpPr>
        <p:spPr>
          <a:xfrm>
            <a:off x="311700" y="1152475"/>
            <a:ext cx="8520600" cy="3693600"/>
          </a:xfrm>
          <a:prstGeom prst="rect">
            <a:avLst/>
          </a:prstGeom>
        </p:spPr>
        <p:txBody>
          <a:bodyPr spcFirstLastPara="1" wrap="square" lIns="91425" tIns="91425" rIns="91425" bIns="91425" anchor="t" anchorCtr="0">
            <a:normAutofit fontScale="85000"/>
          </a:bodyPr>
          <a:lstStyle/>
          <a:p>
            <a:pPr marL="0" lvl="0" indent="0" algn="l" rtl="0">
              <a:lnSpc>
                <a:spcPct val="200000"/>
              </a:lnSpc>
              <a:spcBef>
                <a:spcPts val="0"/>
              </a:spcBef>
              <a:spcAft>
                <a:spcPts val="1200"/>
              </a:spcAft>
              <a:buNone/>
            </a:pPr>
            <a:r>
              <a:rPr lang="en">
                <a:solidFill>
                  <a:srgbClr val="073763"/>
                </a:solidFill>
              </a:rPr>
              <a:t>This presentation’s focus is implementing ways to engage patients in their own plan of care. Patient’s presenting their needs early on during a hospital stay has been shown to improve nurse-patient communication and engagement. When a patient has felt that his or her specific needs have been made aware to the nursing staff, one feels more like an individual rather than a bed number. The patient will become a more active member in his or her care which leads to better outcomes and satisfaction. The more comfortable and open a patient is with the nurse about his or her wants and needs, the better relationship they will have which can result in better care. This also allows the nurse to become a better advocate for the patient. </a:t>
            </a:r>
            <a:endParaRPr>
              <a:solidFill>
                <a:srgbClr val="07376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25650" y="209925"/>
            <a:ext cx="9195300" cy="5664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solidFill>
                  <a:schemeClr val="lt1"/>
                </a:solidFill>
              </a:rPr>
              <a:t>Without patient engagement in nursing care plan…  </a:t>
            </a:r>
            <a:endParaRPr>
              <a:solidFill>
                <a:schemeClr val="lt1"/>
              </a:solidFill>
            </a:endParaRPr>
          </a:p>
        </p:txBody>
      </p:sp>
      <p:sp>
        <p:nvSpPr>
          <p:cNvPr id="68" name="Google Shape;68;p15"/>
          <p:cNvSpPr txBox="1">
            <a:spLocks noGrp="1"/>
          </p:cNvSpPr>
          <p:nvPr>
            <p:ph type="body" idx="1"/>
          </p:nvPr>
        </p:nvSpPr>
        <p:spPr>
          <a:xfrm>
            <a:off x="196250" y="1143750"/>
            <a:ext cx="8520600" cy="3416400"/>
          </a:xfrm>
          <a:prstGeom prst="rect">
            <a:avLst/>
          </a:prstGeom>
        </p:spPr>
        <p:txBody>
          <a:bodyPr spcFirstLastPara="1" wrap="square" lIns="91425" tIns="91425" rIns="91425" bIns="91425" anchor="t" anchorCtr="0">
            <a:normAutofit fontScale="92500"/>
          </a:bodyPr>
          <a:lstStyle/>
          <a:p>
            <a:pPr marL="457200" lvl="0" indent="-334327" algn="l" rtl="0">
              <a:lnSpc>
                <a:spcPct val="200000"/>
              </a:lnSpc>
              <a:spcBef>
                <a:spcPts val="0"/>
              </a:spcBef>
              <a:spcAft>
                <a:spcPts val="0"/>
              </a:spcAft>
              <a:buClr>
                <a:schemeClr val="lt1"/>
              </a:buClr>
              <a:buSzPct val="100000"/>
              <a:buChar char="★"/>
            </a:pPr>
            <a:r>
              <a:rPr lang="en">
                <a:solidFill>
                  <a:schemeClr val="lt1"/>
                </a:solidFill>
              </a:rPr>
              <a:t>Patient may feel unseen, misunderstood, or like a number rather than an individual</a:t>
            </a:r>
            <a:endParaRPr>
              <a:solidFill>
                <a:schemeClr val="lt1"/>
              </a:solidFill>
            </a:endParaRPr>
          </a:p>
          <a:p>
            <a:pPr marL="457200" lvl="0" indent="-334327" algn="l" rtl="0">
              <a:lnSpc>
                <a:spcPct val="200000"/>
              </a:lnSpc>
              <a:spcBef>
                <a:spcPts val="0"/>
              </a:spcBef>
              <a:spcAft>
                <a:spcPts val="0"/>
              </a:spcAft>
              <a:buClr>
                <a:schemeClr val="lt1"/>
              </a:buClr>
              <a:buSzPct val="100000"/>
              <a:buChar char="★"/>
            </a:pPr>
            <a:r>
              <a:rPr lang="en">
                <a:solidFill>
                  <a:schemeClr val="lt1"/>
                </a:solidFill>
              </a:rPr>
              <a:t>Patient will be less satisfied with his/her care</a:t>
            </a:r>
            <a:endParaRPr>
              <a:solidFill>
                <a:schemeClr val="lt1"/>
              </a:solidFill>
            </a:endParaRPr>
          </a:p>
          <a:p>
            <a:pPr marL="457200" lvl="0" indent="-334327" algn="l" rtl="0">
              <a:lnSpc>
                <a:spcPct val="200000"/>
              </a:lnSpc>
              <a:spcBef>
                <a:spcPts val="0"/>
              </a:spcBef>
              <a:spcAft>
                <a:spcPts val="0"/>
              </a:spcAft>
              <a:buClr>
                <a:schemeClr val="lt1"/>
              </a:buClr>
              <a:buSzPct val="100000"/>
              <a:buChar char="★"/>
            </a:pPr>
            <a:r>
              <a:rPr lang="en">
                <a:solidFill>
                  <a:schemeClr val="lt1"/>
                </a:solidFill>
              </a:rPr>
              <a:t>Patient outcomes may be done poorly or not met at all</a:t>
            </a:r>
            <a:endParaRPr>
              <a:solidFill>
                <a:schemeClr val="lt1"/>
              </a:solidFill>
            </a:endParaRPr>
          </a:p>
          <a:p>
            <a:pPr marL="457200" lvl="0" indent="-334327" algn="l" rtl="0">
              <a:lnSpc>
                <a:spcPct val="200000"/>
              </a:lnSpc>
              <a:spcBef>
                <a:spcPts val="0"/>
              </a:spcBef>
              <a:spcAft>
                <a:spcPts val="0"/>
              </a:spcAft>
              <a:buClr>
                <a:schemeClr val="lt1"/>
              </a:buClr>
              <a:buSzPct val="100000"/>
              <a:buChar char="★"/>
            </a:pPr>
            <a:r>
              <a:rPr lang="en">
                <a:solidFill>
                  <a:schemeClr val="lt1"/>
                </a:solidFill>
              </a:rPr>
              <a:t>Patient will not be an active participant in his/her care </a:t>
            </a:r>
            <a:endParaRPr>
              <a:solidFill>
                <a:schemeClr val="lt1"/>
              </a:solidFill>
            </a:endParaRPr>
          </a:p>
          <a:p>
            <a:pPr marL="457200" lvl="0" indent="-334327" algn="l" rtl="0">
              <a:lnSpc>
                <a:spcPct val="200000"/>
              </a:lnSpc>
              <a:spcBef>
                <a:spcPts val="0"/>
              </a:spcBef>
              <a:spcAft>
                <a:spcPts val="0"/>
              </a:spcAft>
              <a:buClr>
                <a:schemeClr val="lt1"/>
              </a:buClr>
              <a:buSzPct val="100000"/>
              <a:buChar char="★"/>
            </a:pPr>
            <a:r>
              <a:rPr lang="en">
                <a:solidFill>
                  <a:schemeClr val="lt1"/>
                </a:solidFill>
              </a:rPr>
              <a:t>Patient may skip follow-up care</a:t>
            </a:r>
            <a:endParaRPr>
              <a:solidFill>
                <a:schemeClr val="lt1"/>
              </a:solidFill>
            </a:endParaRPr>
          </a:p>
          <a:p>
            <a:pPr marL="0" lvl="0" indent="0" algn="l" rtl="0">
              <a:lnSpc>
                <a:spcPct val="150000"/>
              </a:lnSpc>
              <a:spcBef>
                <a:spcPts val="1200"/>
              </a:spcBef>
              <a:spcAft>
                <a:spcPts val="1200"/>
              </a:spcAft>
              <a:buNone/>
            </a:pPr>
            <a:endParaRPr>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rgbClr val="073763"/>
                </a:solidFill>
              </a:rPr>
              <a:t>Purpose</a:t>
            </a:r>
            <a:endParaRPr>
              <a:solidFill>
                <a:srgbClr val="073763"/>
              </a:solidFill>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200000"/>
              </a:lnSpc>
              <a:spcBef>
                <a:spcPts val="0"/>
              </a:spcBef>
              <a:spcAft>
                <a:spcPts val="0"/>
              </a:spcAft>
              <a:buClr>
                <a:schemeClr val="lt1"/>
              </a:buClr>
              <a:buSzPts val="1800"/>
              <a:buChar char="★"/>
            </a:pPr>
            <a:r>
              <a:rPr lang="en">
                <a:solidFill>
                  <a:schemeClr val="lt1"/>
                </a:solidFill>
                <a:highlight>
                  <a:srgbClr val="073763"/>
                </a:highlight>
              </a:rPr>
              <a:t>Increase the effectiveness of nurse-patient communication</a:t>
            </a:r>
            <a:endParaRPr>
              <a:solidFill>
                <a:schemeClr val="lt1"/>
              </a:solidFill>
              <a:highlight>
                <a:srgbClr val="073763"/>
              </a:highlight>
            </a:endParaRPr>
          </a:p>
          <a:p>
            <a:pPr marL="457200" lvl="0" indent="-342900" algn="l" rtl="0">
              <a:lnSpc>
                <a:spcPct val="200000"/>
              </a:lnSpc>
              <a:spcBef>
                <a:spcPts val="0"/>
              </a:spcBef>
              <a:spcAft>
                <a:spcPts val="0"/>
              </a:spcAft>
              <a:buClr>
                <a:schemeClr val="lt1"/>
              </a:buClr>
              <a:buSzPts val="1800"/>
              <a:buChar char="★"/>
            </a:pPr>
            <a:r>
              <a:rPr lang="en">
                <a:solidFill>
                  <a:schemeClr val="lt1"/>
                </a:solidFill>
                <a:highlight>
                  <a:srgbClr val="073763"/>
                </a:highlight>
              </a:rPr>
              <a:t>Promote more patient engagement to lead to better outcomes</a:t>
            </a:r>
            <a:endParaRPr>
              <a:solidFill>
                <a:schemeClr val="lt1"/>
              </a:solidFill>
              <a:highlight>
                <a:srgbClr val="073763"/>
              </a:highlight>
            </a:endParaRPr>
          </a:p>
          <a:p>
            <a:pPr marL="457200" lvl="0" indent="-342900" algn="l" rtl="0">
              <a:lnSpc>
                <a:spcPct val="200000"/>
              </a:lnSpc>
              <a:spcBef>
                <a:spcPts val="0"/>
              </a:spcBef>
              <a:spcAft>
                <a:spcPts val="0"/>
              </a:spcAft>
              <a:buClr>
                <a:schemeClr val="lt1"/>
              </a:buClr>
              <a:buSzPts val="1800"/>
              <a:buChar char="★"/>
            </a:pPr>
            <a:r>
              <a:rPr lang="en">
                <a:solidFill>
                  <a:schemeClr val="lt1"/>
                </a:solidFill>
                <a:highlight>
                  <a:srgbClr val="073763"/>
                </a:highlight>
              </a:rPr>
              <a:t>Improve patient satisfaction</a:t>
            </a:r>
            <a:endParaRPr>
              <a:solidFill>
                <a:schemeClr val="lt1"/>
              </a:solidFill>
              <a:highlight>
                <a:srgbClr val="073763"/>
              </a:highlight>
            </a:endParaRPr>
          </a:p>
          <a:p>
            <a:pPr marL="457200" lvl="0" indent="-342900" algn="l" rtl="0">
              <a:lnSpc>
                <a:spcPct val="200000"/>
              </a:lnSpc>
              <a:spcBef>
                <a:spcPts val="0"/>
              </a:spcBef>
              <a:spcAft>
                <a:spcPts val="0"/>
              </a:spcAft>
              <a:buClr>
                <a:schemeClr val="lt1"/>
              </a:buClr>
              <a:buSzPts val="1800"/>
              <a:buChar char="★"/>
            </a:pPr>
            <a:r>
              <a:rPr lang="en">
                <a:solidFill>
                  <a:schemeClr val="lt1"/>
                </a:solidFill>
                <a:highlight>
                  <a:srgbClr val="073763"/>
                </a:highlight>
              </a:rPr>
              <a:t>Make the patient feel like an individual </a:t>
            </a:r>
            <a:endParaRPr>
              <a:solidFill>
                <a:schemeClr val="lt1"/>
              </a:solidFill>
              <a:highlight>
                <a:srgbClr val="073763"/>
              </a:highlight>
            </a:endParaRPr>
          </a:p>
          <a:p>
            <a:pPr marL="457200" lvl="0" indent="-342900" algn="l" rtl="0">
              <a:lnSpc>
                <a:spcPct val="200000"/>
              </a:lnSpc>
              <a:spcBef>
                <a:spcPts val="0"/>
              </a:spcBef>
              <a:spcAft>
                <a:spcPts val="0"/>
              </a:spcAft>
              <a:buClr>
                <a:schemeClr val="lt1"/>
              </a:buClr>
              <a:buSzPts val="1800"/>
              <a:buChar char="★"/>
            </a:pPr>
            <a:r>
              <a:rPr lang="en">
                <a:solidFill>
                  <a:schemeClr val="lt1"/>
                </a:solidFill>
                <a:highlight>
                  <a:srgbClr val="073763"/>
                </a:highlight>
              </a:rPr>
              <a:t>Know patients’ needs and wants early on in care </a:t>
            </a:r>
            <a:endParaRPr>
              <a:solidFill>
                <a:schemeClr val="lt1"/>
              </a:solidFill>
              <a:highlight>
                <a:srgbClr val="073763"/>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chemeClr val="lt1"/>
                </a:solidFill>
              </a:rPr>
              <a:t>Theoretical Framework </a:t>
            </a:r>
            <a:endParaRPr>
              <a:solidFill>
                <a:schemeClr val="lt1"/>
              </a:solidFill>
            </a:endParaRPr>
          </a:p>
        </p:txBody>
      </p:sp>
      <p:sp>
        <p:nvSpPr>
          <p:cNvPr id="80" name="Google Shape;8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200" b="1" u="sng">
                <a:solidFill>
                  <a:schemeClr val="lt1"/>
                </a:solidFill>
              </a:rPr>
              <a:t>Hildegard Peplau’s Interpersonal Theory</a:t>
            </a:r>
            <a:r>
              <a:rPr lang="en" sz="2000" b="1" u="sng">
                <a:solidFill>
                  <a:schemeClr val="lt1"/>
                </a:solidFill>
              </a:rPr>
              <a:t> </a:t>
            </a:r>
            <a:endParaRPr sz="2000" b="1" u="sng">
              <a:solidFill>
                <a:schemeClr val="lt1"/>
              </a:solidFill>
            </a:endParaRPr>
          </a:p>
          <a:p>
            <a:pPr marL="457200" lvl="0" indent="-342900" algn="l" rtl="0">
              <a:spcBef>
                <a:spcPts val="1200"/>
              </a:spcBef>
              <a:spcAft>
                <a:spcPts val="0"/>
              </a:spcAft>
              <a:buClr>
                <a:schemeClr val="lt1"/>
              </a:buClr>
              <a:buSzPts val="1800"/>
              <a:buChar char="●"/>
            </a:pPr>
            <a:r>
              <a:rPr lang="en">
                <a:solidFill>
                  <a:schemeClr val="lt1"/>
                </a:solidFill>
              </a:rPr>
              <a:t>Nurse-patient relationships must pass through three phases to be successful: orientation, working, and termination</a:t>
            </a:r>
            <a:endParaRPr>
              <a:solidFill>
                <a:schemeClr val="lt1"/>
              </a:solidFill>
            </a:endParaRPr>
          </a:p>
          <a:p>
            <a:pPr marL="457200" lvl="0" indent="0" algn="l" rtl="0">
              <a:spcBef>
                <a:spcPts val="1200"/>
              </a:spcBef>
              <a:spcAft>
                <a:spcPts val="0"/>
              </a:spcAft>
              <a:buNone/>
            </a:pPr>
            <a:endParaRPr>
              <a:solidFill>
                <a:schemeClr val="lt1"/>
              </a:solidFill>
            </a:endParaRPr>
          </a:p>
          <a:p>
            <a:pPr marL="0" lvl="0" indent="0" algn="l" rtl="0">
              <a:spcBef>
                <a:spcPts val="1200"/>
              </a:spcBef>
              <a:spcAft>
                <a:spcPts val="0"/>
              </a:spcAft>
              <a:buNone/>
            </a:pPr>
            <a:r>
              <a:rPr lang="en">
                <a:solidFill>
                  <a:schemeClr val="lt1"/>
                </a:solidFill>
              </a:rPr>
              <a:t>This theory focuses on communication between the nurse and patient to provide better care and a better overall patient experience which correlates with this project </a:t>
            </a:r>
            <a:endParaRPr>
              <a:solidFill>
                <a:schemeClr val="lt1"/>
              </a:solidFill>
            </a:endParaRPr>
          </a:p>
          <a:p>
            <a:pPr marL="0" lvl="0" indent="0" algn="l" rtl="0">
              <a:spcBef>
                <a:spcPts val="120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11700" y="271500"/>
            <a:ext cx="6703200" cy="34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020">
                <a:solidFill>
                  <a:srgbClr val="073763"/>
                </a:solidFill>
              </a:rPr>
              <a:t>Evidence Based Practice Research Studies</a:t>
            </a:r>
            <a:endParaRPr sz="2020">
              <a:solidFill>
                <a:srgbClr val="073763"/>
              </a:solidFill>
            </a:endParaRPr>
          </a:p>
        </p:txBody>
      </p:sp>
      <p:sp>
        <p:nvSpPr>
          <p:cNvPr id="86" name="Google Shape;86;p18"/>
          <p:cNvSpPr txBox="1">
            <a:spLocks noGrp="1"/>
          </p:cNvSpPr>
          <p:nvPr>
            <p:ph type="body" idx="1"/>
          </p:nvPr>
        </p:nvSpPr>
        <p:spPr>
          <a:xfrm>
            <a:off x="311700" y="954175"/>
            <a:ext cx="8520600" cy="39909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2300" b="1">
                <a:solidFill>
                  <a:srgbClr val="073763"/>
                </a:solidFill>
              </a:rPr>
              <a:t>Patient involvement in own rehabilitation after early discharge study</a:t>
            </a:r>
            <a:endParaRPr sz="2100" i="1">
              <a:solidFill>
                <a:srgbClr val="073763"/>
              </a:solidFill>
            </a:endParaRPr>
          </a:p>
          <a:p>
            <a:pPr marL="0" lvl="0" indent="0" algn="l" rtl="0">
              <a:spcBef>
                <a:spcPts val="1200"/>
              </a:spcBef>
              <a:spcAft>
                <a:spcPts val="1200"/>
              </a:spcAft>
              <a:buNone/>
            </a:pPr>
            <a:r>
              <a:rPr lang="en">
                <a:solidFill>
                  <a:srgbClr val="073763"/>
                </a:solidFill>
              </a:rPr>
              <a:t>An intervention titled “Coaching to Self-Care” is the focus of this article and is used to identify patient perceptions of their situation and needs in relation to their health. The goal of this intervention is to involve and coach patients to self-care after early discharge in order to transition easier from the hospital to home. Each patient would complete a questionnaire prior to surgery or hospital intervention and periodically after discharge which would include assessment of 8 different categories including general health, physical function, bodily pain, and mental health. The goal behind this is showing improvements in each area once medical intervention has occurred. Actively working with patients to improve their overall health and assist them in seeing improvements would likely influence them to continue working with their HCP and follow the treatment plan. </a:t>
            </a:r>
            <a:endParaRPr i="1">
              <a:solidFill>
                <a:srgbClr val="07376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86100" y="14757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000">
                <a:solidFill>
                  <a:schemeClr val="lt1"/>
                </a:solidFill>
              </a:rPr>
              <a:t>Evidence Based Practice Research Studies</a:t>
            </a:r>
            <a:endParaRPr sz="2000">
              <a:solidFill>
                <a:schemeClr val="lt1"/>
              </a:solidFill>
            </a:endParaRPr>
          </a:p>
        </p:txBody>
      </p:sp>
      <p:sp>
        <p:nvSpPr>
          <p:cNvPr id="92" name="Google Shape;92;p19"/>
          <p:cNvSpPr txBox="1">
            <a:spLocks noGrp="1"/>
          </p:cNvSpPr>
          <p:nvPr>
            <p:ph type="body" idx="1"/>
          </p:nvPr>
        </p:nvSpPr>
        <p:spPr>
          <a:xfrm>
            <a:off x="86100" y="720275"/>
            <a:ext cx="8746200" cy="41133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2300" b="1" dirty="0">
                <a:solidFill>
                  <a:schemeClr val="lt1"/>
                </a:solidFill>
              </a:rPr>
              <a:t>Feasibility and early effectiveness of the Tell-us Card communication tool to Increase in-hospital patient participation: a cluster randomized controlled pilot study </a:t>
            </a:r>
            <a:endParaRPr sz="2300" b="1" dirty="0">
              <a:solidFill>
                <a:schemeClr val="lt1"/>
              </a:solidFill>
            </a:endParaRPr>
          </a:p>
          <a:p>
            <a:pPr marL="0" lvl="0" indent="0" algn="l" rtl="0">
              <a:spcBef>
                <a:spcPts val="1200"/>
              </a:spcBef>
              <a:spcAft>
                <a:spcPts val="0"/>
              </a:spcAft>
              <a:buNone/>
            </a:pPr>
            <a:endParaRPr b="1" dirty="0">
              <a:solidFill>
                <a:schemeClr val="lt1"/>
              </a:solidFill>
            </a:endParaRPr>
          </a:p>
          <a:p>
            <a:pPr marL="0" lvl="0" indent="0" algn="l" rtl="0">
              <a:lnSpc>
                <a:spcPct val="150000"/>
              </a:lnSpc>
              <a:spcBef>
                <a:spcPts val="1200"/>
              </a:spcBef>
              <a:spcAft>
                <a:spcPts val="0"/>
              </a:spcAft>
              <a:buNone/>
            </a:pPr>
            <a:r>
              <a:rPr lang="en" dirty="0">
                <a:solidFill>
                  <a:schemeClr val="lt1"/>
                </a:solidFill>
              </a:rPr>
              <a:t>The “Tell-Us Card” is used to determine what is most important to patients for their care and goals before being discharged. It uses prompts that ask questions about information needs, possible arrangements for further care, what they can or can’t do on their own, and provides space for any concerns, questions, or ideas.</a:t>
            </a:r>
            <a:endParaRPr dirty="0">
              <a:solidFill>
                <a:schemeClr val="lt1"/>
              </a:solidFill>
            </a:endParaRPr>
          </a:p>
          <a:p>
            <a:pPr marL="0" lvl="0" indent="0" algn="l" rtl="0">
              <a:spcBef>
                <a:spcPts val="1200"/>
              </a:spcBef>
              <a:spcAft>
                <a:spcPts val="0"/>
              </a:spcAft>
              <a:buNone/>
            </a:pPr>
            <a:r>
              <a:rPr lang="en" b="1" dirty="0">
                <a:solidFill>
                  <a:schemeClr val="lt1"/>
                </a:solidFill>
              </a:rPr>
              <a:t>*70% of patients that filled out a Tell-Us Card said that the most important aspect was the nurse involving the patient in their own care. </a:t>
            </a:r>
            <a:endParaRPr b="1" dirty="0">
              <a:solidFill>
                <a:schemeClr val="lt1"/>
              </a:solidFill>
            </a:endParaRPr>
          </a:p>
          <a:p>
            <a:pPr marL="0" lvl="0" indent="0" algn="l" rtl="0">
              <a:spcBef>
                <a:spcPts val="1200"/>
              </a:spcBef>
              <a:spcAft>
                <a:spcPts val="120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1C232"/>
        </a:solidFill>
        <a:effectLst/>
      </p:bgPr>
    </p:bg>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311700" y="147550"/>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2000">
                <a:solidFill>
                  <a:srgbClr val="073763"/>
                </a:solidFill>
              </a:rPr>
              <a:t>Evidence Based Practice Research Studies</a:t>
            </a:r>
            <a:endParaRPr sz="2000"/>
          </a:p>
        </p:txBody>
      </p:sp>
      <p:sp>
        <p:nvSpPr>
          <p:cNvPr id="98" name="Google Shape;98;p20"/>
          <p:cNvSpPr txBox="1">
            <a:spLocks noGrp="1"/>
          </p:cNvSpPr>
          <p:nvPr>
            <p:ph type="body" idx="1"/>
          </p:nvPr>
        </p:nvSpPr>
        <p:spPr>
          <a:xfrm>
            <a:off x="311700" y="916975"/>
            <a:ext cx="8520600" cy="38052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2300" b="1">
                <a:solidFill>
                  <a:srgbClr val="073763"/>
                </a:solidFill>
              </a:rPr>
              <a:t>Effectiveness of a Decision Aid for Patients with Depression: A Randomized Controlled Trial</a:t>
            </a:r>
            <a:endParaRPr sz="2300" b="1">
              <a:solidFill>
                <a:srgbClr val="073763"/>
              </a:solidFill>
            </a:endParaRPr>
          </a:p>
          <a:p>
            <a:pPr marL="457200" lvl="0" indent="0" algn="l" rtl="0">
              <a:spcBef>
                <a:spcPts val="1200"/>
              </a:spcBef>
              <a:spcAft>
                <a:spcPts val="0"/>
              </a:spcAft>
              <a:buNone/>
            </a:pPr>
            <a:endParaRPr i="1">
              <a:solidFill>
                <a:srgbClr val="073763"/>
              </a:solidFill>
            </a:endParaRPr>
          </a:p>
          <a:p>
            <a:pPr marL="0" lvl="0" indent="0" algn="l" rtl="0">
              <a:spcBef>
                <a:spcPts val="1200"/>
              </a:spcBef>
              <a:spcAft>
                <a:spcPts val="0"/>
              </a:spcAft>
              <a:buNone/>
            </a:pPr>
            <a:r>
              <a:rPr lang="en">
                <a:solidFill>
                  <a:srgbClr val="073763"/>
                </a:solidFill>
              </a:rPr>
              <a:t>Decision aids are effective in improving patients’ knowledge of treatments, risks, and assists with decisional conflict. Decision aids can be created for any disease or procedure by including information about symptoms, types, treatment options, characteristics, and general information on what to expect. </a:t>
            </a:r>
            <a:endParaRPr>
              <a:solidFill>
                <a:srgbClr val="073763"/>
              </a:solidFill>
            </a:endParaRPr>
          </a:p>
          <a:p>
            <a:pPr marL="0" lvl="0" indent="0" algn="l" rtl="0">
              <a:spcBef>
                <a:spcPts val="1200"/>
              </a:spcBef>
              <a:spcAft>
                <a:spcPts val="0"/>
              </a:spcAft>
              <a:buNone/>
            </a:pPr>
            <a:endParaRPr>
              <a:solidFill>
                <a:srgbClr val="073763"/>
              </a:solidFill>
            </a:endParaRPr>
          </a:p>
          <a:p>
            <a:pPr marL="0" lvl="0" indent="0" algn="l" rtl="0">
              <a:spcBef>
                <a:spcPts val="1200"/>
              </a:spcBef>
              <a:spcAft>
                <a:spcPts val="1200"/>
              </a:spcAft>
              <a:buNone/>
            </a:pPr>
            <a:r>
              <a:rPr lang="en" b="1">
                <a:solidFill>
                  <a:srgbClr val="073763"/>
                </a:solidFill>
              </a:rPr>
              <a:t>*91.8% of participants stated the decision aid was useful and 80.3% stated they would use it to assist in choosing treatment.</a:t>
            </a:r>
            <a:endParaRPr b="1">
              <a:solidFill>
                <a:srgbClr val="07376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solidFill>
                  <a:schemeClr val="lt1"/>
                </a:solidFill>
              </a:rPr>
              <a:t>How To Engage Patients:</a:t>
            </a:r>
            <a:endParaRPr>
              <a:solidFill>
                <a:schemeClr val="lt1"/>
              </a:solidFill>
            </a:endParaRPr>
          </a:p>
        </p:txBody>
      </p:sp>
      <p:sp>
        <p:nvSpPr>
          <p:cNvPr id="104" name="Google Shape;104;p21"/>
          <p:cNvSpPr txBox="1">
            <a:spLocks noGrp="1"/>
          </p:cNvSpPr>
          <p:nvPr>
            <p:ph type="body" idx="1"/>
          </p:nvPr>
        </p:nvSpPr>
        <p:spPr>
          <a:xfrm>
            <a:off x="311700" y="1152475"/>
            <a:ext cx="8520600" cy="3792600"/>
          </a:xfrm>
          <a:prstGeom prst="rect">
            <a:avLst/>
          </a:prstGeom>
        </p:spPr>
        <p:txBody>
          <a:bodyPr spcFirstLastPara="1" wrap="square" lIns="91425" tIns="91425" rIns="91425" bIns="91425" anchor="t" anchorCtr="0">
            <a:normAutofit fontScale="25000" lnSpcReduction="20000"/>
          </a:bodyPr>
          <a:lstStyle/>
          <a:p>
            <a:pPr marL="457200" lvl="0" indent="-323850" algn="l" rtl="0">
              <a:lnSpc>
                <a:spcPct val="200000"/>
              </a:lnSpc>
              <a:spcBef>
                <a:spcPts val="0"/>
              </a:spcBef>
              <a:spcAft>
                <a:spcPts val="0"/>
              </a:spcAft>
              <a:buClr>
                <a:schemeClr val="lt1"/>
              </a:buClr>
              <a:buSzPct val="100000"/>
              <a:buChar char="★"/>
            </a:pPr>
            <a:r>
              <a:rPr lang="en" sz="6000">
                <a:solidFill>
                  <a:schemeClr val="lt1"/>
                </a:solidFill>
              </a:rPr>
              <a:t>Tell-Us Card</a:t>
            </a:r>
            <a:endParaRPr sz="6000">
              <a:solidFill>
                <a:schemeClr val="lt1"/>
              </a:solidFill>
            </a:endParaRPr>
          </a:p>
          <a:p>
            <a:pPr marL="457200" lvl="0" indent="-323850" algn="l" rtl="0">
              <a:lnSpc>
                <a:spcPct val="200000"/>
              </a:lnSpc>
              <a:spcBef>
                <a:spcPts val="0"/>
              </a:spcBef>
              <a:spcAft>
                <a:spcPts val="0"/>
              </a:spcAft>
              <a:buClr>
                <a:schemeClr val="lt1"/>
              </a:buClr>
              <a:buSzPct val="100000"/>
              <a:buChar char="★"/>
            </a:pPr>
            <a:r>
              <a:rPr lang="en" sz="6000">
                <a:solidFill>
                  <a:schemeClr val="lt1"/>
                </a:solidFill>
              </a:rPr>
              <a:t>Ask about further needs/wants during the hospital stay</a:t>
            </a:r>
            <a:endParaRPr sz="6000">
              <a:solidFill>
                <a:schemeClr val="lt1"/>
              </a:solidFill>
            </a:endParaRPr>
          </a:p>
          <a:p>
            <a:pPr marL="457200" lvl="0" indent="-323850" algn="l" rtl="0">
              <a:lnSpc>
                <a:spcPct val="200000"/>
              </a:lnSpc>
              <a:spcBef>
                <a:spcPts val="0"/>
              </a:spcBef>
              <a:spcAft>
                <a:spcPts val="0"/>
              </a:spcAft>
              <a:buClr>
                <a:schemeClr val="lt1"/>
              </a:buClr>
              <a:buSzPct val="100000"/>
              <a:buChar char="★"/>
            </a:pPr>
            <a:r>
              <a:rPr lang="en" sz="6000">
                <a:solidFill>
                  <a:schemeClr val="lt1"/>
                </a:solidFill>
              </a:rPr>
              <a:t>Preferences on when or how to perform activities/interventions</a:t>
            </a:r>
            <a:endParaRPr sz="6000">
              <a:solidFill>
                <a:schemeClr val="lt1"/>
              </a:solidFill>
            </a:endParaRPr>
          </a:p>
          <a:p>
            <a:pPr marL="457200" lvl="0" indent="-323850" algn="l" rtl="0">
              <a:lnSpc>
                <a:spcPct val="200000"/>
              </a:lnSpc>
              <a:spcBef>
                <a:spcPts val="0"/>
              </a:spcBef>
              <a:spcAft>
                <a:spcPts val="0"/>
              </a:spcAft>
              <a:buClr>
                <a:schemeClr val="lt1"/>
              </a:buClr>
              <a:buSzPct val="100000"/>
              <a:buChar char="★"/>
            </a:pPr>
            <a:r>
              <a:rPr lang="en" sz="6000">
                <a:solidFill>
                  <a:schemeClr val="lt1"/>
                </a:solidFill>
              </a:rPr>
              <a:t>Ask what encourages them to better themselves: Use this as a tool to motivate patient engagement</a:t>
            </a:r>
            <a:endParaRPr sz="6000">
              <a:solidFill>
                <a:schemeClr val="lt1"/>
              </a:solidFill>
            </a:endParaRPr>
          </a:p>
          <a:p>
            <a:pPr marL="457200" lvl="0" indent="-323850" algn="l" rtl="0">
              <a:lnSpc>
                <a:spcPct val="200000"/>
              </a:lnSpc>
              <a:spcBef>
                <a:spcPts val="0"/>
              </a:spcBef>
              <a:spcAft>
                <a:spcPts val="0"/>
              </a:spcAft>
              <a:buClr>
                <a:schemeClr val="lt1"/>
              </a:buClr>
              <a:buSzPct val="100000"/>
              <a:buChar char="★"/>
            </a:pPr>
            <a:r>
              <a:rPr lang="en" sz="6000">
                <a:solidFill>
                  <a:schemeClr val="lt1"/>
                </a:solidFill>
              </a:rPr>
              <a:t>Use decision aids to better inform the patient about disease processes and/or procedures</a:t>
            </a:r>
            <a:endParaRPr sz="6000">
              <a:solidFill>
                <a:schemeClr val="lt1"/>
              </a:solidFill>
            </a:endParaRPr>
          </a:p>
          <a:p>
            <a:pPr marL="457200" lvl="0" indent="-323850" algn="l" rtl="0">
              <a:lnSpc>
                <a:spcPct val="200000"/>
              </a:lnSpc>
              <a:spcBef>
                <a:spcPts val="0"/>
              </a:spcBef>
              <a:spcAft>
                <a:spcPts val="0"/>
              </a:spcAft>
              <a:buClr>
                <a:schemeClr val="lt1"/>
              </a:buClr>
              <a:buSzPct val="100000"/>
              <a:buChar char="★"/>
            </a:pPr>
            <a:r>
              <a:rPr lang="en" sz="6000">
                <a:solidFill>
                  <a:schemeClr val="lt1"/>
                </a:solidFill>
              </a:rPr>
              <a:t>Work with the patient during all stages of treatment including after discharge to facilitate understanding of growth and progress </a:t>
            </a:r>
            <a:endParaRPr sz="6000">
              <a:solidFill>
                <a:schemeClr val="lt1"/>
              </a:solidFill>
            </a:endParaRPr>
          </a:p>
          <a:p>
            <a:pPr marL="0" lvl="0" indent="0" algn="l" rtl="0">
              <a:spcBef>
                <a:spcPts val="1200"/>
              </a:spcBef>
              <a:spcAft>
                <a:spcPts val="0"/>
              </a:spcAft>
              <a:buNone/>
            </a:pPr>
            <a:endParaRPr>
              <a:solidFill>
                <a:schemeClr val="lt1"/>
              </a:solidFill>
            </a:endParaRPr>
          </a:p>
          <a:p>
            <a:pPr marL="0" lvl="0" indent="0" algn="l" rtl="0">
              <a:spcBef>
                <a:spcPts val="1200"/>
              </a:spcBef>
              <a:spcAft>
                <a:spcPts val="1200"/>
              </a:spcAft>
              <a:buNone/>
            </a:pPr>
            <a:endParaRPr>
              <a:solidFill>
                <a:schemeClr val="lt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1385</TotalTime>
  <Words>1149</Words>
  <Application>Microsoft Office PowerPoint</Application>
  <PresentationFormat>On-screen Show (16:9)</PresentationFormat>
  <Paragraphs>50</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Light</vt:lpstr>
      <vt:lpstr>Benefits of Increasing Patient Engagement in Plan of Care</vt:lpstr>
      <vt:lpstr>Abstract  </vt:lpstr>
      <vt:lpstr>Without patient engagement in nursing care plan…  </vt:lpstr>
      <vt:lpstr>Purpose</vt:lpstr>
      <vt:lpstr>Theoretical Framework </vt:lpstr>
      <vt:lpstr>Evidence Based Practice Research Studies</vt:lpstr>
      <vt:lpstr>Evidence Based Practice Research Studies</vt:lpstr>
      <vt:lpstr>Evidence Based Practice Research Studies</vt:lpstr>
      <vt:lpstr>How To Engage Patients:</vt:lpstr>
      <vt:lpstr>In 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Increasing Patient Engagement in Plan of Care</dc:title>
  <dc:creator>Madison Gillentine</dc:creator>
  <cp:lastModifiedBy>Madison Gillentine</cp:lastModifiedBy>
  <cp:revision>2</cp:revision>
  <dcterms:modified xsi:type="dcterms:W3CDTF">2022-04-04T21:39:07Z</dcterms:modified>
</cp:coreProperties>
</file>