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Roboto" panose="020000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p:cViewPr varScale="1">
        <p:scale>
          <a:sx n="141" d="100"/>
          <a:sy n="141" d="100"/>
        </p:scale>
        <p:origin x="80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20e9af463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0e9af463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20e9af463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20e9af463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20e9af463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20e9af463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20e9af4634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20e9af463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20e9af4634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20e9af463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20e9af4634_2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20e9af4634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0e9af4634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20e9af4634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20e9af4634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20e9af463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D4E5F5"/>
            </a:gs>
            <a:gs pos="100000">
              <a:srgbClr val="70A4D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328000"/>
            <a:ext cx="8520600" cy="2052600"/>
          </a:xfrm>
          <a:prstGeom prst="rect">
            <a:avLst/>
          </a:prstGeom>
        </p:spPr>
        <p:txBody>
          <a:bodyPr spcFirstLastPara="1" wrap="square" lIns="91425" tIns="91425" rIns="91425" bIns="91425" anchor="b" anchorCtr="0">
            <a:normAutofit/>
          </a:bodyPr>
          <a:lstStyle/>
          <a:p>
            <a:pPr marL="0" lvl="0" indent="0" algn="ctr" rtl="0">
              <a:lnSpc>
                <a:spcPct val="100000"/>
              </a:lnSpc>
              <a:spcBef>
                <a:spcPts val="0"/>
              </a:spcBef>
              <a:spcAft>
                <a:spcPts val="0"/>
              </a:spcAft>
              <a:buClr>
                <a:schemeClr val="dk1"/>
              </a:buClr>
              <a:buSzPts val="1100"/>
              <a:buFont typeface="Arial"/>
              <a:buNone/>
            </a:pPr>
            <a:r>
              <a:rPr lang="en" sz="3100" b="1">
                <a:latin typeface="Roboto"/>
                <a:ea typeface="Roboto"/>
                <a:cs typeface="Roboto"/>
                <a:sym typeface="Roboto"/>
              </a:rPr>
              <a:t>Stress Management in Nursing to Prevent Burnout and Employee Retention</a:t>
            </a:r>
            <a:endParaRPr sz="7100" b="1">
              <a:latin typeface="Roboto"/>
              <a:ea typeface="Roboto"/>
              <a:cs typeface="Roboto"/>
              <a:sym typeface="Roboto"/>
            </a:endParaRPr>
          </a:p>
        </p:txBody>
      </p:sp>
      <p:sp>
        <p:nvSpPr>
          <p:cNvPr id="55" name="Google Shape;55;p13"/>
          <p:cNvSpPr txBox="1">
            <a:spLocks noGrp="1"/>
          </p:cNvSpPr>
          <p:nvPr>
            <p:ph type="subTitle" idx="1"/>
          </p:nvPr>
        </p:nvSpPr>
        <p:spPr>
          <a:xfrm>
            <a:off x="181775" y="37166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900"/>
              <a:t>By: Lauren Barto, Megan Mayo, and Megan Trout</a:t>
            </a:r>
            <a:endParaRPr sz="1900"/>
          </a:p>
        </p:txBody>
      </p:sp>
      <p:pic>
        <p:nvPicPr>
          <p:cNvPr id="56" name="Google Shape;56;p13"/>
          <p:cNvPicPr preferRelativeResize="0"/>
          <p:nvPr/>
        </p:nvPicPr>
        <p:blipFill>
          <a:blip r:embed="rId3">
            <a:alphaModFix/>
          </a:blip>
          <a:stretch>
            <a:fillRect/>
          </a:stretch>
        </p:blipFill>
        <p:spPr>
          <a:xfrm>
            <a:off x="666425" y="2609089"/>
            <a:ext cx="8035958" cy="792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151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                                   Abstract </a:t>
            </a:r>
            <a:endParaRPr/>
          </a:p>
        </p:txBody>
      </p:sp>
      <p:sp>
        <p:nvSpPr>
          <p:cNvPr id="62" name="Google Shape;62;p14"/>
          <p:cNvSpPr txBox="1">
            <a:spLocks noGrp="1"/>
          </p:cNvSpPr>
          <p:nvPr>
            <p:ph type="body" idx="1"/>
          </p:nvPr>
        </p:nvSpPr>
        <p:spPr>
          <a:xfrm>
            <a:off x="311700" y="723800"/>
            <a:ext cx="8520600" cy="3416400"/>
          </a:xfrm>
          <a:prstGeom prst="rect">
            <a:avLst/>
          </a:prstGeom>
        </p:spPr>
        <p:txBody>
          <a:bodyPr spcFirstLastPara="1" wrap="square" lIns="91425" tIns="91425" rIns="91425" bIns="91425" anchor="t" anchorCtr="0">
            <a:noAutofit/>
          </a:bodyPr>
          <a:lstStyle/>
          <a:p>
            <a:pPr marL="0" lvl="0" indent="457200" algn="l" rtl="0">
              <a:lnSpc>
                <a:spcPct val="150000"/>
              </a:lnSpc>
              <a:spcBef>
                <a:spcPts val="0"/>
              </a:spcBef>
              <a:spcAft>
                <a:spcPts val="0"/>
              </a:spcAft>
              <a:buNone/>
            </a:pPr>
            <a:r>
              <a:rPr lang="en" sz="2500">
                <a:solidFill>
                  <a:schemeClr val="dk1"/>
                </a:solidFill>
                <a:latin typeface="Times New Roman"/>
                <a:ea typeface="Times New Roman"/>
                <a:cs typeface="Times New Roman"/>
                <a:sym typeface="Times New Roman"/>
              </a:rPr>
              <a:t>This project was based on the fact that there is a severe nursing shortage happening in the United States. Studies show that an increase in stress can lead to burnout and poor employee retention. When nurses are burnt out and short staffed it easily leads to poor patient outcomes and decreased satisfaction levels. </a:t>
            </a:r>
            <a:r>
              <a:rPr lang="en" sz="2500">
                <a:solidFill>
                  <a:srgbClr val="222222"/>
                </a:solidFill>
                <a:latin typeface="Times New Roman"/>
                <a:ea typeface="Times New Roman"/>
                <a:cs typeface="Times New Roman"/>
                <a:sym typeface="Times New Roman"/>
              </a:rPr>
              <a:t>Studies show when nurses participate in stress reducing activities it </a:t>
            </a:r>
            <a:r>
              <a:rPr lang="en" sz="2500">
                <a:solidFill>
                  <a:srgbClr val="1C1D1E"/>
                </a:solidFill>
                <a:latin typeface="Times New Roman"/>
                <a:ea typeface="Times New Roman"/>
                <a:cs typeface="Times New Roman"/>
                <a:sym typeface="Times New Roman"/>
              </a:rPr>
              <a:t>has a positive outcome for staff and patients.</a:t>
            </a:r>
            <a:endParaRPr sz="2500">
              <a:solidFill>
                <a:srgbClr val="222222"/>
              </a:solidFill>
              <a:latin typeface="Times New Roman"/>
              <a:ea typeface="Times New Roman"/>
              <a:cs typeface="Times New Roman"/>
              <a:sym typeface="Times New Roman"/>
            </a:endParaRPr>
          </a:p>
          <a:p>
            <a:pPr marL="0" lvl="0" indent="457200" algn="l" rtl="0">
              <a:lnSpc>
                <a:spcPct val="100000"/>
              </a:lnSpc>
              <a:spcBef>
                <a:spcPts val="0"/>
              </a:spcBef>
              <a:spcAft>
                <a:spcPts val="0"/>
              </a:spcAft>
              <a:buClr>
                <a:schemeClr val="dk1"/>
              </a:buClr>
              <a:buSzPts val="1100"/>
              <a:buFont typeface="Arial"/>
              <a:buNone/>
            </a:pPr>
            <a:endParaRPr sz="250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112900" y="163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a:t>
            </a:r>
            <a:endParaRPr/>
          </a:p>
        </p:txBody>
      </p:sp>
      <p:sp>
        <p:nvSpPr>
          <p:cNvPr id="68" name="Google Shape;68;p15"/>
          <p:cNvSpPr txBox="1">
            <a:spLocks noGrp="1"/>
          </p:cNvSpPr>
          <p:nvPr>
            <p:ph type="body" idx="1"/>
          </p:nvPr>
        </p:nvSpPr>
        <p:spPr>
          <a:xfrm>
            <a:off x="112900" y="1040100"/>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solidFill>
                  <a:schemeClr val="dk1"/>
                </a:solidFill>
              </a:rPr>
              <a:t>WHY WE SELECTED THIS TOPIC</a:t>
            </a:r>
            <a:endParaRPr>
              <a:solidFill>
                <a:schemeClr val="dk1"/>
              </a:solidFill>
            </a:endParaRPr>
          </a:p>
          <a:p>
            <a:pPr marL="457200" lvl="0" indent="-355600" algn="l" rtl="0">
              <a:spcBef>
                <a:spcPts val="1200"/>
              </a:spcBef>
              <a:spcAft>
                <a:spcPts val="0"/>
              </a:spcAft>
              <a:buClr>
                <a:schemeClr val="dk1"/>
              </a:buClr>
              <a:buSzPts val="2000"/>
              <a:buChar char="●"/>
            </a:pPr>
            <a:r>
              <a:rPr lang="en" sz="2000">
                <a:solidFill>
                  <a:schemeClr val="dk1"/>
                </a:solidFill>
              </a:rPr>
              <a:t>Experiencing first hand the negative effects </a:t>
            </a:r>
            <a:endParaRPr sz="2000">
              <a:solidFill>
                <a:schemeClr val="dk1"/>
              </a:solidFill>
            </a:endParaRPr>
          </a:p>
          <a:p>
            <a:pPr marL="457200" lvl="0" indent="0" algn="l" rtl="0">
              <a:spcBef>
                <a:spcPts val="1200"/>
              </a:spcBef>
              <a:spcAft>
                <a:spcPts val="0"/>
              </a:spcAft>
              <a:buNone/>
            </a:pPr>
            <a:r>
              <a:rPr lang="en" sz="2000">
                <a:solidFill>
                  <a:schemeClr val="dk1"/>
                </a:solidFill>
              </a:rPr>
              <a:t>that stress has on nurses from being short staffed </a:t>
            </a:r>
            <a:endParaRPr sz="2000">
              <a:solidFill>
                <a:schemeClr val="dk1"/>
              </a:solidFill>
            </a:endParaRPr>
          </a:p>
          <a:p>
            <a:pPr marL="0" lvl="0" indent="0" algn="l" rtl="0">
              <a:spcBef>
                <a:spcPts val="1200"/>
              </a:spcBef>
              <a:spcAft>
                <a:spcPts val="0"/>
              </a:spcAft>
              <a:buNone/>
            </a:pPr>
            <a:r>
              <a:rPr lang="en">
                <a:solidFill>
                  <a:schemeClr val="dk1"/>
                </a:solidFill>
              </a:rPr>
              <a:t>PURPOSE OF OUR RESEARCH</a:t>
            </a:r>
            <a:endParaRPr>
              <a:solidFill>
                <a:schemeClr val="dk1"/>
              </a:solidFill>
            </a:endParaRPr>
          </a:p>
          <a:p>
            <a:pPr marL="457200" lvl="0" indent="-355600" algn="l" rtl="0">
              <a:lnSpc>
                <a:spcPct val="115000"/>
              </a:lnSpc>
              <a:spcBef>
                <a:spcPts val="1200"/>
              </a:spcBef>
              <a:spcAft>
                <a:spcPts val="0"/>
              </a:spcAft>
              <a:buClr>
                <a:schemeClr val="dk1"/>
              </a:buClr>
              <a:buSzPts val="2000"/>
              <a:buChar char="●"/>
            </a:pPr>
            <a:r>
              <a:rPr lang="en" sz="2000">
                <a:solidFill>
                  <a:schemeClr val="dk1"/>
                </a:solidFill>
              </a:rPr>
              <a:t>To decrease nurse burnout and hopefully improve employee retention</a:t>
            </a:r>
            <a:endParaRPr sz="2000">
              <a:solidFill>
                <a:schemeClr val="dk1"/>
              </a:solidFill>
            </a:endParaRPr>
          </a:p>
          <a:p>
            <a:pPr marL="457200" lvl="0" indent="-355600" algn="l" rtl="0">
              <a:lnSpc>
                <a:spcPct val="115000"/>
              </a:lnSpc>
              <a:spcBef>
                <a:spcPts val="0"/>
              </a:spcBef>
              <a:spcAft>
                <a:spcPts val="0"/>
              </a:spcAft>
              <a:buClr>
                <a:schemeClr val="dk1"/>
              </a:buClr>
              <a:buSzPts val="2000"/>
              <a:buChar char="●"/>
            </a:pPr>
            <a:r>
              <a:rPr lang="en" sz="2000">
                <a:solidFill>
                  <a:schemeClr val="dk1"/>
                </a:solidFill>
              </a:rPr>
              <a:t>As new nurses we can bring a whole new perspective of stress management which can lead to positive outcomes and better nursing experiences overall. </a:t>
            </a:r>
            <a:endParaRPr sz="2000">
              <a:solidFill>
                <a:schemeClr val="dk1"/>
              </a:solidFill>
            </a:endParaRPr>
          </a:p>
        </p:txBody>
      </p:sp>
      <p:pic>
        <p:nvPicPr>
          <p:cNvPr id="69" name="Google Shape;69;p15"/>
          <p:cNvPicPr preferRelativeResize="0"/>
          <p:nvPr/>
        </p:nvPicPr>
        <p:blipFill>
          <a:blip r:embed="rId3">
            <a:alphaModFix/>
          </a:blip>
          <a:stretch>
            <a:fillRect/>
          </a:stretch>
        </p:blipFill>
        <p:spPr>
          <a:xfrm>
            <a:off x="5618950" y="163100"/>
            <a:ext cx="3282975" cy="1716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Theoretical Framework</a:t>
            </a:r>
            <a:endParaRPr/>
          </a:p>
        </p:txBody>
      </p:sp>
      <p:sp>
        <p:nvSpPr>
          <p:cNvPr id="75" name="Google Shape;75;p16"/>
          <p:cNvSpPr txBox="1">
            <a:spLocks noGrp="1"/>
          </p:cNvSpPr>
          <p:nvPr>
            <p:ph type="body" idx="1"/>
          </p:nvPr>
        </p:nvSpPr>
        <p:spPr>
          <a:xfrm>
            <a:off x="35075" y="1294613"/>
            <a:ext cx="8520600" cy="3416400"/>
          </a:xfrm>
          <a:prstGeom prst="rect">
            <a:avLst/>
          </a:prstGeom>
        </p:spPr>
        <p:txBody>
          <a:bodyPr spcFirstLastPara="1" wrap="square" lIns="91425" tIns="91425" rIns="91425" bIns="91425" anchor="t" anchorCtr="0">
            <a:normAutofit/>
          </a:bodyPr>
          <a:lstStyle/>
          <a:p>
            <a:pPr marL="457200" lvl="0" indent="-381000" algn="l" rtl="0">
              <a:lnSpc>
                <a:spcPct val="200000"/>
              </a:lnSpc>
              <a:spcBef>
                <a:spcPts val="0"/>
              </a:spcBef>
              <a:spcAft>
                <a:spcPts val="0"/>
              </a:spcAft>
              <a:buSzPts val="2400"/>
              <a:buChar char="●"/>
            </a:pPr>
            <a:r>
              <a:rPr lang="en" sz="2400">
                <a:solidFill>
                  <a:schemeClr val="dk1"/>
                </a:solidFill>
                <a:latin typeface="Times New Roman"/>
                <a:ea typeface="Times New Roman"/>
                <a:cs typeface="Times New Roman"/>
                <a:sym typeface="Times New Roman"/>
              </a:rPr>
              <a:t>This theory is based on the trait of </a:t>
            </a:r>
            <a:endParaRPr sz="2400">
              <a:solidFill>
                <a:schemeClr val="dk1"/>
              </a:solidFill>
              <a:latin typeface="Times New Roman"/>
              <a:ea typeface="Times New Roman"/>
              <a:cs typeface="Times New Roman"/>
              <a:sym typeface="Times New Roman"/>
            </a:endParaRPr>
          </a:p>
          <a:p>
            <a:pPr marL="457200" lvl="0" indent="0" algn="l" rtl="0">
              <a:lnSpc>
                <a:spcPct val="200000"/>
              </a:lnSpc>
              <a:spcBef>
                <a:spcPts val="0"/>
              </a:spcBef>
              <a:spcAft>
                <a:spcPts val="0"/>
              </a:spcAft>
              <a:buNone/>
            </a:pPr>
            <a:r>
              <a:rPr lang="en" sz="2400">
                <a:solidFill>
                  <a:schemeClr val="dk1"/>
                </a:solidFill>
                <a:latin typeface="Times New Roman"/>
                <a:ea typeface="Times New Roman"/>
                <a:cs typeface="Times New Roman"/>
                <a:sym typeface="Times New Roman"/>
              </a:rPr>
              <a:t>resilience that helps to deal with </a:t>
            </a:r>
            <a:endParaRPr sz="24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None/>
            </a:pPr>
            <a:r>
              <a:rPr lang="en" sz="2400">
                <a:solidFill>
                  <a:schemeClr val="dk1"/>
                </a:solidFill>
                <a:latin typeface="Times New Roman"/>
                <a:ea typeface="Times New Roman"/>
                <a:cs typeface="Times New Roman"/>
                <a:sym typeface="Times New Roman"/>
              </a:rPr>
              <a:t>       stressors involved in </a:t>
            </a:r>
            <a:endParaRPr sz="2400">
              <a:solidFill>
                <a:schemeClr val="dk1"/>
              </a:solidFill>
              <a:latin typeface="Times New Roman"/>
              <a:ea typeface="Times New Roman"/>
              <a:cs typeface="Times New Roman"/>
              <a:sym typeface="Times New Roman"/>
            </a:endParaRPr>
          </a:p>
          <a:p>
            <a:pPr marL="457200" lvl="0" indent="0" algn="l" rtl="0">
              <a:lnSpc>
                <a:spcPct val="200000"/>
              </a:lnSpc>
              <a:spcBef>
                <a:spcPts val="0"/>
              </a:spcBef>
              <a:spcAft>
                <a:spcPts val="0"/>
              </a:spcAft>
              <a:buNone/>
            </a:pPr>
            <a:r>
              <a:rPr lang="en" sz="2400">
                <a:solidFill>
                  <a:schemeClr val="dk1"/>
                </a:solidFill>
                <a:latin typeface="Times New Roman"/>
                <a:ea typeface="Times New Roman"/>
                <a:cs typeface="Times New Roman"/>
                <a:sym typeface="Times New Roman"/>
              </a:rPr>
              <a:t>the nursing workforce. </a:t>
            </a:r>
            <a:endParaRPr sz="2400">
              <a:solidFill>
                <a:schemeClr val="dk1"/>
              </a:solidFill>
              <a:latin typeface="Times New Roman"/>
              <a:ea typeface="Times New Roman"/>
              <a:cs typeface="Times New Roman"/>
              <a:sym typeface="Times New Roman"/>
            </a:endParaRPr>
          </a:p>
          <a:p>
            <a:pPr marL="457200" lvl="0" indent="0" algn="l" rtl="0">
              <a:lnSpc>
                <a:spcPct val="200000"/>
              </a:lnSpc>
              <a:spcBef>
                <a:spcPts val="0"/>
              </a:spcBef>
              <a:spcAft>
                <a:spcPts val="0"/>
              </a:spcAft>
              <a:buNone/>
            </a:pPr>
            <a:endParaRPr sz="2000">
              <a:solidFill>
                <a:schemeClr val="dk1"/>
              </a:solidFill>
              <a:latin typeface="Times New Roman"/>
              <a:ea typeface="Times New Roman"/>
              <a:cs typeface="Times New Roman"/>
              <a:sym typeface="Times New Roman"/>
            </a:endParaRPr>
          </a:p>
        </p:txBody>
      </p:sp>
      <p:pic>
        <p:nvPicPr>
          <p:cNvPr id="76" name="Google Shape;76;p16"/>
          <p:cNvPicPr preferRelativeResize="0"/>
          <p:nvPr/>
        </p:nvPicPr>
        <p:blipFill>
          <a:blip r:embed="rId3">
            <a:alphaModFix/>
          </a:blip>
          <a:stretch>
            <a:fillRect/>
          </a:stretch>
        </p:blipFill>
        <p:spPr>
          <a:xfrm>
            <a:off x="5290540" y="939925"/>
            <a:ext cx="3141437" cy="4125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32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Evidence</a:t>
            </a:r>
            <a:endParaRPr/>
          </a:p>
        </p:txBody>
      </p:sp>
      <p:sp>
        <p:nvSpPr>
          <p:cNvPr id="82" name="Google Shape;82;p17"/>
          <p:cNvSpPr txBox="1">
            <a:spLocks noGrp="1"/>
          </p:cNvSpPr>
          <p:nvPr>
            <p:ph type="body" idx="1"/>
          </p:nvPr>
        </p:nvSpPr>
        <p:spPr>
          <a:xfrm>
            <a:off x="311700" y="435000"/>
            <a:ext cx="8520600" cy="34164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1000"/>
              </a:spcBef>
              <a:spcAft>
                <a:spcPts val="0"/>
              </a:spcAft>
              <a:buClr>
                <a:schemeClr val="dk1"/>
              </a:buClr>
              <a:buSzPts val="2000"/>
              <a:buChar char="●"/>
            </a:pPr>
            <a:r>
              <a:rPr lang="en" sz="2000">
                <a:solidFill>
                  <a:schemeClr val="dk1"/>
                </a:solidFill>
              </a:rPr>
              <a:t>In 30 out of 37 studies it was shown that creative arts therapy such as drawing, music, and working with clay improved moods and created an overall relaxing environment.  </a:t>
            </a:r>
            <a:endParaRPr sz="2000">
              <a:solidFill>
                <a:schemeClr val="dk1"/>
              </a:solidFill>
            </a:endParaRPr>
          </a:p>
          <a:p>
            <a:pPr marL="457200" lvl="0" indent="-355600" algn="l" rtl="0">
              <a:lnSpc>
                <a:spcPct val="150000"/>
              </a:lnSpc>
              <a:spcBef>
                <a:spcPts val="1200"/>
              </a:spcBef>
              <a:spcAft>
                <a:spcPts val="0"/>
              </a:spcAft>
              <a:buClr>
                <a:schemeClr val="dk1"/>
              </a:buClr>
              <a:buSzPts val="2000"/>
              <a:buChar char="●"/>
            </a:pPr>
            <a:r>
              <a:rPr lang="en" sz="2000">
                <a:solidFill>
                  <a:schemeClr val="dk1"/>
                </a:solidFill>
              </a:rPr>
              <a:t>Nurses who partook in an eight week MBSR course showed that after four months, the scores improved tremendously and that there was reduced perceived stress and improved satisfaction with life.</a:t>
            </a:r>
            <a:endParaRPr sz="2000">
              <a:solidFill>
                <a:schemeClr val="dk1"/>
              </a:solidFill>
            </a:endParaRPr>
          </a:p>
          <a:p>
            <a:pPr marL="457200" lvl="0" indent="-355600" algn="l" rtl="0">
              <a:lnSpc>
                <a:spcPct val="150000"/>
              </a:lnSpc>
              <a:spcBef>
                <a:spcPts val="1000"/>
              </a:spcBef>
              <a:spcAft>
                <a:spcPts val="0"/>
              </a:spcAft>
              <a:buSzPts val="2000"/>
              <a:buChar char="●"/>
            </a:pPr>
            <a:r>
              <a:rPr lang="en" sz="2000">
                <a:solidFill>
                  <a:schemeClr val="dk1"/>
                </a:solidFill>
              </a:rPr>
              <a:t>Another study showed that improved communication between employees and upper level management also created a more open and relaxed environment </a:t>
            </a:r>
            <a:endParaRPr sz="2000">
              <a:solidFill>
                <a:schemeClr val="dk1"/>
              </a:solidFill>
            </a:endParaRPr>
          </a:p>
          <a:p>
            <a:pPr marL="457200" lvl="0" indent="0" algn="l" rtl="0">
              <a:spcBef>
                <a:spcPts val="1200"/>
              </a:spcBef>
              <a:spcAft>
                <a:spcPts val="1200"/>
              </a:spcAft>
              <a:buNone/>
            </a:pP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14245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Recommendations</a:t>
            </a:r>
            <a:endParaRPr/>
          </a:p>
        </p:txBody>
      </p:sp>
      <p:sp>
        <p:nvSpPr>
          <p:cNvPr id="88" name="Google Shape;88;p18"/>
          <p:cNvSpPr txBox="1">
            <a:spLocks noGrp="1"/>
          </p:cNvSpPr>
          <p:nvPr>
            <p:ph type="body" idx="1"/>
          </p:nvPr>
        </p:nvSpPr>
        <p:spPr>
          <a:xfrm>
            <a:off x="311700" y="818875"/>
            <a:ext cx="8520600" cy="34164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1000"/>
              </a:spcBef>
              <a:spcAft>
                <a:spcPts val="0"/>
              </a:spcAft>
              <a:buSzPts val="2400"/>
              <a:buChar char="●"/>
            </a:pPr>
            <a:r>
              <a:rPr lang="en" sz="2400">
                <a:solidFill>
                  <a:schemeClr val="dk1"/>
                </a:solidFill>
                <a:latin typeface="Times New Roman"/>
                <a:ea typeface="Times New Roman"/>
                <a:cs typeface="Times New Roman"/>
                <a:sym typeface="Times New Roman"/>
              </a:rPr>
              <a:t>Unit staff (RNs and managers) are responsible for participating in a mindfulness based stress reduction activity at least once a month. There shall be a floor meeting once every three months for the staff to share their experiences and debrief as a group.</a:t>
            </a:r>
            <a:endParaRPr sz="2400">
              <a:solidFill>
                <a:schemeClr val="dk1"/>
              </a:solidFill>
              <a:latin typeface="Times New Roman"/>
              <a:ea typeface="Times New Roman"/>
              <a:cs typeface="Times New Roman"/>
              <a:sym typeface="Times New Roman"/>
            </a:endParaRPr>
          </a:p>
          <a:p>
            <a:pPr marL="457200" lvl="0" indent="-381000" algn="l" rtl="0">
              <a:lnSpc>
                <a:spcPct val="200000"/>
              </a:lnSpc>
              <a:spcBef>
                <a:spcPts val="1000"/>
              </a:spcBef>
              <a:spcAft>
                <a:spcPts val="0"/>
              </a:spcAft>
              <a:buClr>
                <a:schemeClr val="dk1"/>
              </a:buClr>
              <a:buSzPts val="2400"/>
              <a:buFont typeface="Times New Roman"/>
              <a:buChar char="●"/>
            </a:pPr>
            <a:r>
              <a:rPr lang="en" sz="2400">
                <a:solidFill>
                  <a:schemeClr val="dk1"/>
                </a:solidFill>
                <a:latin typeface="Times New Roman"/>
                <a:ea typeface="Times New Roman"/>
                <a:cs typeface="Times New Roman"/>
                <a:sym typeface="Times New Roman"/>
              </a:rPr>
              <a:t>Have music and adult coloring books in the breakrooms.</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4" name="Google Shape;94;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5" name="Google Shape;95;p19"/>
          <p:cNvPicPr preferRelativeResize="0"/>
          <p:nvPr/>
        </p:nvPicPr>
        <p:blipFill>
          <a:blip r:embed="rId3">
            <a:alphaModFix/>
          </a:blip>
          <a:stretch>
            <a:fillRect/>
          </a:stretch>
        </p:blipFill>
        <p:spPr>
          <a:xfrm>
            <a:off x="362917" y="0"/>
            <a:ext cx="8418168"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Conclusion</a:t>
            </a:r>
            <a:endParaRPr/>
          </a:p>
        </p:txBody>
      </p:sp>
      <p:sp>
        <p:nvSpPr>
          <p:cNvPr id="101" name="Google Shape;101;p20"/>
          <p:cNvSpPr txBox="1">
            <a:spLocks noGrp="1"/>
          </p:cNvSpPr>
          <p:nvPr>
            <p:ph type="body" idx="1"/>
          </p:nvPr>
        </p:nvSpPr>
        <p:spPr>
          <a:xfrm>
            <a:off x="242550" y="1070100"/>
            <a:ext cx="8520600" cy="3416400"/>
          </a:xfrm>
          <a:prstGeom prst="rect">
            <a:avLst/>
          </a:prstGeom>
        </p:spPr>
        <p:txBody>
          <a:bodyPr spcFirstLastPara="1" wrap="square" lIns="91425" tIns="91425" rIns="91425" bIns="91425" anchor="t" anchorCtr="0">
            <a:normAutofit/>
          </a:bodyPr>
          <a:lstStyle/>
          <a:p>
            <a:pPr marL="0" lvl="0" indent="0" algn="l" rtl="0">
              <a:lnSpc>
                <a:spcPct val="200000"/>
              </a:lnSpc>
              <a:spcBef>
                <a:spcPts val="0"/>
              </a:spcBef>
              <a:spcAft>
                <a:spcPts val="0"/>
              </a:spcAft>
              <a:buClr>
                <a:schemeClr val="dk1"/>
              </a:buClr>
              <a:buSzPts val="1100"/>
              <a:buFont typeface="Arial"/>
              <a:buNone/>
            </a:pPr>
            <a:r>
              <a:rPr lang="en" sz="2200">
                <a:solidFill>
                  <a:srgbClr val="222222"/>
                </a:solidFill>
                <a:latin typeface="Times New Roman"/>
                <a:ea typeface="Times New Roman"/>
                <a:cs typeface="Times New Roman"/>
                <a:sym typeface="Times New Roman"/>
              </a:rPr>
              <a:t>In conclusion, our research shows when nurses participate in stress reducing activities it </a:t>
            </a:r>
            <a:r>
              <a:rPr lang="en" sz="2200">
                <a:solidFill>
                  <a:srgbClr val="1C1D1E"/>
                </a:solidFill>
                <a:latin typeface="Times New Roman"/>
                <a:ea typeface="Times New Roman"/>
                <a:cs typeface="Times New Roman"/>
                <a:sym typeface="Times New Roman"/>
              </a:rPr>
              <a:t>has a positive outcome for staff and patients. The inability to manage stress leads to an increase in errors that can most of the time be prevented.  </a:t>
            </a:r>
            <a:endParaRPr sz="2200">
              <a:solidFill>
                <a:srgbClr val="222222"/>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pic>
        <p:nvPicPr>
          <p:cNvPr id="102" name="Google Shape;102;p20"/>
          <p:cNvPicPr preferRelativeResize="0"/>
          <p:nvPr/>
        </p:nvPicPr>
        <p:blipFill>
          <a:blip r:embed="rId3">
            <a:alphaModFix/>
          </a:blip>
          <a:stretch>
            <a:fillRect/>
          </a:stretch>
        </p:blipFill>
        <p:spPr>
          <a:xfrm>
            <a:off x="6811900" y="2962725"/>
            <a:ext cx="1951250" cy="2104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Resources</a:t>
            </a:r>
            <a:endParaRPr/>
          </a:p>
        </p:txBody>
      </p:sp>
      <p:sp>
        <p:nvSpPr>
          <p:cNvPr id="108" name="Google Shape;108;p21"/>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rmAutofit fontScale="25000"/>
          </a:bodyPr>
          <a:lstStyle/>
          <a:p>
            <a:pPr marL="914400" lvl="0" indent="-457200" algn="l" rtl="0">
              <a:lnSpc>
                <a:spcPct val="200000"/>
              </a:lnSpc>
              <a:spcBef>
                <a:spcPts val="1200"/>
              </a:spcBef>
              <a:spcAft>
                <a:spcPts val="0"/>
              </a:spcAft>
              <a:buNone/>
            </a:pPr>
            <a:r>
              <a:rPr lang="en" sz="3700">
                <a:solidFill>
                  <a:schemeClr val="dk1"/>
                </a:solidFill>
                <a:latin typeface="Times New Roman"/>
                <a:ea typeface="Times New Roman"/>
                <a:cs typeface="Times New Roman"/>
                <a:sym typeface="Times New Roman"/>
              </a:rPr>
              <a:t>Anderson, N. (2020). An evaluation of a mindfulness‐based stress reduction intervention for critical care nursing staff: A quality improvement project. </a:t>
            </a:r>
            <a:r>
              <a:rPr lang="en" sz="3700" i="1">
                <a:solidFill>
                  <a:schemeClr val="dk1"/>
                </a:solidFill>
                <a:latin typeface="Times New Roman"/>
                <a:ea typeface="Times New Roman"/>
                <a:cs typeface="Times New Roman"/>
                <a:sym typeface="Times New Roman"/>
              </a:rPr>
              <a:t>Nursing in Critical Care</a:t>
            </a:r>
            <a:r>
              <a:rPr lang="en" sz="3700">
                <a:solidFill>
                  <a:schemeClr val="dk1"/>
                </a:solidFill>
                <a:latin typeface="Times New Roman"/>
                <a:ea typeface="Times New Roman"/>
                <a:cs typeface="Times New Roman"/>
                <a:sym typeface="Times New Roman"/>
              </a:rPr>
              <a:t>, </a:t>
            </a:r>
            <a:r>
              <a:rPr lang="en" sz="3700" i="1">
                <a:solidFill>
                  <a:schemeClr val="dk1"/>
                </a:solidFill>
                <a:latin typeface="Times New Roman"/>
                <a:ea typeface="Times New Roman"/>
                <a:cs typeface="Times New Roman"/>
                <a:sym typeface="Times New Roman"/>
              </a:rPr>
              <a:t>26</a:t>
            </a:r>
            <a:r>
              <a:rPr lang="en" sz="3700">
                <a:solidFill>
                  <a:schemeClr val="dk1"/>
                </a:solidFill>
                <a:latin typeface="Times New Roman"/>
                <a:ea typeface="Times New Roman"/>
                <a:cs typeface="Times New Roman"/>
                <a:sym typeface="Times New Roman"/>
              </a:rPr>
              <a:t>(6), 441–448. https://doi.org/10.1111/nicc.12552 </a:t>
            </a:r>
            <a:endParaRPr sz="3700">
              <a:solidFill>
                <a:schemeClr val="dk1"/>
              </a:solidFill>
              <a:latin typeface="Times New Roman"/>
              <a:ea typeface="Times New Roman"/>
              <a:cs typeface="Times New Roman"/>
              <a:sym typeface="Times New Roman"/>
            </a:endParaRPr>
          </a:p>
          <a:p>
            <a:pPr marL="914400" lvl="0" indent="-457200" algn="l" rtl="0">
              <a:lnSpc>
                <a:spcPct val="200000"/>
              </a:lnSpc>
              <a:spcBef>
                <a:spcPts val="1200"/>
              </a:spcBef>
              <a:spcAft>
                <a:spcPts val="0"/>
              </a:spcAft>
              <a:buNone/>
            </a:pPr>
            <a:r>
              <a:rPr lang="en" sz="3700">
                <a:solidFill>
                  <a:schemeClr val="dk1"/>
                </a:solidFill>
                <a:latin typeface="Times New Roman"/>
                <a:ea typeface="Times New Roman"/>
                <a:cs typeface="Times New Roman"/>
                <a:sym typeface="Times New Roman"/>
              </a:rPr>
              <a:t>Martin, L., Oepen, R., Bauer, K., Nottensteiner, A., Mergheim, K., Gruber, H., &amp; Koch, S. C. (2018, February 22). </a:t>
            </a:r>
            <a:r>
              <a:rPr lang="en" sz="3700" i="1">
                <a:solidFill>
                  <a:schemeClr val="dk1"/>
                </a:solidFill>
                <a:latin typeface="Times New Roman"/>
                <a:ea typeface="Times New Roman"/>
                <a:cs typeface="Times New Roman"/>
                <a:sym typeface="Times New Roman"/>
              </a:rPr>
              <a:t>Creative arts interventions for stress management and prevention-A systematic review</a:t>
            </a:r>
            <a:r>
              <a:rPr lang="en" sz="3700">
                <a:solidFill>
                  <a:schemeClr val="dk1"/>
                </a:solidFill>
                <a:latin typeface="Times New Roman"/>
                <a:ea typeface="Times New Roman"/>
                <a:cs typeface="Times New Roman"/>
                <a:sym typeface="Times New Roman"/>
              </a:rPr>
              <a:t>. MDPI. Retrieved March 14, 2022, from https://www.mdpi.com/2076-328X/8/2/28/htm </a:t>
            </a:r>
            <a:endParaRPr sz="3700">
              <a:solidFill>
                <a:schemeClr val="dk1"/>
              </a:solidFill>
              <a:latin typeface="Times New Roman"/>
              <a:ea typeface="Times New Roman"/>
              <a:cs typeface="Times New Roman"/>
              <a:sym typeface="Times New Roman"/>
            </a:endParaRPr>
          </a:p>
          <a:p>
            <a:pPr marL="914400" lvl="0" indent="-457200" algn="l" rtl="0">
              <a:lnSpc>
                <a:spcPct val="200000"/>
              </a:lnSpc>
              <a:spcBef>
                <a:spcPts val="1200"/>
              </a:spcBef>
              <a:spcAft>
                <a:spcPts val="0"/>
              </a:spcAft>
              <a:buNone/>
            </a:pPr>
            <a:r>
              <a:rPr lang="en" sz="3700">
                <a:solidFill>
                  <a:schemeClr val="dk1"/>
                </a:solidFill>
                <a:latin typeface="Times New Roman"/>
                <a:ea typeface="Times New Roman"/>
                <a:cs typeface="Times New Roman"/>
                <a:sym typeface="Times New Roman"/>
              </a:rPr>
              <a:t>Worringer, B., Genrich, M., Müller, A., Junne, F., &amp; Angerer, P. (2020). How do hospital medical and nursing managers perceive work-related strain on their employees? </a:t>
            </a:r>
            <a:r>
              <a:rPr lang="en" sz="3700" i="1">
                <a:solidFill>
                  <a:schemeClr val="dk1"/>
                </a:solidFill>
                <a:latin typeface="Times New Roman"/>
                <a:ea typeface="Times New Roman"/>
                <a:cs typeface="Times New Roman"/>
                <a:sym typeface="Times New Roman"/>
              </a:rPr>
              <a:t>International Journal of Environmental Research and Public Health</a:t>
            </a:r>
            <a:r>
              <a:rPr lang="en" sz="3700">
                <a:solidFill>
                  <a:schemeClr val="dk1"/>
                </a:solidFill>
                <a:latin typeface="Times New Roman"/>
                <a:ea typeface="Times New Roman"/>
                <a:cs typeface="Times New Roman"/>
                <a:sym typeface="Times New Roman"/>
              </a:rPr>
              <a:t>, </a:t>
            </a:r>
            <a:r>
              <a:rPr lang="en" sz="3700" i="1">
                <a:solidFill>
                  <a:schemeClr val="dk1"/>
                </a:solidFill>
                <a:latin typeface="Times New Roman"/>
                <a:ea typeface="Times New Roman"/>
                <a:cs typeface="Times New Roman"/>
                <a:sym typeface="Times New Roman"/>
              </a:rPr>
              <a:t>17</a:t>
            </a:r>
            <a:r>
              <a:rPr lang="en" sz="3700">
                <a:solidFill>
                  <a:schemeClr val="dk1"/>
                </a:solidFill>
                <a:latin typeface="Times New Roman"/>
                <a:ea typeface="Times New Roman"/>
                <a:cs typeface="Times New Roman"/>
                <a:sym typeface="Times New Roman"/>
              </a:rPr>
              <a:t>(13), 4660. https://doi.org/10.3390/ijerph17134660 </a:t>
            </a:r>
            <a:endParaRPr sz="3700">
              <a:solidFill>
                <a:schemeClr val="dk1"/>
              </a:solidFill>
              <a:latin typeface="Times New Roman"/>
              <a:ea typeface="Times New Roman"/>
              <a:cs typeface="Times New Roman"/>
              <a:sym typeface="Times New Roman"/>
            </a:endParaRPr>
          </a:p>
          <a:p>
            <a:pPr marL="914400" lvl="0" indent="-457200" algn="l" rtl="0">
              <a:lnSpc>
                <a:spcPct val="200000"/>
              </a:lnSpc>
              <a:spcBef>
                <a:spcPts val="1200"/>
              </a:spcBef>
              <a:spcAft>
                <a:spcPts val="0"/>
              </a:spcAft>
              <a:buClr>
                <a:schemeClr val="dk1"/>
              </a:buClr>
              <a:buSzPct val="29729"/>
              <a:buFont typeface="Arial"/>
              <a:buNone/>
            </a:pPr>
            <a:endParaRPr sz="3700">
              <a:solidFill>
                <a:schemeClr val="dk1"/>
              </a:solidFill>
              <a:latin typeface="Times New Roman"/>
              <a:ea typeface="Times New Roman"/>
              <a:cs typeface="Times New Roman"/>
              <a:sym typeface="Times New Roman"/>
            </a:endParaRPr>
          </a:p>
          <a:p>
            <a:pPr marL="457200" lvl="0" indent="0" algn="l" rtl="0">
              <a:spcBef>
                <a:spcPts val="1200"/>
              </a:spcBef>
              <a:spcAft>
                <a:spcPts val="0"/>
              </a:spcAft>
              <a:buNone/>
            </a:pPr>
            <a:endParaRPr sz="1400">
              <a:solidFill>
                <a:srgbClr val="222222"/>
              </a:solidFill>
            </a:endParaRPr>
          </a:p>
          <a:p>
            <a:pPr marL="0" lvl="0" indent="0" algn="l" rtl="0">
              <a:spcBef>
                <a:spcPts val="1200"/>
              </a:spcBef>
              <a:spcAft>
                <a:spcPts val="1200"/>
              </a:spcAft>
              <a:buNone/>
            </a:pPr>
            <a:endParaRPr sz="1400">
              <a:solidFill>
                <a:srgbClr val="222222"/>
              </a:solidFill>
            </a:endParaRPr>
          </a:p>
        </p:txBody>
      </p:sp>
      <p:pic>
        <p:nvPicPr>
          <p:cNvPr id="109" name="Google Shape;109;p21"/>
          <p:cNvPicPr preferRelativeResize="0"/>
          <p:nvPr/>
        </p:nvPicPr>
        <p:blipFill>
          <a:blip r:embed="rId3">
            <a:alphaModFix/>
          </a:blip>
          <a:stretch>
            <a:fillRect/>
          </a:stretch>
        </p:blipFill>
        <p:spPr>
          <a:xfrm>
            <a:off x="3163873" y="3160100"/>
            <a:ext cx="2991025" cy="18679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547</Words>
  <Application>Microsoft Macintosh PowerPoint</Application>
  <PresentationFormat>On-screen Show (16:9)</PresentationFormat>
  <Paragraphs>30</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Roboto</vt:lpstr>
      <vt:lpstr>Times New Roman</vt:lpstr>
      <vt:lpstr>Simple Light</vt:lpstr>
      <vt:lpstr>Stress Management in Nursing to Prevent Burnout and Employee Retention</vt:lpstr>
      <vt:lpstr>                                   Abstract </vt:lpstr>
      <vt:lpstr>INTRODUCTION</vt:lpstr>
      <vt:lpstr>Theoretical Framework</vt:lpstr>
      <vt:lpstr>Evidence</vt:lpstr>
      <vt:lpstr>Recommendations</vt:lpstr>
      <vt:lpstr>PowerPoint Presentation</vt:lpstr>
      <vt:lpstr>Conclusion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Management in Nursing to Prevent Burnout and Employee Retention</dc:title>
  <cp:lastModifiedBy>Megan Mayo</cp:lastModifiedBy>
  <cp:revision>1</cp:revision>
  <dcterms:modified xsi:type="dcterms:W3CDTF">2022-04-05T03:38:08Z</dcterms:modified>
</cp:coreProperties>
</file>