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nva Sans" panose="020B0503030501040103" pitchFamily="34" charset="0"/>
      <p:regular r:id="rId19"/>
    </p:embeddedFont>
    <p:embeddedFont>
      <p:font typeface="DM Sans" pitchFamily="2" charset="77"/>
      <p:regular r:id="rId20"/>
      <p:bold r:id="rId21"/>
      <p:italic r:id="rId22"/>
      <p:boldItalic r:id="rId23"/>
    </p:embeddedFont>
    <p:embeddedFont>
      <p:font typeface="DM Sans Bold" pitchFamily="2" charset="77"/>
      <p:regular r:id="rId24"/>
      <p:bold r:id="rId25"/>
    </p:embeddedFont>
    <p:embeddedFont>
      <p:font typeface="Montserrat" pitchFamily="2" charset="77"/>
      <p:regular r:id="rId26"/>
      <p:bold r:id="rId27"/>
      <p:italic r:id="rId28"/>
      <p:boldItalic r:id="rId29"/>
    </p:embeddedFont>
    <p:embeddedFont>
      <p:font typeface="Montserrat Bold" pitchFamily="2" charset="77"/>
      <p:regular r:id="rId30"/>
    </p:embeddedFont>
    <p:embeddedFont>
      <p:font typeface="Open Sans" panose="020B0606030504020204" pitchFamily="34" charset="0"/>
      <p:regular r:id="rId31"/>
      <p:bold r:id="rId32"/>
      <p:italic r:id="rId33"/>
      <p:boldItalic r:id="rId34"/>
    </p:embeddedFont>
    <p:embeddedFont>
      <p:font typeface="Open Sauce SemiBold" pitchFamily="2" charset="77"/>
      <p:regular r:id="rId35"/>
      <p:bold r:id="rId36"/>
    </p:embeddedFont>
    <p:embeddedFont>
      <p:font typeface="Open Sauce SemiBold Bold" pitchFamily="2" charset="77"/>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7"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08528" y="1810674"/>
            <a:ext cx="1270944" cy="6046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856034" y="-1422191"/>
            <a:ext cx="4806532" cy="480653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1062719" y="-1422191"/>
            <a:ext cx="4806532" cy="4806532"/>
          </a:xfrm>
          <a:prstGeom prst="rect">
            <a:avLst/>
          </a:prstGeom>
        </p:spPr>
      </p:pic>
      <p:grpSp>
        <p:nvGrpSpPr>
          <p:cNvPr id="5" name="Group 5"/>
          <p:cNvGrpSpPr/>
          <p:nvPr/>
        </p:nvGrpSpPr>
        <p:grpSpPr>
          <a:xfrm rot="8187890">
            <a:off x="15560506" y="8043695"/>
            <a:ext cx="3397588" cy="3402216"/>
            <a:chOff x="0" y="0"/>
            <a:chExt cx="2354580" cy="2357788"/>
          </a:xfrm>
        </p:grpSpPr>
        <p:sp>
          <p:nvSpPr>
            <p:cNvPr id="6" name="Freeform 6"/>
            <p:cNvSpPr/>
            <p:nvPr/>
          </p:nvSpPr>
          <p:spPr>
            <a:xfrm>
              <a:off x="0" y="0"/>
              <a:ext cx="2353310" cy="2357788"/>
            </a:xfrm>
            <a:custGeom>
              <a:avLst/>
              <a:gdLst/>
              <a:ahLst/>
              <a:cxnLst/>
              <a:rect l="l" t="t" r="r" b="b"/>
              <a:pathLst>
                <a:path w="2353310" h="2357788">
                  <a:moveTo>
                    <a:pt x="784860" y="2290478"/>
                  </a:moveTo>
                  <a:cubicBezTo>
                    <a:pt x="905510" y="2331118"/>
                    <a:pt x="1042670" y="2357788"/>
                    <a:pt x="1177290" y="2357788"/>
                  </a:cubicBezTo>
                  <a:cubicBezTo>
                    <a:pt x="1311910" y="2357788"/>
                    <a:pt x="1441450" y="2334928"/>
                    <a:pt x="1560830" y="2294288"/>
                  </a:cubicBezTo>
                  <a:cubicBezTo>
                    <a:pt x="1563370" y="2293018"/>
                    <a:pt x="1565910" y="2293018"/>
                    <a:pt x="1568450" y="2291748"/>
                  </a:cubicBezTo>
                  <a:cubicBezTo>
                    <a:pt x="2016760" y="2129188"/>
                    <a:pt x="2346960" y="1699928"/>
                    <a:pt x="2353310" y="1199851"/>
                  </a:cubicBezTo>
                  <a:lnTo>
                    <a:pt x="2353310" y="0"/>
                  </a:lnTo>
                  <a:lnTo>
                    <a:pt x="0" y="0"/>
                  </a:lnTo>
                  <a:lnTo>
                    <a:pt x="0" y="1198974"/>
                  </a:lnTo>
                  <a:cubicBezTo>
                    <a:pt x="6350" y="1702468"/>
                    <a:pt x="331470" y="2131728"/>
                    <a:pt x="784860" y="2290478"/>
                  </a:cubicBezTo>
                  <a:close/>
                </a:path>
              </a:pathLst>
            </a:custGeom>
            <a:solidFill>
              <a:srgbClr val="DFAC0D"/>
            </a:solidFill>
          </p:spPr>
        </p:sp>
      </p:grpSp>
      <p:grpSp>
        <p:nvGrpSpPr>
          <p:cNvPr id="7" name="Group 7"/>
          <p:cNvGrpSpPr/>
          <p:nvPr/>
        </p:nvGrpSpPr>
        <p:grpSpPr>
          <a:xfrm rot="-8100000">
            <a:off x="-670094" y="8043695"/>
            <a:ext cx="3397588" cy="3402216"/>
            <a:chOff x="0" y="0"/>
            <a:chExt cx="2354580" cy="2357788"/>
          </a:xfrm>
        </p:grpSpPr>
        <p:sp>
          <p:nvSpPr>
            <p:cNvPr id="8" name="Freeform 8"/>
            <p:cNvSpPr/>
            <p:nvPr/>
          </p:nvSpPr>
          <p:spPr>
            <a:xfrm>
              <a:off x="0" y="0"/>
              <a:ext cx="2353310" cy="2357788"/>
            </a:xfrm>
            <a:custGeom>
              <a:avLst/>
              <a:gdLst/>
              <a:ahLst/>
              <a:cxnLst/>
              <a:rect l="l" t="t" r="r" b="b"/>
              <a:pathLst>
                <a:path w="2353310" h="2357788">
                  <a:moveTo>
                    <a:pt x="784860" y="2290478"/>
                  </a:moveTo>
                  <a:cubicBezTo>
                    <a:pt x="905510" y="2331118"/>
                    <a:pt x="1042670" y="2357788"/>
                    <a:pt x="1177290" y="2357788"/>
                  </a:cubicBezTo>
                  <a:cubicBezTo>
                    <a:pt x="1311910" y="2357788"/>
                    <a:pt x="1441450" y="2334928"/>
                    <a:pt x="1560830" y="2294288"/>
                  </a:cubicBezTo>
                  <a:cubicBezTo>
                    <a:pt x="1563370" y="2293018"/>
                    <a:pt x="1565910" y="2293018"/>
                    <a:pt x="1568450" y="2291748"/>
                  </a:cubicBezTo>
                  <a:cubicBezTo>
                    <a:pt x="2016760" y="2129188"/>
                    <a:pt x="2346960" y="1699928"/>
                    <a:pt x="2353310" y="1199851"/>
                  </a:cubicBezTo>
                  <a:lnTo>
                    <a:pt x="2353310" y="0"/>
                  </a:lnTo>
                  <a:lnTo>
                    <a:pt x="0" y="0"/>
                  </a:lnTo>
                  <a:lnTo>
                    <a:pt x="0" y="1198974"/>
                  </a:lnTo>
                  <a:cubicBezTo>
                    <a:pt x="6350" y="1702468"/>
                    <a:pt x="331470" y="2131728"/>
                    <a:pt x="784860" y="2290478"/>
                  </a:cubicBezTo>
                  <a:close/>
                </a:path>
              </a:pathLst>
            </a:custGeom>
            <a:solidFill>
              <a:srgbClr val="DFAC0D"/>
            </a:solidFill>
          </p:spPr>
        </p:sp>
      </p:grpSp>
      <p:pic>
        <p:nvPicPr>
          <p:cNvPr id="9" name="Picture 9"/>
          <p:cNvPicPr>
            <a:picLocks noChangeAspect="1"/>
          </p:cNvPicPr>
          <p:nvPr/>
        </p:nvPicPr>
        <p:blipFill>
          <a:blip r:embed="rId6">
            <a:alphaModFix amt="29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82472">
            <a:off x="7894193" y="9248903"/>
            <a:ext cx="2499614" cy="2365260"/>
          </a:xfrm>
          <a:prstGeom prst="rect">
            <a:avLst/>
          </a:prstGeom>
        </p:spPr>
      </p:pic>
      <p:pic>
        <p:nvPicPr>
          <p:cNvPr id="10" name="Picture 10"/>
          <p:cNvPicPr>
            <a:picLocks noChangeAspect="1"/>
          </p:cNvPicPr>
          <p:nvPr/>
        </p:nvPicPr>
        <p:blipFill>
          <a:blip r:embed="rId8">
            <a:alphaModFix amt="29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6931" y="4407207"/>
            <a:ext cx="2437479" cy="2322253"/>
          </a:xfrm>
          <a:prstGeom prst="rect">
            <a:avLst/>
          </a:prstGeom>
        </p:spPr>
      </p:pic>
      <p:pic>
        <p:nvPicPr>
          <p:cNvPr id="11" name="Picture 11"/>
          <p:cNvPicPr>
            <a:picLocks noChangeAspect="1"/>
          </p:cNvPicPr>
          <p:nvPr/>
        </p:nvPicPr>
        <p:blipFill>
          <a:blip r:embed="rId8">
            <a:alphaModFix amt="29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93061" y="4407207"/>
            <a:ext cx="2437479" cy="2322253"/>
          </a:xfrm>
          <a:prstGeom prst="rect">
            <a:avLst/>
          </a:prstGeom>
        </p:spPr>
      </p:pic>
      <p:sp>
        <p:nvSpPr>
          <p:cNvPr id="12" name="AutoShape 12"/>
          <p:cNvSpPr/>
          <p:nvPr/>
        </p:nvSpPr>
        <p:spPr>
          <a:xfrm>
            <a:off x="4839796" y="7904834"/>
            <a:ext cx="879506" cy="0"/>
          </a:xfrm>
          <a:prstGeom prst="line">
            <a:avLst/>
          </a:prstGeom>
          <a:ln w="19050" cap="flat">
            <a:solidFill>
              <a:srgbClr val="FFFFFF"/>
            </a:solidFill>
            <a:prstDash val="solid"/>
            <a:headEnd type="none" w="sm" len="sm"/>
            <a:tailEnd type="none" w="sm" len="sm"/>
          </a:ln>
        </p:spPr>
      </p:sp>
      <p:sp>
        <p:nvSpPr>
          <p:cNvPr id="13" name="AutoShape 13"/>
          <p:cNvSpPr/>
          <p:nvPr/>
        </p:nvSpPr>
        <p:spPr>
          <a:xfrm>
            <a:off x="12595983" y="7904834"/>
            <a:ext cx="879506" cy="0"/>
          </a:xfrm>
          <a:prstGeom prst="line">
            <a:avLst/>
          </a:prstGeom>
          <a:ln w="19050" cap="flat">
            <a:solidFill>
              <a:srgbClr val="FFFFFF"/>
            </a:solidFill>
            <a:prstDash val="solid"/>
            <a:headEnd type="none" w="sm" len="sm"/>
            <a:tailEnd type="none" w="sm" len="sm"/>
          </a:ln>
        </p:spPr>
      </p:sp>
      <p:grpSp>
        <p:nvGrpSpPr>
          <p:cNvPr id="14" name="Group 14"/>
          <p:cNvGrpSpPr/>
          <p:nvPr/>
        </p:nvGrpSpPr>
        <p:grpSpPr>
          <a:xfrm>
            <a:off x="5424335" y="7766876"/>
            <a:ext cx="294966" cy="294966"/>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AC0D"/>
            </a:solidFill>
          </p:spPr>
        </p:sp>
      </p:grpSp>
      <p:sp>
        <p:nvSpPr>
          <p:cNvPr id="16" name="TextBox 16"/>
          <p:cNvSpPr txBox="1"/>
          <p:nvPr/>
        </p:nvSpPr>
        <p:spPr>
          <a:xfrm>
            <a:off x="3432794" y="3048143"/>
            <a:ext cx="11423240" cy="4674692"/>
          </a:xfrm>
          <a:prstGeom prst="rect">
            <a:avLst/>
          </a:prstGeom>
        </p:spPr>
        <p:txBody>
          <a:bodyPr lIns="0" tIns="0" rIns="0" bIns="0" rtlCol="0" anchor="t">
            <a:spAutoFit/>
          </a:bodyPr>
          <a:lstStyle/>
          <a:p>
            <a:pPr algn="ctr">
              <a:lnSpc>
                <a:spcPts val="9220"/>
              </a:lnSpc>
            </a:pPr>
            <a:r>
              <a:rPr lang="en-US" sz="8232">
                <a:solidFill>
                  <a:srgbClr val="FDFDFD"/>
                </a:solidFill>
                <a:latin typeface="Open Sans"/>
              </a:rPr>
              <a:t>Implementation of Simulation Training for Newly Graduated Nurses</a:t>
            </a:r>
          </a:p>
        </p:txBody>
      </p:sp>
      <p:grpSp>
        <p:nvGrpSpPr>
          <p:cNvPr id="17" name="Group 17"/>
          <p:cNvGrpSpPr/>
          <p:nvPr/>
        </p:nvGrpSpPr>
        <p:grpSpPr>
          <a:xfrm>
            <a:off x="12572325" y="7766876"/>
            <a:ext cx="294966" cy="294966"/>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AC0D"/>
            </a:solidFill>
          </p:spPr>
        </p:sp>
      </p:grpSp>
      <p:pic>
        <p:nvPicPr>
          <p:cNvPr id="19" name="Picture 19"/>
          <p:cNvPicPr>
            <a:picLocks noChangeAspect="1"/>
          </p:cNvPicPr>
          <p:nvPr/>
        </p:nvPicPr>
        <p:blipFill>
          <a:blip r:embed="rId10"/>
          <a:srcRect t="2268" b="2268"/>
          <a:stretch>
            <a:fillRect/>
          </a:stretch>
        </p:blipFill>
        <p:spPr>
          <a:xfrm>
            <a:off x="2846403" y="8714169"/>
            <a:ext cx="12596022" cy="1182415"/>
          </a:xfrm>
          <a:prstGeom prst="rect">
            <a:avLst/>
          </a:prstGeom>
        </p:spPr>
      </p:pic>
      <p:sp>
        <p:nvSpPr>
          <p:cNvPr id="20" name="TextBox 20"/>
          <p:cNvSpPr txBox="1"/>
          <p:nvPr/>
        </p:nvSpPr>
        <p:spPr>
          <a:xfrm>
            <a:off x="6183227" y="7684735"/>
            <a:ext cx="5922373" cy="430674"/>
          </a:xfrm>
          <a:prstGeom prst="rect">
            <a:avLst/>
          </a:prstGeom>
        </p:spPr>
        <p:txBody>
          <a:bodyPr lIns="0" tIns="0" rIns="0" bIns="0" rtlCol="0" anchor="t">
            <a:spAutoFit/>
          </a:bodyPr>
          <a:lstStyle/>
          <a:p>
            <a:pPr algn="ctr">
              <a:lnSpc>
                <a:spcPts val="3562"/>
              </a:lnSpc>
            </a:pPr>
            <a:r>
              <a:rPr lang="en-US" sz="2544" spc="106">
                <a:solidFill>
                  <a:srgbClr val="FDFDFD"/>
                </a:solidFill>
                <a:latin typeface="Open Sans"/>
              </a:rPr>
              <a:t>Lauren Hancock and Kurstin Martin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5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78484" y="-785455"/>
            <a:ext cx="8137971" cy="8137971"/>
          </a:xfrm>
          <a:prstGeom prst="rect">
            <a:avLst/>
          </a:prstGeom>
        </p:spPr>
      </p:pic>
      <p:grpSp>
        <p:nvGrpSpPr>
          <p:cNvPr id="3" name="Group 3"/>
          <p:cNvGrpSpPr/>
          <p:nvPr/>
        </p:nvGrpSpPr>
        <p:grpSpPr>
          <a:xfrm>
            <a:off x="1028700" y="2237319"/>
            <a:ext cx="16230600" cy="7619215"/>
            <a:chOff x="0" y="0"/>
            <a:chExt cx="3357548" cy="1576151"/>
          </a:xfrm>
        </p:grpSpPr>
        <p:sp>
          <p:nvSpPr>
            <p:cNvPr id="4" name="Freeform 4"/>
            <p:cNvSpPr/>
            <p:nvPr/>
          </p:nvSpPr>
          <p:spPr>
            <a:xfrm>
              <a:off x="0" y="0"/>
              <a:ext cx="3357548" cy="1576151"/>
            </a:xfrm>
            <a:custGeom>
              <a:avLst/>
              <a:gdLst/>
              <a:ahLst/>
              <a:cxnLst/>
              <a:rect l="l" t="t" r="r" b="b"/>
              <a:pathLst>
                <a:path w="3357548" h="1576151">
                  <a:moveTo>
                    <a:pt x="0" y="0"/>
                  </a:moveTo>
                  <a:lnTo>
                    <a:pt x="3357548" y="0"/>
                  </a:lnTo>
                  <a:lnTo>
                    <a:pt x="3357548" y="1576151"/>
                  </a:lnTo>
                  <a:lnTo>
                    <a:pt x="0" y="1576151"/>
                  </a:lnTo>
                  <a:close/>
                </a:path>
              </a:pathLst>
            </a:custGeom>
            <a:solidFill>
              <a:srgbClr val="FCBF01"/>
            </a:solidFill>
          </p:spPr>
        </p:sp>
      </p:grpSp>
      <p:grpSp>
        <p:nvGrpSpPr>
          <p:cNvPr id="5" name="Group 5"/>
          <p:cNvGrpSpPr/>
          <p:nvPr/>
        </p:nvGrpSpPr>
        <p:grpSpPr>
          <a:xfrm>
            <a:off x="1028700" y="1028700"/>
            <a:ext cx="1416025" cy="378489"/>
            <a:chOff x="0" y="0"/>
            <a:chExt cx="570168" cy="152400"/>
          </a:xfrm>
        </p:grpSpPr>
        <p:sp>
          <p:nvSpPr>
            <p:cNvPr id="6" name="Freeform 6"/>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FCBF01"/>
            </a:solidFill>
          </p:spPr>
        </p:sp>
      </p:grpSp>
      <p:sp>
        <p:nvSpPr>
          <p:cNvPr id="7" name="TextBox 7"/>
          <p:cNvSpPr txBox="1"/>
          <p:nvPr/>
        </p:nvSpPr>
        <p:spPr>
          <a:xfrm>
            <a:off x="3421146" y="635481"/>
            <a:ext cx="5829160" cy="919788"/>
          </a:xfrm>
          <a:prstGeom prst="rect">
            <a:avLst/>
          </a:prstGeom>
        </p:spPr>
        <p:txBody>
          <a:bodyPr lIns="0" tIns="0" rIns="0" bIns="0" rtlCol="0" anchor="t">
            <a:spAutoFit/>
          </a:bodyPr>
          <a:lstStyle/>
          <a:p>
            <a:pPr>
              <a:lnSpc>
                <a:spcPts val="6962"/>
              </a:lnSpc>
            </a:pPr>
            <a:r>
              <a:rPr lang="en-US" sz="6962">
                <a:solidFill>
                  <a:srgbClr val="FAFAFA"/>
                </a:solidFill>
                <a:latin typeface="Open Sauce SemiBold"/>
              </a:rPr>
              <a:t>References </a:t>
            </a:r>
          </a:p>
        </p:txBody>
      </p:sp>
      <p:sp>
        <p:nvSpPr>
          <p:cNvPr id="8" name="TextBox 8"/>
          <p:cNvSpPr txBox="1"/>
          <p:nvPr/>
        </p:nvSpPr>
        <p:spPr>
          <a:xfrm>
            <a:off x="1410645" y="2018189"/>
            <a:ext cx="15619488" cy="1091435"/>
          </a:xfrm>
          <a:prstGeom prst="rect">
            <a:avLst/>
          </a:prstGeom>
        </p:spPr>
        <p:txBody>
          <a:bodyPr lIns="0" tIns="0" rIns="0" bIns="0" rtlCol="0" anchor="t">
            <a:spAutoFit/>
          </a:bodyPr>
          <a:lstStyle/>
          <a:p>
            <a:pPr>
              <a:lnSpc>
                <a:spcPts val="4417"/>
              </a:lnSpc>
            </a:pPr>
            <a:endParaRPr/>
          </a:p>
          <a:p>
            <a:pPr>
              <a:lnSpc>
                <a:spcPts val="4417"/>
              </a:lnSpc>
            </a:pPr>
            <a:r>
              <a:rPr lang="en-US" sz="3155">
                <a:solidFill>
                  <a:srgbClr val="000000"/>
                </a:solidFill>
                <a:latin typeface="Canva Sans"/>
              </a:rPr>
              <a:t>Cason, M. L., Lawrence, K., &amp; Hilfinger Messias, D. A. K. (2018). The  Influence of  </a:t>
            </a:r>
          </a:p>
        </p:txBody>
      </p:sp>
      <p:sp>
        <p:nvSpPr>
          <p:cNvPr id="9" name="TextBox 9"/>
          <p:cNvSpPr txBox="1"/>
          <p:nvPr/>
        </p:nvSpPr>
        <p:spPr>
          <a:xfrm>
            <a:off x="1410645" y="7630226"/>
            <a:ext cx="15619488" cy="521335"/>
          </a:xfrm>
          <a:prstGeom prst="rect">
            <a:avLst/>
          </a:prstGeom>
        </p:spPr>
        <p:txBody>
          <a:bodyPr lIns="0" tIns="0" rIns="0" bIns="0" rtlCol="0" anchor="t">
            <a:spAutoFit/>
          </a:bodyPr>
          <a:lstStyle/>
          <a:p>
            <a:pPr>
              <a:lnSpc>
                <a:spcPts val="4340"/>
              </a:lnSpc>
            </a:pPr>
            <a:r>
              <a:rPr lang="en-US" sz="3100">
                <a:solidFill>
                  <a:srgbClr val="000000"/>
                </a:solidFill>
                <a:latin typeface="Canva Sans"/>
              </a:rPr>
              <a:t>Fridh, I,. &amp; Lindberg, E. (2021). Postgraduate nursing students' experiences of </a:t>
            </a:r>
          </a:p>
        </p:txBody>
      </p:sp>
      <p:sp>
        <p:nvSpPr>
          <p:cNvPr id="10" name="TextBox 10"/>
          <p:cNvSpPr txBox="1"/>
          <p:nvPr/>
        </p:nvSpPr>
        <p:spPr>
          <a:xfrm>
            <a:off x="1736712" y="3052474"/>
            <a:ext cx="14802101" cy="1607185"/>
          </a:xfrm>
          <a:prstGeom prst="rect">
            <a:avLst/>
          </a:prstGeom>
        </p:spPr>
        <p:txBody>
          <a:bodyPr lIns="0" tIns="0" rIns="0" bIns="0" rtlCol="0" anchor="t">
            <a:spAutoFit/>
          </a:bodyPr>
          <a:lstStyle/>
          <a:p>
            <a:pPr>
              <a:lnSpc>
                <a:spcPts val="4340"/>
              </a:lnSpc>
            </a:pPr>
            <a:r>
              <a:rPr lang="en-US" sz="3100">
                <a:solidFill>
                  <a:srgbClr val="000000"/>
                </a:solidFill>
                <a:latin typeface="Canva Sans"/>
              </a:rPr>
              <a:t>simulation experiences on new nurses' clinical judgment. Clinical Simulation in Nursing, 25, 22–27. https://doi.org/https://doi.org/10.1016/j.ecns.2018.10.008</a:t>
            </a:r>
          </a:p>
        </p:txBody>
      </p:sp>
      <p:sp>
        <p:nvSpPr>
          <p:cNvPr id="11" name="TextBox 11"/>
          <p:cNvSpPr txBox="1"/>
          <p:nvPr/>
        </p:nvSpPr>
        <p:spPr>
          <a:xfrm>
            <a:off x="1736712" y="8094411"/>
            <a:ext cx="15293421" cy="1607185"/>
          </a:xfrm>
          <a:prstGeom prst="rect">
            <a:avLst/>
          </a:prstGeom>
        </p:spPr>
        <p:txBody>
          <a:bodyPr lIns="0" tIns="0" rIns="0" bIns="0" rtlCol="0" anchor="t">
            <a:spAutoFit/>
          </a:bodyPr>
          <a:lstStyle/>
          <a:p>
            <a:pPr>
              <a:lnSpc>
                <a:spcPts val="4340"/>
              </a:lnSpc>
            </a:pPr>
            <a:r>
              <a:rPr lang="en-US" sz="3100">
                <a:solidFill>
                  <a:srgbClr val="000000"/>
                </a:solidFill>
                <a:latin typeface="Canva Sans"/>
              </a:rPr>
              <a:t>simulation training and reflection in end‐of‐life communication with Intensive Care Patients and their families. Nursing &amp; Health Sciences, 23(4), 852–861. https://doi.org/10.1111/nhs.12873</a:t>
            </a:r>
          </a:p>
        </p:txBody>
      </p:sp>
      <p:sp>
        <p:nvSpPr>
          <p:cNvPr id="12" name="TextBox 12"/>
          <p:cNvSpPr txBox="1"/>
          <p:nvPr/>
        </p:nvSpPr>
        <p:spPr>
          <a:xfrm>
            <a:off x="1410645" y="5135909"/>
            <a:ext cx="15619488" cy="521335"/>
          </a:xfrm>
          <a:prstGeom prst="rect">
            <a:avLst/>
          </a:prstGeom>
        </p:spPr>
        <p:txBody>
          <a:bodyPr lIns="0" tIns="0" rIns="0" bIns="0" rtlCol="0" anchor="t">
            <a:spAutoFit/>
          </a:bodyPr>
          <a:lstStyle/>
          <a:p>
            <a:pPr>
              <a:lnSpc>
                <a:spcPts val="4340"/>
              </a:lnSpc>
            </a:pPr>
            <a:r>
              <a:rPr lang="en-US" sz="3100">
                <a:solidFill>
                  <a:srgbClr val="000000"/>
                </a:solidFill>
                <a:latin typeface="Canva Sans"/>
              </a:rPr>
              <a:t>Faye Abdellah. Nursing Theory. (2019, September 18). Retrieved October </a:t>
            </a:r>
          </a:p>
        </p:txBody>
      </p:sp>
      <p:sp>
        <p:nvSpPr>
          <p:cNvPr id="13" name="TextBox 13"/>
          <p:cNvSpPr txBox="1"/>
          <p:nvPr/>
        </p:nvSpPr>
        <p:spPr>
          <a:xfrm>
            <a:off x="1736712" y="5791565"/>
            <a:ext cx="14802101" cy="1064260"/>
          </a:xfrm>
          <a:prstGeom prst="rect">
            <a:avLst/>
          </a:prstGeom>
        </p:spPr>
        <p:txBody>
          <a:bodyPr lIns="0" tIns="0" rIns="0" bIns="0" rtlCol="0" anchor="t">
            <a:spAutoFit/>
          </a:bodyPr>
          <a:lstStyle/>
          <a:p>
            <a:pPr>
              <a:lnSpc>
                <a:spcPts val="4340"/>
              </a:lnSpc>
            </a:pPr>
            <a:r>
              <a:rPr lang="en-US" sz="3100">
                <a:solidFill>
                  <a:srgbClr val="000000"/>
                </a:solidFill>
                <a:latin typeface="Canva Sans"/>
              </a:rPr>
              <a:t>22, 2022, from https://nursing-theory.org/nursing-theorists/Faye-Abdellah.php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5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78484" y="-785455"/>
            <a:ext cx="8137971" cy="8137971"/>
          </a:xfrm>
          <a:prstGeom prst="rect">
            <a:avLst/>
          </a:prstGeom>
        </p:spPr>
      </p:pic>
      <p:grpSp>
        <p:nvGrpSpPr>
          <p:cNvPr id="3" name="Group 3"/>
          <p:cNvGrpSpPr/>
          <p:nvPr/>
        </p:nvGrpSpPr>
        <p:grpSpPr>
          <a:xfrm>
            <a:off x="438955" y="2248283"/>
            <a:ext cx="17033698" cy="7619215"/>
            <a:chOff x="0" y="0"/>
            <a:chExt cx="3523681" cy="1576151"/>
          </a:xfrm>
        </p:grpSpPr>
        <p:sp>
          <p:nvSpPr>
            <p:cNvPr id="4" name="Freeform 4"/>
            <p:cNvSpPr/>
            <p:nvPr/>
          </p:nvSpPr>
          <p:spPr>
            <a:xfrm>
              <a:off x="0" y="0"/>
              <a:ext cx="3523681" cy="1576151"/>
            </a:xfrm>
            <a:custGeom>
              <a:avLst/>
              <a:gdLst/>
              <a:ahLst/>
              <a:cxnLst/>
              <a:rect l="l" t="t" r="r" b="b"/>
              <a:pathLst>
                <a:path w="3523681" h="1576151">
                  <a:moveTo>
                    <a:pt x="0" y="0"/>
                  </a:moveTo>
                  <a:lnTo>
                    <a:pt x="3523681" y="0"/>
                  </a:lnTo>
                  <a:lnTo>
                    <a:pt x="3523681" y="1576151"/>
                  </a:lnTo>
                  <a:lnTo>
                    <a:pt x="0" y="1576151"/>
                  </a:lnTo>
                  <a:close/>
                </a:path>
              </a:pathLst>
            </a:custGeom>
            <a:solidFill>
              <a:srgbClr val="FCBF01"/>
            </a:solidFill>
          </p:spPr>
        </p:sp>
      </p:grpSp>
      <p:grpSp>
        <p:nvGrpSpPr>
          <p:cNvPr id="5" name="Group 5"/>
          <p:cNvGrpSpPr/>
          <p:nvPr/>
        </p:nvGrpSpPr>
        <p:grpSpPr>
          <a:xfrm>
            <a:off x="1028700" y="1028700"/>
            <a:ext cx="1416025" cy="378489"/>
            <a:chOff x="0" y="0"/>
            <a:chExt cx="570168" cy="152400"/>
          </a:xfrm>
        </p:grpSpPr>
        <p:sp>
          <p:nvSpPr>
            <p:cNvPr id="6" name="Freeform 6"/>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FCBF01"/>
            </a:solidFill>
          </p:spPr>
        </p:sp>
      </p:grpSp>
      <p:sp>
        <p:nvSpPr>
          <p:cNvPr id="7" name="TextBox 7"/>
          <p:cNvSpPr txBox="1"/>
          <p:nvPr/>
        </p:nvSpPr>
        <p:spPr>
          <a:xfrm>
            <a:off x="3421146" y="635481"/>
            <a:ext cx="5829160" cy="919788"/>
          </a:xfrm>
          <a:prstGeom prst="rect">
            <a:avLst/>
          </a:prstGeom>
        </p:spPr>
        <p:txBody>
          <a:bodyPr lIns="0" tIns="0" rIns="0" bIns="0" rtlCol="0" anchor="t">
            <a:spAutoFit/>
          </a:bodyPr>
          <a:lstStyle/>
          <a:p>
            <a:pPr>
              <a:lnSpc>
                <a:spcPts val="6962"/>
              </a:lnSpc>
            </a:pPr>
            <a:r>
              <a:rPr lang="en-US" sz="6962">
                <a:solidFill>
                  <a:srgbClr val="FAFAFA"/>
                </a:solidFill>
                <a:latin typeface="Open Sauce SemiBold"/>
              </a:rPr>
              <a:t>References</a:t>
            </a:r>
          </a:p>
        </p:txBody>
      </p:sp>
      <p:sp>
        <p:nvSpPr>
          <p:cNvPr id="8" name="TextBox 8"/>
          <p:cNvSpPr txBox="1"/>
          <p:nvPr/>
        </p:nvSpPr>
        <p:spPr>
          <a:xfrm>
            <a:off x="580111" y="2248283"/>
            <a:ext cx="15567359" cy="1049680"/>
          </a:xfrm>
          <a:prstGeom prst="rect">
            <a:avLst/>
          </a:prstGeom>
        </p:spPr>
        <p:txBody>
          <a:bodyPr lIns="0" tIns="0" rIns="0" bIns="0" rtlCol="0" anchor="t">
            <a:spAutoFit/>
          </a:bodyPr>
          <a:lstStyle/>
          <a:p>
            <a:pPr>
              <a:lnSpc>
                <a:spcPts val="4278"/>
              </a:lnSpc>
            </a:pPr>
            <a:endParaRPr/>
          </a:p>
          <a:p>
            <a:pPr>
              <a:lnSpc>
                <a:spcPts val="4278"/>
              </a:lnSpc>
            </a:pPr>
            <a:r>
              <a:rPr lang="en-US" sz="3055">
                <a:solidFill>
                  <a:srgbClr val="000000"/>
                </a:solidFill>
                <a:latin typeface="Canva Sans"/>
              </a:rPr>
              <a:t>Kaushik, A., Ravikiran, S. R., Suprasanna, K., Nayak, M. G., Baliga, K., &amp; Acharya, S. D. </a:t>
            </a:r>
          </a:p>
        </p:txBody>
      </p:sp>
      <p:sp>
        <p:nvSpPr>
          <p:cNvPr id="9" name="TextBox 9"/>
          <p:cNvSpPr txBox="1"/>
          <p:nvPr/>
        </p:nvSpPr>
        <p:spPr>
          <a:xfrm>
            <a:off x="638704" y="7691288"/>
            <a:ext cx="15567359" cy="1056005"/>
          </a:xfrm>
          <a:prstGeom prst="rect">
            <a:avLst/>
          </a:prstGeom>
        </p:spPr>
        <p:txBody>
          <a:bodyPr lIns="0" tIns="0" rIns="0" bIns="0" rtlCol="0" anchor="t">
            <a:spAutoFit/>
          </a:bodyPr>
          <a:lstStyle/>
          <a:p>
            <a:pPr>
              <a:lnSpc>
                <a:spcPts val="4200"/>
              </a:lnSpc>
            </a:pPr>
            <a:r>
              <a:rPr lang="en-US" sz="3000">
                <a:solidFill>
                  <a:srgbClr val="000000"/>
                </a:solidFill>
                <a:latin typeface="Canva Sans"/>
              </a:rPr>
              <a:t>Rattani, S. A., Kurji, Z., Khowaja, A. A., Dias, J. M., &amp; AliSher, A. N. (2020). Effectiveness </a:t>
            </a:r>
          </a:p>
          <a:p>
            <a:pPr>
              <a:lnSpc>
                <a:spcPts val="4340"/>
              </a:lnSpc>
            </a:pPr>
            <a:endParaRPr lang="en-US" sz="3000">
              <a:solidFill>
                <a:srgbClr val="000000"/>
              </a:solidFill>
              <a:latin typeface="Canva Sans"/>
            </a:endParaRPr>
          </a:p>
        </p:txBody>
      </p:sp>
      <p:sp>
        <p:nvSpPr>
          <p:cNvPr id="10" name="TextBox 10"/>
          <p:cNvSpPr txBox="1"/>
          <p:nvPr/>
        </p:nvSpPr>
        <p:spPr>
          <a:xfrm>
            <a:off x="1360321" y="3240813"/>
            <a:ext cx="15190967" cy="2114550"/>
          </a:xfrm>
          <a:prstGeom prst="rect">
            <a:avLst/>
          </a:prstGeom>
        </p:spPr>
        <p:txBody>
          <a:bodyPr lIns="0" tIns="0" rIns="0" bIns="0" rtlCol="0" anchor="t">
            <a:spAutoFit/>
          </a:bodyPr>
          <a:lstStyle/>
          <a:p>
            <a:pPr>
              <a:lnSpc>
                <a:spcPts val="4200"/>
              </a:lnSpc>
            </a:pPr>
            <a:r>
              <a:rPr lang="en-US" sz="3000">
                <a:solidFill>
                  <a:srgbClr val="000000"/>
                </a:solidFill>
                <a:latin typeface="Canva Sans"/>
              </a:rPr>
              <a:t>(2021). Depression, anxiety, stress and workplace stressors among nurses in tertiary health care settings. Indian journal of occupational and environmental medicine. Retrieved October 13, 2022, from https://www.ncbi.nlm.nih.gov/pmc/articles/PMC8259589/</a:t>
            </a:r>
          </a:p>
        </p:txBody>
      </p:sp>
      <p:sp>
        <p:nvSpPr>
          <p:cNvPr id="11" name="TextBox 11"/>
          <p:cNvSpPr txBox="1"/>
          <p:nvPr/>
        </p:nvSpPr>
        <p:spPr>
          <a:xfrm>
            <a:off x="1548516" y="8190716"/>
            <a:ext cx="15190967" cy="1581150"/>
          </a:xfrm>
          <a:prstGeom prst="rect">
            <a:avLst/>
          </a:prstGeom>
        </p:spPr>
        <p:txBody>
          <a:bodyPr lIns="0" tIns="0" rIns="0" bIns="0" rtlCol="0" anchor="t">
            <a:spAutoFit/>
          </a:bodyPr>
          <a:lstStyle/>
          <a:p>
            <a:pPr>
              <a:lnSpc>
                <a:spcPts val="4200"/>
              </a:lnSpc>
            </a:pPr>
            <a:r>
              <a:rPr lang="en-US" sz="3000">
                <a:solidFill>
                  <a:srgbClr val="000000"/>
                </a:solidFill>
                <a:latin typeface="Canva Sans"/>
              </a:rPr>
              <a:t>of high-fidelity simulation in nursing education for end-of-life care: A quasi-experimental design. Indian Journal of Palliative Care, 26(3), 312. https://doi.org/10.4103/ijpc.ijpc_157_19 </a:t>
            </a:r>
          </a:p>
        </p:txBody>
      </p:sp>
      <p:sp>
        <p:nvSpPr>
          <p:cNvPr id="12" name="TextBox 12"/>
          <p:cNvSpPr txBox="1"/>
          <p:nvPr/>
        </p:nvSpPr>
        <p:spPr>
          <a:xfrm>
            <a:off x="1360321" y="6530151"/>
            <a:ext cx="10963176" cy="495301"/>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Canva Sans"/>
              </a:rPr>
              <a:t> Nursing students participated in a burn simulation… | Flickr </a:t>
            </a:r>
          </a:p>
        </p:txBody>
      </p:sp>
      <p:sp>
        <p:nvSpPr>
          <p:cNvPr id="13" name="TextBox 13"/>
          <p:cNvSpPr txBox="1"/>
          <p:nvPr/>
        </p:nvSpPr>
        <p:spPr>
          <a:xfrm>
            <a:off x="638704" y="5989776"/>
            <a:ext cx="16713696" cy="521335"/>
          </a:xfrm>
          <a:prstGeom prst="rect">
            <a:avLst/>
          </a:prstGeom>
        </p:spPr>
        <p:txBody>
          <a:bodyPr lIns="0" tIns="0" rIns="0" bIns="0" rtlCol="0" anchor="t">
            <a:spAutoFit/>
          </a:bodyPr>
          <a:lstStyle/>
          <a:p>
            <a:pPr algn="ctr">
              <a:lnSpc>
                <a:spcPts val="4340"/>
              </a:lnSpc>
              <a:spcBef>
                <a:spcPct val="0"/>
              </a:spcBef>
            </a:pPr>
            <a:r>
              <a:rPr lang="en-US" sz="3100">
                <a:solidFill>
                  <a:srgbClr val="000000"/>
                </a:solidFill>
                <a:latin typeface="Canva Sans"/>
              </a:rPr>
              <a:t>Miller, M. (2015) Burn Simulation Lab.[photograph] Luther College. Burn Simulation Lab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5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78484" y="-785455"/>
            <a:ext cx="8137971" cy="8137971"/>
          </a:xfrm>
          <a:prstGeom prst="rect">
            <a:avLst/>
          </a:prstGeom>
        </p:spPr>
      </p:pic>
      <p:grpSp>
        <p:nvGrpSpPr>
          <p:cNvPr id="3" name="Group 3"/>
          <p:cNvGrpSpPr/>
          <p:nvPr/>
        </p:nvGrpSpPr>
        <p:grpSpPr>
          <a:xfrm>
            <a:off x="1028700" y="2237319"/>
            <a:ext cx="16230600" cy="7619215"/>
            <a:chOff x="0" y="0"/>
            <a:chExt cx="3357548" cy="1576151"/>
          </a:xfrm>
        </p:grpSpPr>
        <p:sp>
          <p:nvSpPr>
            <p:cNvPr id="4" name="Freeform 4"/>
            <p:cNvSpPr/>
            <p:nvPr/>
          </p:nvSpPr>
          <p:spPr>
            <a:xfrm>
              <a:off x="0" y="0"/>
              <a:ext cx="3357548" cy="1576151"/>
            </a:xfrm>
            <a:custGeom>
              <a:avLst/>
              <a:gdLst/>
              <a:ahLst/>
              <a:cxnLst/>
              <a:rect l="l" t="t" r="r" b="b"/>
              <a:pathLst>
                <a:path w="3357548" h="1576151">
                  <a:moveTo>
                    <a:pt x="0" y="0"/>
                  </a:moveTo>
                  <a:lnTo>
                    <a:pt x="3357548" y="0"/>
                  </a:lnTo>
                  <a:lnTo>
                    <a:pt x="3357548" y="1576151"/>
                  </a:lnTo>
                  <a:lnTo>
                    <a:pt x="0" y="1576151"/>
                  </a:lnTo>
                  <a:close/>
                </a:path>
              </a:pathLst>
            </a:custGeom>
            <a:solidFill>
              <a:srgbClr val="FCBF01"/>
            </a:solidFill>
          </p:spPr>
        </p:sp>
      </p:grpSp>
      <p:grpSp>
        <p:nvGrpSpPr>
          <p:cNvPr id="5" name="Group 5"/>
          <p:cNvGrpSpPr/>
          <p:nvPr/>
        </p:nvGrpSpPr>
        <p:grpSpPr>
          <a:xfrm>
            <a:off x="1028700" y="1028700"/>
            <a:ext cx="1416025" cy="378489"/>
            <a:chOff x="0" y="0"/>
            <a:chExt cx="570168" cy="152400"/>
          </a:xfrm>
        </p:grpSpPr>
        <p:sp>
          <p:nvSpPr>
            <p:cNvPr id="6" name="Freeform 6"/>
            <p:cNvSpPr/>
            <p:nvPr/>
          </p:nvSpPr>
          <p:spPr>
            <a:xfrm>
              <a:off x="0" y="0"/>
              <a:ext cx="570168" cy="152400"/>
            </a:xfrm>
            <a:custGeom>
              <a:avLst/>
              <a:gdLst/>
              <a:ahLst/>
              <a:cxnLst/>
              <a:rect l="l" t="t" r="r" b="b"/>
              <a:pathLst>
                <a:path w="570168" h="152400">
                  <a:moveTo>
                    <a:pt x="0" y="0"/>
                  </a:moveTo>
                  <a:lnTo>
                    <a:pt x="570168" y="0"/>
                  </a:lnTo>
                  <a:lnTo>
                    <a:pt x="570168" y="152400"/>
                  </a:lnTo>
                  <a:lnTo>
                    <a:pt x="0" y="152400"/>
                  </a:lnTo>
                  <a:close/>
                </a:path>
              </a:pathLst>
            </a:custGeom>
            <a:solidFill>
              <a:srgbClr val="FCBF01"/>
            </a:solidFill>
          </p:spPr>
        </p:sp>
      </p:grpSp>
      <p:sp>
        <p:nvSpPr>
          <p:cNvPr id="7" name="TextBox 7"/>
          <p:cNvSpPr txBox="1"/>
          <p:nvPr/>
        </p:nvSpPr>
        <p:spPr>
          <a:xfrm>
            <a:off x="3421146" y="635481"/>
            <a:ext cx="5829160" cy="919788"/>
          </a:xfrm>
          <a:prstGeom prst="rect">
            <a:avLst/>
          </a:prstGeom>
        </p:spPr>
        <p:txBody>
          <a:bodyPr lIns="0" tIns="0" rIns="0" bIns="0" rtlCol="0" anchor="t">
            <a:spAutoFit/>
          </a:bodyPr>
          <a:lstStyle/>
          <a:p>
            <a:pPr>
              <a:lnSpc>
                <a:spcPts val="6962"/>
              </a:lnSpc>
            </a:pPr>
            <a:r>
              <a:rPr lang="en-US" sz="6962">
                <a:solidFill>
                  <a:srgbClr val="FAFAFA"/>
                </a:solidFill>
                <a:latin typeface="Open Sauce SemiBold"/>
              </a:rPr>
              <a:t>References</a:t>
            </a:r>
          </a:p>
        </p:txBody>
      </p:sp>
      <p:sp>
        <p:nvSpPr>
          <p:cNvPr id="8" name="TextBox 8"/>
          <p:cNvSpPr txBox="1"/>
          <p:nvPr/>
        </p:nvSpPr>
        <p:spPr>
          <a:xfrm>
            <a:off x="1390238" y="6131277"/>
            <a:ext cx="15567359" cy="1056005"/>
          </a:xfrm>
          <a:prstGeom prst="rect">
            <a:avLst/>
          </a:prstGeom>
        </p:spPr>
        <p:txBody>
          <a:bodyPr lIns="0" tIns="0" rIns="0" bIns="0" rtlCol="0" anchor="t">
            <a:spAutoFit/>
          </a:bodyPr>
          <a:lstStyle/>
          <a:p>
            <a:pPr>
              <a:lnSpc>
                <a:spcPts val="4200"/>
              </a:lnSpc>
            </a:pPr>
            <a:r>
              <a:rPr lang="en-US" sz="3000">
                <a:solidFill>
                  <a:srgbClr val="000000"/>
                </a:solidFill>
                <a:latin typeface="Canva Sans"/>
              </a:rPr>
              <a:t>Rattani, S. A., Kurji, Z., Khowaja, A. A., Dias, J. M., &amp; AliSher, A. N. (2020). Effectiveness </a:t>
            </a:r>
          </a:p>
          <a:p>
            <a:pPr>
              <a:lnSpc>
                <a:spcPts val="4340"/>
              </a:lnSpc>
            </a:pPr>
            <a:endParaRPr lang="en-US" sz="3000">
              <a:solidFill>
                <a:srgbClr val="000000"/>
              </a:solidFill>
              <a:latin typeface="Canva Sans"/>
            </a:endParaRPr>
          </a:p>
        </p:txBody>
      </p:sp>
      <p:sp>
        <p:nvSpPr>
          <p:cNvPr id="9" name="TextBox 9"/>
          <p:cNvSpPr txBox="1"/>
          <p:nvPr/>
        </p:nvSpPr>
        <p:spPr>
          <a:xfrm>
            <a:off x="1736712" y="6630704"/>
            <a:ext cx="15190967" cy="1581150"/>
          </a:xfrm>
          <a:prstGeom prst="rect">
            <a:avLst/>
          </a:prstGeom>
        </p:spPr>
        <p:txBody>
          <a:bodyPr lIns="0" tIns="0" rIns="0" bIns="0" rtlCol="0" anchor="t">
            <a:spAutoFit/>
          </a:bodyPr>
          <a:lstStyle/>
          <a:p>
            <a:pPr>
              <a:lnSpc>
                <a:spcPts val="4200"/>
              </a:lnSpc>
            </a:pPr>
            <a:r>
              <a:rPr lang="en-US" sz="3000">
                <a:solidFill>
                  <a:srgbClr val="000000"/>
                </a:solidFill>
                <a:latin typeface="Canva Sans"/>
              </a:rPr>
              <a:t>of high-fidelity simulation in nursing education for end-of-life care: A quasi-experimental design. Indian Journal of Palliative Care, 26(3), 312. https://doi.org/10.4103/ijpc.ijpc_157_19 </a:t>
            </a:r>
          </a:p>
        </p:txBody>
      </p:sp>
      <p:sp>
        <p:nvSpPr>
          <p:cNvPr id="10" name="TextBox 10"/>
          <p:cNvSpPr txBox="1"/>
          <p:nvPr/>
        </p:nvSpPr>
        <p:spPr>
          <a:xfrm>
            <a:off x="1736712" y="4088518"/>
            <a:ext cx="15686853" cy="1054982"/>
          </a:xfrm>
          <a:prstGeom prst="rect">
            <a:avLst/>
          </a:prstGeom>
        </p:spPr>
        <p:txBody>
          <a:bodyPr lIns="0" tIns="0" rIns="0" bIns="0" rtlCol="0" anchor="t">
            <a:spAutoFit/>
          </a:bodyPr>
          <a:lstStyle/>
          <a:p>
            <a:pPr>
              <a:lnSpc>
                <a:spcPts val="4326"/>
              </a:lnSpc>
              <a:spcBef>
                <a:spcPct val="0"/>
              </a:spcBef>
            </a:pPr>
            <a:r>
              <a:rPr lang="en-US" sz="3090">
                <a:solidFill>
                  <a:srgbClr val="000000"/>
                </a:solidFill>
                <a:latin typeface="Canva Sans"/>
              </a:rPr>
              <a:t> [photograph].Simulation &amp; Learning Labs | University of Maryland School of Nursing (umaryland.edu)  </a:t>
            </a:r>
          </a:p>
        </p:txBody>
      </p:sp>
      <p:sp>
        <p:nvSpPr>
          <p:cNvPr id="11" name="TextBox 11"/>
          <p:cNvSpPr txBox="1"/>
          <p:nvPr/>
        </p:nvSpPr>
        <p:spPr>
          <a:xfrm>
            <a:off x="1217233" y="3582606"/>
            <a:ext cx="12089011" cy="521335"/>
          </a:xfrm>
          <a:prstGeom prst="rect">
            <a:avLst/>
          </a:prstGeom>
        </p:spPr>
        <p:txBody>
          <a:bodyPr lIns="0" tIns="0" rIns="0" bIns="0" rtlCol="0" anchor="t">
            <a:spAutoFit/>
          </a:bodyPr>
          <a:lstStyle/>
          <a:p>
            <a:pPr algn="ctr">
              <a:lnSpc>
                <a:spcPts val="4340"/>
              </a:lnSpc>
              <a:spcBef>
                <a:spcPct val="0"/>
              </a:spcBef>
            </a:pPr>
            <a:r>
              <a:rPr lang="en-US" sz="3100">
                <a:solidFill>
                  <a:srgbClr val="000000"/>
                </a:solidFill>
                <a:latin typeface="Canva Sans"/>
              </a:rPr>
              <a:t>University of Maryland School of Nursing. 2020. Simulation Lab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599101"/>
            <a:chOff x="0" y="0"/>
            <a:chExt cx="19872376" cy="9304166"/>
          </a:xfrm>
        </p:grpSpPr>
        <p:sp>
          <p:nvSpPr>
            <p:cNvPr id="3" name="Freeform 3"/>
            <p:cNvSpPr/>
            <p:nvPr/>
          </p:nvSpPr>
          <p:spPr>
            <a:xfrm>
              <a:off x="0" y="0"/>
              <a:ext cx="19872376" cy="9304166"/>
            </a:xfrm>
            <a:custGeom>
              <a:avLst/>
              <a:gdLst/>
              <a:ahLst/>
              <a:cxnLst/>
              <a:rect l="l" t="t" r="r" b="b"/>
              <a:pathLst>
                <a:path w="19872376" h="9304166">
                  <a:moveTo>
                    <a:pt x="0" y="0"/>
                  </a:moveTo>
                  <a:lnTo>
                    <a:pt x="0" y="9304166"/>
                  </a:lnTo>
                  <a:lnTo>
                    <a:pt x="19872376" y="9304166"/>
                  </a:lnTo>
                  <a:lnTo>
                    <a:pt x="19872376" y="0"/>
                  </a:lnTo>
                  <a:lnTo>
                    <a:pt x="0" y="0"/>
                  </a:lnTo>
                  <a:close/>
                  <a:moveTo>
                    <a:pt x="19811417" y="9243206"/>
                  </a:moveTo>
                  <a:lnTo>
                    <a:pt x="59690" y="9243206"/>
                  </a:lnTo>
                  <a:lnTo>
                    <a:pt x="59690" y="59690"/>
                  </a:lnTo>
                  <a:lnTo>
                    <a:pt x="19811417" y="59690"/>
                  </a:lnTo>
                  <a:lnTo>
                    <a:pt x="19811417" y="9243206"/>
                  </a:lnTo>
                  <a:close/>
                </a:path>
              </a:pathLst>
            </a:custGeom>
            <a:solidFill>
              <a:srgbClr val="F9C041"/>
            </a:solidFill>
          </p:spPr>
        </p:sp>
      </p:grpSp>
      <p:sp>
        <p:nvSpPr>
          <p:cNvPr id="4" name="TextBox 4"/>
          <p:cNvSpPr txBox="1"/>
          <p:nvPr/>
        </p:nvSpPr>
        <p:spPr>
          <a:xfrm>
            <a:off x="3340493" y="3233409"/>
            <a:ext cx="11607015" cy="1311354"/>
          </a:xfrm>
          <a:prstGeom prst="rect">
            <a:avLst/>
          </a:prstGeom>
        </p:spPr>
        <p:txBody>
          <a:bodyPr lIns="0" tIns="0" rIns="0" bIns="0" rtlCol="0" anchor="t">
            <a:spAutoFit/>
          </a:bodyPr>
          <a:lstStyle/>
          <a:p>
            <a:pPr algn="ctr">
              <a:lnSpc>
                <a:spcPts val="10162"/>
              </a:lnSpc>
            </a:pPr>
            <a:r>
              <a:rPr lang="en-US" sz="9323" spc="438">
                <a:solidFill>
                  <a:srgbClr val="FFFFFF"/>
                </a:solidFill>
                <a:latin typeface="Open Sauce SemiBold Bold"/>
              </a:rPr>
              <a:t>THANKS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00632" y="1828800"/>
            <a:ext cx="1286735" cy="32168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00632" y="7315200"/>
            <a:ext cx="1286735" cy="321684"/>
          </a:xfrm>
          <a:prstGeom prst="rect">
            <a:avLst/>
          </a:prstGeom>
        </p:spPr>
      </p:pic>
      <p:sp>
        <p:nvSpPr>
          <p:cNvPr id="7" name="TextBox 7"/>
          <p:cNvSpPr txBox="1"/>
          <p:nvPr/>
        </p:nvSpPr>
        <p:spPr>
          <a:xfrm>
            <a:off x="3340493" y="4519284"/>
            <a:ext cx="11607015" cy="1311354"/>
          </a:xfrm>
          <a:prstGeom prst="rect">
            <a:avLst/>
          </a:prstGeom>
        </p:spPr>
        <p:txBody>
          <a:bodyPr lIns="0" tIns="0" rIns="0" bIns="0" rtlCol="0" anchor="t">
            <a:spAutoFit/>
          </a:bodyPr>
          <a:lstStyle/>
          <a:p>
            <a:pPr algn="ctr">
              <a:lnSpc>
                <a:spcPts val="10162"/>
              </a:lnSpc>
            </a:pPr>
            <a:r>
              <a:rPr lang="en-US" sz="9323">
                <a:solidFill>
                  <a:srgbClr val="F9C041"/>
                </a:solidFill>
                <a:latin typeface="Open Sauce SemiBold Bold"/>
              </a:rPr>
              <a:t>FOR WATCHING</a:t>
            </a:r>
          </a:p>
        </p:txBody>
      </p:sp>
      <p:pic>
        <p:nvPicPr>
          <p:cNvPr id="8" name="Picture 8"/>
          <p:cNvPicPr>
            <a:picLocks noChangeAspect="1"/>
          </p:cNvPicPr>
          <p:nvPr/>
        </p:nvPicPr>
        <p:blipFill>
          <a:blip r:embed="rId4"/>
          <a:srcRect/>
          <a:stretch>
            <a:fillRect/>
          </a:stretch>
        </p:blipFill>
        <p:spPr>
          <a:xfrm>
            <a:off x="3340493" y="5981711"/>
            <a:ext cx="12024564" cy="1182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5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34055" y="-1224316"/>
            <a:ext cx="6367816" cy="63678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0119662" y="-787690"/>
            <a:ext cx="2032757" cy="1926037"/>
          </a:xfrm>
          <a:prstGeom prst="rect">
            <a:avLst/>
          </a:prstGeom>
        </p:spPr>
      </p:pic>
      <p:sp>
        <p:nvSpPr>
          <p:cNvPr id="4" name="TextBox 4"/>
          <p:cNvSpPr txBox="1"/>
          <p:nvPr/>
        </p:nvSpPr>
        <p:spPr>
          <a:xfrm>
            <a:off x="1028700" y="895350"/>
            <a:ext cx="9687999" cy="1227012"/>
          </a:xfrm>
          <a:prstGeom prst="rect">
            <a:avLst/>
          </a:prstGeom>
        </p:spPr>
        <p:txBody>
          <a:bodyPr lIns="0" tIns="0" rIns="0" bIns="0" rtlCol="0" anchor="t">
            <a:spAutoFit/>
          </a:bodyPr>
          <a:lstStyle/>
          <a:p>
            <a:pPr>
              <a:lnSpc>
                <a:spcPts val="10069"/>
              </a:lnSpc>
              <a:spcBef>
                <a:spcPct val="0"/>
              </a:spcBef>
            </a:pPr>
            <a:r>
              <a:rPr lang="en-US" sz="7192">
                <a:solidFill>
                  <a:srgbClr val="FFFFFF"/>
                </a:solidFill>
                <a:latin typeface="Open Sauce SemiBold Bold"/>
              </a:rPr>
              <a:t>Abstract</a:t>
            </a:r>
          </a:p>
        </p:txBody>
      </p:sp>
      <p:sp>
        <p:nvSpPr>
          <p:cNvPr id="5" name="TextBox 5"/>
          <p:cNvSpPr txBox="1"/>
          <p:nvPr/>
        </p:nvSpPr>
        <p:spPr>
          <a:xfrm>
            <a:off x="1028700" y="4131514"/>
            <a:ext cx="16405770" cy="2373855"/>
          </a:xfrm>
          <a:prstGeom prst="rect">
            <a:avLst/>
          </a:prstGeom>
        </p:spPr>
        <p:txBody>
          <a:bodyPr lIns="0" tIns="0" rIns="0" bIns="0" rtlCol="0" anchor="t">
            <a:spAutoFit/>
          </a:bodyPr>
          <a:lstStyle/>
          <a:p>
            <a:pPr algn="ctr">
              <a:lnSpc>
                <a:spcPct val="200000"/>
              </a:lnSpc>
              <a:spcBef>
                <a:spcPct val="0"/>
              </a:spcBef>
            </a:pPr>
            <a:r>
              <a:rPr lang="en-US" sz="2699" dirty="0">
                <a:solidFill>
                  <a:srgbClr val="EFECE7"/>
                </a:solidFill>
                <a:latin typeface="Open Sans"/>
              </a:rPr>
              <a:t>Regardless of educational opportunities it is impossible to see every possible clinical situation necessary to develop adequate clinical judgment, before graduation. For this reason, we believe that simulation trainings should be implemented for newly graduated nurses upon their hiring.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grpSp>
        <p:nvGrpSpPr>
          <p:cNvPr id="2" name="Group 2"/>
          <p:cNvGrpSpPr/>
          <p:nvPr/>
        </p:nvGrpSpPr>
        <p:grpSpPr>
          <a:xfrm>
            <a:off x="8346420" y="1028700"/>
            <a:ext cx="797580" cy="703698"/>
            <a:chOff x="0" y="0"/>
            <a:chExt cx="1610555" cy="1420979"/>
          </a:xfrm>
        </p:grpSpPr>
        <p:sp>
          <p:nvSpPr>
            <p:cNvPr id="3" name="Freeform 3"/>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sp>
        <p:nvSpPr>
          <p:cNvPr id="4" name="AutoShape 4"/>
          <p:cNvSpPr/>
          <p:nvPr/>
        </p:nvSpPr>
        <p:spPr>
          <a:xfrm rot="5400000">
            <a:off x="3436131" y="5226044"/>
            <a:ext cx="7512180" cy="0"/>
          </a:xfrm>
          <a:prstGeom prst="line">
            <a:avLst/>
          </a:prstGeom>
          <a:ln w="19050" cap="flat">
            <a:solidFill>
              <a:srgbClr val="FFFFFF"/>
            </a:solidFill>
            <a:prstDash val="solid"/>
            <a:headEnd type="none" w="sm" len="sm"/>
            <a:tailEnd type="none" w="sm" len="sm"/>
          </a:ln>
        </p:spPr>
      </p:sp>
      <p:grpSp>
        <p:nvGrpSpPr>
          <p:cNvPr id="5" name="Group 5"/>
          <p:cNvGrpSpPr/>
          <p:nvPr/>
        </p:nvGrpSpPr>
        <p:grpSpPr>
          <a:xfrm>
            <a:off x="6955633" y="1205515"/>
            <a:ext cx="473177" cy="47317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C024"/>
            </a:solidFill>
          </p:spPr>
        </p:sp>
      </p:grpSp>
      <p:grpSp>
        <p:nvGrpSpPr>
          <p:cNvPr id="7" name="Group 7"/>
          <p:cNvGrpSpPr/>
          <p:nvPr/>
        </p:nvGrpSpPr>
        <p:grpSpPr>
          <a:xfrm>
            <a:off x="6955633" y="8785123"/>
            <a:ext cx="473177" cy="47317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C024"/>
            </a:solidFill>
          </p:spPr>
        </p:sp>
      </p:grpSp>
      <p:grpSp>
        <p:nvGrpSpPr>
          <p:cNvPr id="9" name="Group 9"/>
          <p:cNvGrpSpPr/>
          <p:nvPr/>
        </p:nvGrpSpPr>
        <p:grpSpPr>
          <a:xfrm rot="-7704742">
            <a:off x="-757332" y="5742324"/>
            <a:ext cx="4305786" cy="5939243"/>
            <a:chOff x="0" y="0"/>
            <a:chExt cx="2354580" cy="3247821"/>
          </a:xfrm>
        </p:grpSpPr>
        <p:sp>
          <p:nvSpPr>
            <p:cNvPr id="10" name="Freeform 10"/>
            <p:cNvSpPr/>
            <p:nvPr/>
          </p:nvSpPr>
          <p:spPr>
            <a:xfrm>
              <a:off x="0" y="0"/>
              <a:ext cx="2353310" cy="3247821"/>
            </a:xfrm>
            <a:custGeom>
              <a:avLst/>
              <a:gdLst/>
              <a:ahLst/>
              <a:cxnLst/>
              <a:rect l="l" t="t" r="r" b="b"/>
              <a:pathLst>
                <a:path w="2353310" h="3247821">
                  <a:moveTo>
                    <a:pt x="784860" y="3180511"/>
                  </a:moveTo>
                  <a:cubicBezTo>
                    <a:pt x="905510" y="3221151"/>
                    <a:pt x="1042670" y="3247821"/>
                    <a:pt x="1177290" y="3247821"/>
                  </a:cubicBezTo>
                  <a:cubicBezTo>
                    <a:pt x="1311910" y="3247821"/>
                    <a:pt x="1441450" y="3224961"/>
                    <a:pt x="1560830" y="3184321"/>
                  </a:cubicBezTo>
                  <a:cubicBezTo>
                    <a:pt x="1563370" y="3183051"/>
                    <a:pt x="1565910" y="3183051"/>
                    <a:pt x="1568450" y="3181781"/>
                  </a:cubicBezTo>
                  <a:cubicBezTo>
                    <a:pt x="2016760" y="3019221"/>
                    <a:pt x="2346960" y="2589961"/>
                    <a:pt x="2353310" y="2087145"/>
                  </a:cubicBezTo>
                  <a:lnTo>
                    <a:pt x="2353310" y="0"/>
                  </a:lnTo>
                  <a:lnTo>
                    <a:pt x="0" y="0"/>
                  </a:lnTo>
                  <a:lnTo>
                    <a:pt x="0" y="2085584"/>
                  </a:lnTo>
                  <a:cubicBezTo>
                    <a:pt x="6350" y="2592501"/>
                    <a:pt x="331470" y="3021761"/>
                    <a:pt x="784860" y="3180511"/>
                  </a:cubicBezTo>
                  <a:close/>
                </a:path>
              </a:pathLst>
            </a:custGeom>
            <a:solidFill>
              <a:srgbClr val="F9C04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8181690"/>
            <a:ext cx="266091" cy="1060509"/>
          </a:xfrm>
          <a:prstGeom prst="rect">
            <a:avLst/>
          </a:prstGeom>
        </p:spPr>
      </p:pic>
      <p:sp>
        <p:nvSpPr>
          <p:cNvPr id="12" name="TextBox 12"/>
          <p:cNvSpPr txBox="1"/>
          <p:nvPr/>
        </p:nvSpPr>
        <p:spPr>
          <a:xfrm>
            <a:off x="275074" y="1946380"/>
            <a:ext cx="6240873" cy="2356491"/>
          </a:xfrm>
          <a:prstGeom prst="rect">
            <a:avLst/>
          </a:prstGeom>
        </p:spPr>
        <p:txBody>
          <a:bodyPr lIns="0" tIns="0" rIns="0" bIns="0" rtlCol="0" anchor="t">
            <a:spAutoFit/>
          </a:bodyPr>
          <a:lstStyle/>
          <a:p>
            <a:pPr>
              <a:lnSpc>
                <a:spcPts val="9135"/>
              </a:lnSpc>
            </a:pPr>
            <a:r>
              <a:rPr lang="en-US" sz="8700">
                <a:solidFill>
                  <a:srgbClr val="FFFFFF"/>
                </a:solidFill>
                <a:latin typeface="Open Sauce SemiBold"/>
              </a:rPr>
              <a:t>Theoretical Framework</a:t>
            </a:r>
          </a:p>
        </p:txBody>
      </p:sp>
      <p:grpSp>
        <p:nvGrpSpPr>
          <p:cNvPr id="13" name="Group 13"/>
          <p:cNvGrpSpPr>
            <a:grpSpLocks noChangeAspect="1"/>
          </p:cNvGrpSpPr>
          <p:nvPr/>
        </p:nvGrpSpPr>
        <p:grpSpPr>
          <a:xfrm>
            <a:off x="13741012" y="688581"/>
            <a:ext cx="9093976" cy="9093976"/>
            <a:chOff x="0" y="0"/>
            <a:chExt cx="2787650" cy="2787650"/>
          </a:xfrm>
        </p:grpSpPr>
        <p:sp>
          <p:nvSpPr>
            <p:cNvPr id="14" name="Freeform 1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alpha val="5882"/>
              </a:srgbClr>
            </a:solidFill>
          </p:spPr>
        </p:sp>
      </p:grpSp>
      <p:grpSp>
        <p:nvGrpSpPr>
          <p:cNvPr id="15" name="Group 15"/>
          <p:cNvGrpSpPr/>
          <p:nvPr/>
        </p:nvGrpSpPr>
        <p:grpSpPr>
          <a:xfrm>
            <a:off x="9548414" y="1028700"/>
            <a:ext cx="797580" cy="703698"/>
            <a:chOff x="0" y="0"/>
            <a:chExt cx="1610555" cy="1420979"/>
          </a:xfrm>
        </p:grpSpPr>
        <p:sp>
          <p:nvSpPr>
            <p:cNvPr id="16" name="Freeform 16"/>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grpSp>
        <p:nvGrpSpPr>
          <p:cNvPr id="17" name="Group 17"/>
          <p:cNvGrpSpPr/>
          <p:nvPr/>
        </p:nvGrpSpPr>
        <p:grpSpPr>
          <a:xfrm>
            <a:off x="10750409" y="1028700"/>
            <a:ext cx="797580" cy="703698"/>
            <a:chOff x="0" y="0"/>
            <a:chExt cx="1610555" cy="1420979"/>
          </a:xfrm>
        </p:grpSpPr>
        <p:sp>
          <p:nvSpPr>
            <p:cNvPr id="18" name="Freeform 18"/>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grpSp>
        <p:nvGrpSpPr>
          <p:cNvPr id="19" name="Group 19"/>
          <p:cNvGrpSpPr/>
          <p:nvPr/>
        </p:nvGrpSpPr>
        <p:grpSpPr>
          <a:xfrm>
            <a:off x="11952403" y="1028700"/>
            <a:ext cx="797580" cy="703698"/>
            <a:chOff x="0" y="0"/>
            <a:chExt cx="1610555" cy="1420979"/>
          </a:xfrm>
        </p:grpSpPr>
        <p:sp>
          <p:nvSpPr>
            <p:cNvPr id="20" name="Freeform 20"/>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grpSp>
        <p:nvGrpSpPr>
          <p:cNvPr id="21" name="Group 21"/>
          <p:cNvGrpSpPr/>
          <p:nvPr/>
        </p:nvGrpSpPr>
        <p:grpSpPr>
          <a:xfrm>
            <a:off x="13150033" y="1010798"/>
            <a:ext cx="797580" cy="703698"/>
            <a:chOff x="0" y="0"/>
            <a:chExt cx="1610555" cy="1420979"/>
          </a:xfrm>
        </p:grpSpPr>
        <p:sp>
          <p:nvSpPr>
            <p:cNvPr id="22" name="Freeform 22"/>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grpSp>
        <p:nvGrpSpPr>
          <p:cNvPr id="23" name="Group 23"/>
          <p:cNvGrpSpPr/>
          <p:nvPr/>
        </p:nvGrpSpPr>
        <p:grpSpPr>
          <a:xfrm>
            <a:off x="14347663" y="992896"/>
            <a:ext cx="797580" cy="703698"/>
            <a:chOff x="0" y="0"/>
            <a:chExt cx="1610555" cy="1420979"/>
          </a:xfrm>
        </p:grpSpPr>
        <p:sp>
          <p:nvSpPr>
            <p:cNvPr id="24" name="Freeform 24"/>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grpSp>
        <p:nvGrpSpPr>
          <p:cNvPr id="25" name="Group 25"/>
          <p:cNvGrpSpPr/>
          <p:nvPr/>
        </p:nvGrpSpPr>
        <p:grpSpPr>
          <a:xfrm>
            <a:off x="15545293" y="974994"/>
            <a:ext cx="797580" cy="703698"/>
            <a:chOff x="0" y="0"/>
            <a:chExt cx="1610555" cy="1420979"/>
          </a:xfrm>
        </p:grpSpPr>
        <p:sp>
          <p:nvSpPr>
            <p:cNvPr id="26" name="Freeform 26"/>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grpSp>
        <p:nvGrpSpPr>
          <p:cNvPr id="27" name="Group 27"/>
          <p:cNvGrpSpPr/>
          <p:nvPr/>
        </p:nvGrpSpPr>
        <p:grpSpPr>
          <a:xfrm>
            <a:off x="16742923" y="957093"/>
            <a:ext cx="797580" cy="703698"/>
            <a:chOff x="0" y="0"/>
            <a:chExt cx="1610555" cy="1420979"/>
          </a:xfrm>
        </p:grpSpPr>
        <p:sp>
          <p:nvSpPr>
            <p:cNvPr id="28" name="Freeform 28"/>
            <p:cNvSpPr/>
            <p:nvPr/>
          </p:nvSpPr>
          <p:spPr>
            <a:xfrm>
              <a:off x="0" y="0"/>
              <a:ext cx="1610555" cy="1420979"/>
            </a:xfrm>
            <a:custGeom>
              <a:avLst/>
              <a:gdLst/>
              <a:ahLst/>
              <a:cxnLst/>
              <a:rect l="l" t="t" r="r" b="b"/>
              <a:pathLst>
                <a:path w="1610555" h="1420979">
                  <a:moveTo>
                    <a:pt x="0" y="0"/>
                  </a:moveTo>
                  <a:lnTo>
                    <a:pt x="1610555" y="0"/>
                  </a:lnTo>
                  <a:lnTo>
                    <a:pt x="1610555" y="1420979"/>
                  </a:lnTo>
                  <a:lnTo>
                    <a:pt x="0" y="1420979"/>
                  </a:lnTo>
                  <a:close/>
                </a:path>
              </a:pathLst>
            </a:custGeom>
            <a:solidFill>
              <a:srgbClr val="F9C041"/>
            </a:solidFill>
          </p:spPr>
        </p:sp>
      </p:grpSp>
      <p:sp>
        <p:nvSpPr>
          <p:cNvPr id="29" name="TextBox 29"/>
          <p:cNvSpPr txBox="1"/>
          <p:nvPr/>
        </p:nvSpPr>
        <p:spPr>
          <a:xfrm>
            <a:off x="9144000" y="4572635"/>
            <a:ext cx="7598923" cy="2555240"/>
          </a:xfrm>
          <a:prstGeom prst="rect">
            <a:avLst/>
          </a:prstGeom>
        </p:spPr>
        <p:txBody>
          <a:bodyPr lIns="0" tIns="0" rIns="0" bIns="0" rtlCol="0" anchor="t">
            <a:spAutoFit/>
          </a:bodyPr>
          <a:lstStyle/>
          <a:p>
            <a:pPr marL="626112" lvl="1" indent="-313056">
              <a:lnSpc>
                <a:spcPts val="4060"/>
              </a:lnSpc>
              <a:buFont typeface="Arial"/>
              <a:buChar char="•"/>
            </a:pPr>
            <a:r>
              <a:rPr lang="en-US" sz="2900">
                <a:solidFill>
                  <a:srgbClr val="FFFFFF"/>
                </a:solidFill>
                <a:latin typeface="Canva Sans"/>
              </a:rPr>
              <a:t>Human needs theory</a:t>
            </a:r>
          </a:p>
          <a:p>
            <a:pPr marL="626112" lvl="1" indent="-313056">
              <a:lnSpc>
                <a:spcPts val="4060"/>
              </a:lnSpc>
              <a:buFont typeface="Arial"/>
              <a:buChar char="•"/>
            </a:pPr>
            <a:r>
              <a:rPr lang="en-US" sz="2900">
                <a:solidFill>
                  <a:srgbClr val="FFFFFF"/>
                </a:solidFill>
                <a:latin typeface="Canva Sans"/>
              </a:rPr>
              <a:t>Produced the idea of "patient - centered care"</a:t>
            </a:r>
          </a:p>
          <a:p>
            <a:pPr marL="626112" lvl="1" indent="-313056">
              <a:lnSpc>
                <a:spcPts val="4060"/>
              </a:lnSpc>
              <a:buFont typeface="Arial"/>
              <a:buChar char="•"/>
            </a:pPr>
            <a:r>
              <a:rPr lang="en-US" sz="2900">
                <a:solidFill>
                  <a:srgbClr val="FFFFFF"/>
                </a:solidFill>
                <a:latin typeface="Canva Sans"/>
              </a:rPr>
              <a:t>Rooted in the pursuit of nursing education</a:t>
            </a:r>
          </a:p>
        </p:txBody>
      </p:sp>
      <p:sp>
        <p:nvSpPr>
          <p:cNvPr id="30" name="TextBox 30"/>
          <p:cNvSpPr txBox="1"/>
          <p:nvPr/>
        </p:nvSpPr>
        <p:spPr>
          <a:xfrm>
            <a:off x="8745210" y="2114341"/>
            <a:ext cx="7194508" cy="1811020"/>
          </a:xfrm>
          <a:prstGeom prst="rect">
            <a:avLst/>
          </a:prstGeom>
        </p:spPr>
        <p:txBody>
          <a:bodyPr lIns="0" tIns="0" rIns="0" bIns="0" rtlCol="0" anchor="t">
            <a:spAutoFit/>
          </a:bodyPr>
          <a:lstStyle/>
          <a:p>
            <a:pPr algn="ctr">
              <a:lnSpc>
                <a:spcPts val="7279"/>
              </a:lnSpc>
            </a:pPr>
            <a:r>
              <a:rPr lang="en-US" sz="5199">
                <a:solidFill>
                  <a:srgbClr val="FFFFFF"/>
                </a:solidFill>
                <a:latin typeface="Canva Sans"/>
              </a:rPr>
              <a:t>Twenty-One Nursing Problems</a:t>
            </a:r>
          </a:p>
        </p:txBody>
      </p:sp>
      <p:sp>
        <p:nvSpPr>
          <p:cNvPr id="31" name="TextBox 31"/>
          <p:cNvSpPr txBox="1"/>
          <p:nvPr/>
        </p:nvSpPr>
        <p:spPr>
          <a:xfrm>
            <a:off x="378317" y="4357999"/>
            <a:ext cx="6034385" cy="811530"/>
          </a:xfrm>
          <a:prstGeom prst="rect">
            <a:avLst/>
          </a:prstGeom>
        </p:spPr>
        <p:txBody>
          <a:bodyPr lIns="0" tIns="0" rIns="0" bIns="0" rtlCol="0" anchor="t">
            <a:spAutoFit/>
          </a:bodyPr>
          <a:lstStyle/>
          <a:p>
            <a:pPr algn="ctr">
              <a:lnSpc>
                <a:spcPts val="6720"/>
              </a:lnSpc>
            </a:pPr>
            <a:r>
              <a:rPr lang="en-US" sz="4800">
                <a:solidFill>
                  <a:srgbClr val="FFFFFF"/>
                </a:solidFill>
                <a:latin typeface="Canva Sans"/>
              </a:rPr>
              <a:t>Faye Glenn Abdellah</a:t>
            </a:r>
          </a:p>
        </p:txBody>
      </p:sp>
      <p:sp>
        <p:nvSpPr>
          <p:cNvPr id="32" name="TextBox 32"/>
          <p:cNvSpPr txBox="1"/>
          <p:nvPr/>
        </p:nvSpPr>
        <p:spPr>
          <a:xfrm>
            <a:off x="15716019" y="9334248"/>
            <a:ext cx="1931789" cy="448310"/>
          </a:xfrm>
          <a:prstGeom prst="rect">
            <a:avLst/>
          </a:prstGeom>
        </p:spPr>
        <p:txBody>
          <a:bodyPr lIns="0" tIns="0" rIns="0" bIns="0" rtlCol="0" anchor="t">
            <a:spAutoFit/>
          </a:bodyPr>
          <a:lstStyle/>
          <a:p>
            <a:pPr algn="ctr">
              <a:lnSpc>
                <a:spcPts val="3640"/>
              </a:lnSpc>
            </a:pPr>
            <a:r>
              <a:rPr lang="en-US" sz="2600">
                <a:solidFill>
                  <a:srgbClr val="FFFFFF"/>
                </a:solidFill>
                <a:latin typeface="Canva Sans"/>
              </a:rPr>
              <a:t>(Faye,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269259"/>
            <a:ext cx="1286735" cy="321684"/>
          </a:xfrm>
          <a:prstGeom prst="rect">
            <a:avLst/>
          </a:prstGeom>
        </p:spPr>
      </p:pic>
      <p:pic>
        <p:nvPicPr>
          <p:cNvPr id="3" name="Picture 3"/>
          <p:cNvPicPr>
            <a:picLocks noChangeAspect="1"/>
          </p:cNvPicPr>
          <p:nvPr/>
        </p:nvPicPr>
        <p:blipFill>
          <a:blip r:embed="rId4">
            <a:alphaModFix amt="4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2121">
            <a:off x="8470669" y="-1928592"/>
            <a:ext cx="4190985" cy="3965720"/>
          </a:xfrm>
          <a:prstGeom prst="rect">
            <a:avLst/>
          </a:prstGeom>
        </p:spPr>
      </p:pic>
      <p:grpSp>
        <p:nvGrpSpPr>
          <p:cNvPr id="4" name="Group 4"/>
          <p:cNvGrpSpPr/>
          <p:nvPr/>
        </p:nvGrpSpPr>
        <p:grpSpPr>
          <a:xfrm>
            <a:off x="9985976" y="1028700"/>
            <a:ext cx="17526000" cy="1752600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BF01"/>
            </a:solidFill>
          </p:spPr>
        </p:sp>
      </p:grpSp>
      <p:sp>
        <p:nvSpPr>
          <p:cNvPr id="6" name="TextBox 6"/>
          <p:cNvSpPr txBox="1"/>
          <p:nvPr/>
        </p:nvSpPr>
        <p:spPr>
          <a:xfrm>
            <a:off x="1028700" y="2019793"/>
            <a:ext cx="6411721" cy="1642242"/>
          </a:xfrm>
          <a:prstGeom prst="rect">
            <a:avLst/>
          </a:prstGeom>
        </p:spPr>
        <p:txBody>
          <a:bodyPr lIns="0" tIns="0" rIns="0" bIns="0" rtlCol="0" anchor="t">
            <a:spAutoFit/>
          </a:bodyPr>
          <a:lstStyle/>
          <a:p>
            <a:pPr>
              <a:lnSpc>
                <a:spcPts val="13469"/>
              </a:lnSpc>
            </a:pPr>
            <a:r>
              <a:rPr lang="en-US" sz="9621">
                <a:solidFill>
                  <a:srgbClr val="FFFFFF"/>
                </a:solidFill>
                <a:latin typeface="Open Sauce SemiBold"/>
              </a:rPr>
              <a:t>Purpose</a:t>
            </a:r>
          </a:p>
        </p:txBody>
      </p:sp>
      <p:sp>
        <p:nvSpPr>
          <p:cNvPr id="7" name="TextBox 7"/>
          <p:cNvSpPr txBox="1"/>
          <p:nvPr/>
        </p:nvSpPr>
        <p:spPr>
          <a:xfrm>
            <a:off x="1028700" y="3968915"/>
            <a:ext cx="8957276" cy="3354705"/>
          </a:xfrm>
          <a:prstGeom prst="rect">
            <a:avLst/>
          </a:prstGeom>
        </p:spPr>
        <p:txBody>
          <a:bodyPr lIns="0" tIns="0" rIns="0" bIns="0" rtlCol="0" anchor="t">
            <a:spAutoFit/>
          </a:bodyPr>
          <a:lstStyle/>
          <a:p>
            <a:pPr marL="1036320" lvl="1" indent="-518160" algn="just">
              <a:lnSpc>
                <a:spcPts val="6719"/>
              </a:lnSpc>
              <a:buFont typeface="Arial"/>
              <a:buChar char="•"/>
            </a:pPr>
            <a:r>
              <a:rPr lang="en-US" sz="4800">
                <a:solidFill>
                  <a:srgbClr val="E8E8E8"/>
                </a:solidFill>
                <a:latin typeface="Open Sans"/>
              </a:rPr>
              <a:t>Exposure to new situations</a:t>
            </a:r>
          </a:p>
          <a:p>
            <a:pPr marL="1036320" lvl="1" indent="-518160" algn="just">
              <a:lnSpc>
                <a:spcPts val="6719"/>
              </a:lnSpc>
              <a:buFont typeface="Arial"/>
              <a:buChar char="•"/>
            </a:pPr>
            <a:r>
              <a:rPr lang="en-US" sz="4800">
                <a:solidFill>
                  <a:srgbClr val="E8E8E8"/>
                </a:solidFill>
                <a:latin typeface="Open Sans"/>
              </a:rPr>
              <a:t>Build confidence </a:t>
            </a:r>
          </a:p>
          <a:p>
            <a:pPr marL="1036320" lvl="1" indent="-518160" algn="just">
              <a:lnSpc>
                <a:spcPts val="6719"/>
              </a:lnSpc>
              <a:buFont typeface="Arial"/>
              <a:buChar char="•"/>
            </a:pPr>
            <a:r>
              <a:rPr lang="en-US" sz="4800">
                <a:solidFill>
                  <a:srgbClr val="E8E8E8"/>
                </a:solidFill>
                <a:latin typeface="Open Sans"/>
              </a:rPr>
              <a:t>Refine skills</a:t>
            </a:r>
          </a:p>
          <a:p>
            <a:pPr marL="1036320" lvl="1" indent="-518160" algn="just">
              <a:lnSpc>
                <a:spcPts val="6719"/>
              </a:lnSpc>
              <a:buFont typeface="Arial"/>
              <a:buChar char="•"/>
            </a:pPr>
            <a:r>
              <a:rPr lang="en-US" sz="4800">
                <a:solidFill>
                  <a:srgbClr val="E8E8E8"/>
                </a:solidFill>
                <a:latin typeface="Open Sans"/>
              </a:rPr>
              <a:t>Identify problem areas</a:t>
            </a:r>
          </a:p>
        </p:txBody>
      </p:sp>
      <p:sp>
        <p:nvSpPr>
          <p:cNvPr id="8" name="TextBox 8"/>
          <p:cNvSpPr txBox="1"/>
          <p:nvPr/>
        </p:nvSpPr>
        <p:spPr>
          <a:xfrm>
            <a:off x="12094752" y="5193964"/>
            <a:ext cx="5480745" cy="2830705"/>
          </a:xfrm>
          <a:prstGeom prst="rect">
            <a:avLst/>
          </a:prstGeom>
        </p:spPr>
        <p:txBody>
          <a:bodyPr lIns="0" tIns="0" rIns="0" bIns="0" rtlCol="0" anchor="t">
            <a:spAutoFit/>
          </a:bodyPr>
          <a:lstStyle/>
          <a:p>
            <a:pPr marL="875454" lvl="1" indent="-437727">
              <a:lnSpc>
                <a:spcPts val="5676"/>
              </a:lnSpc>
              <a:buFont typeface="Arial"/>
              <a:buChar char="•"/>
            </a:pPr>
            <a:r>
              <a:rPr lang="en-US" sz="4054">
                <a:solidFill>
                  <a:srgbClr val="FFFFFF"/>
                </a:solidFill>
                <a:latin typeface="Open Sans"/>
              </a:rPr>
              <a:t>Stress - 50.8%</a:t>
            </a:r>
          </a:p>
          <a:p>
            <a:pPr marL="875454" lvl="1" indent="-437727">
              <a:lnSpc>
                <a:spcPts val="5676"/>
              </a:lnSpc>
              <a:buFont typeface="Arial"/>
              <a:buChar char="•"/>
            </a:pPr>
            <a:r>
              <a:rPr lang="en-US" sz="4054">
                <a:solidFill>
                  <a:srgbClr val="FFFFFF"/>
                </a:solidFill>
                <a:latin typeface="Open Sans"/>
              </a:rPr>
              <a:t>Anxiety - 74%</a:t>
            </a:r>
          </a:p>
          <a:p>
            <a:pPr marL="875454" lvl="1" indent="-437727">
              <a:lnSpc>
                <a:spcPts val="5676"/>
              </a:lnSpc>
              <a:buFont typeface="Arial"/>
              <a:buChar char="•"/>
            </a:pPr>
            <a:r>
              <a:rPr lang="en-US" sz="4054">
                <a:solidFill>
                  <a:srgbClr val="FFFFFF"/>
                </a:solidFill>
                <a:latin typeface="Open Sans"/>
              </a:rPr>
              <a:t>Depression - 70.8%</a:t>
            </a:r>
          </a:p>
          <a:p>
            <a:pPr algn="ctr">
              <a:lnSpc>
                <a:spcPts val="5676"/>
              </a:lnSpc>
            </a:pPr>
            <a:r>
              <a:rPr lang="en-US" sz="4054">
                <a:solidFill>
                  <a:srgbClr val="FFFFFF"/>
                </a:solidFill>
                <a:latin typeface="Open Sans"/>
              </a:rPr>
              <a:t>(Kaushik et al., n.d.)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sp>
        <p:nvSpPr>
          <p:cNvPr id="2" name="TextBox 2"/>
          <p:cNvSpPr txBox="1"/>
          <p:nvPr/>
        </p:nvSpPr>
        <p:spPr>
          <a:xfrm>
            <a:off x="4556311" y="4467583"/>
            <a:ext cx="9525" cy="827700"/>
          </a:xfrm>
          <a:prstGeom prst="rect">
            <a:avLst/>
          </a:prstGeom>
        </p:spPr>
        <p:txBody>
          <a:bodyPr lIns="0" tIns="0" rIns="0" bIns="0" rtlCol="0" anchor="t">
            <a:spAutoFit/>
          </a:bodyPr>
          <a:lstStyle/>
          <a:p>
            <a:pPr algn="ctr">
              <a:lnSpc>
                <a:spcPts val="6878"/>
              </a:lnSpc>
              <a:spcBef>
                <a:spcPct val="0"/>
              </a:spcBef>
            </a:pPr>
            <a:endParaRPr/>
          </a:p>
        </p:txBody>
      </p:sp>
      <p:grpSp>
        <p:nvGrpSpPr>
          <p:cNvPr id="3" name="Group 3"/>
          <p:cNvGrpSpPr/>
          <p:nvPr/>
        </p:nvGrpSpPr>
        <p:grpSpPr>
          <a:xfrm>
            <a:off x="1000600" y="2647523"/>
            <a:ext cx="3965438" cy="3158804"/>
            <a:chOff x="0" y="0"/>
            <a:chExt cx="1978638" cy="1576151"/>
          </a:xfrm>
        </p:grpSpPr>
        <p:sp>
          <p:nvSpPr>
            <p:cNvPr id="4" name="Freeform 4"/>
            <p:cNvSpPr/>
            <p:nvPr/>
          </p:nvSpPr>
          <p:spPr>
            <a:xfrm>
              <a:off x="0" y="0"/>
              <a:ext cx="1978638" cy="1576151"/>
            </a:xfrm>
            <a:custGeom>
              <a:avLst/>
              <a:gdLst/>
              <a:ahLst/>
              <a:cxnLst/>
              <a:rect l="l" t="t" r="r" b="b"/>
              <a:pathLst>
                <a:path w="1978638" h="1576151">
                  <a:moveTo>
                    <a:pt x="0" y="0"/>
                  </a:moveTo>
                  <a:lnTo>
                    <a:pt x="1978638" y="0"/>
                  </a:lnTo>
                  <a:lnTo>
                    <a:pt x="1978638" y="1576151"/>
                  </a:lnTo>
                  <a:lnTo>
                    <a:pt x="0" y="1576151"/>
                  </a:lnTo>
                  <a:close/>
                </a:path>
              </a:pathLst>
            </a:custGeom>
            <a:solidFill>
              <a:srgbClr val="FCBF01"/>
            </a:solidFill>
          </p:spPr>
        </p:sp>
      </p:grpSp>
      <p:grpSp>
        <p:nvGrpSpPr>
          <p:cNvPr id="5" name="Group 5"/>
          <p:cNvGrpSpPr/>
          <p:nvPr/>
        </p:nvGrpSpPr>
        <p:grpSpPr>
          <a:xfrm>
            <a:off x="968336" y="6415928"/>
            <a:ext cx="3965438" cy="3440094"/>
            <a:chOff x="0" y="0"/>
            <a:chExt cx="1639779" cy="1422540"/>
          </a:xfrm>
        </p:grpSpPr>
        <p:sp>
          <p:nvSpPr>
            <p:cNvPr id="6" name="Freeform 6"/>
            <p:cNvSpPr/>
            <p:nvPr/>
          </p:nvSpPr>
          <p:spPr>
            <a:xfrm>
              <a:off x="0" y="0"/>
              <a:ext cx="1639779" cy="1422540"/>
            </a:xfrm>
            <a:custGeom>
              <a:avLst/>
              <a:gdLst/>
              <a:ahLst/>
              <a:cxnLst/>
              <a:rect l="l" t="t" r="r" b="b"/>
              <a:pathLst>
                <a:path w="1639779" h="1422540">
                  <a:moveTo>
                    <a:pt x="0" y="0"/>
                  </a:moveTo>
                  <a:lnTo>
                    <a:pt x="1639779" y="0"/>
                  </a:lnTo>
                  <a:lnTo>
                    <a:pt x="1639779" y="1422540"/>
                  </a:lnTo>
                  <a:lnTo>
                    <a:pt x="0" y="1422540"/>
                  </a:lnTo>
                  <a:close/>
                </a:path>
              </a:pathLst>
            </a:custGeom>
            <a:solidFill>
              <a:srgbClr val="FCBF01"/>
            </a:solidFill>
          </p:spPr>
        </p:sp>
      </p:grpSp>
      <p:grpSp>
        <p:nvGrpSpPr>
          <p:cNvPr id="7" name="Group 7"/>
          <p:cNvGrpSpPr/>
          <p:nvPr/>
        </p:nvGrpSpPr>
        <p:grpSpPr>
          <a:xfrm>
            <a:off x="5674246" y="2240744"/>
            <a:ext cx="11585054" cy="2312563"/>
            <a:chOff x="0" y="-28575"/>
            <a:chExt cx="3051208" cy="609070"/>
          </a:xfrm>
        </p:grpSpPr>
        <p:sp>
          <p:nvSpPr>
            <p:cNvPr id="8" name="Freeform 8"/>
            <p:cNvSpPr/>
            <p:nvPr/>
          </p:nvSpPr>
          <p:spPr>
            <a:xfrm>
              <a:off x="0" y="0"/>
              <a:ext cx="3051208" cy="580495"/>
            </a:xfrm>
            <a:custGeom>
              <a:avLst/>
              <a:gdLst/>
              <a:ahLst/>
              <a:cxnLst/>
              <a:rect l="l" t="t" r="r" b="b"/>
              <a:pathLst>
                <a:path w="3051208" h="580495">
                  <a:moveTo>
                    <a:pt x="34082" y="0"/>
                  </a:moveTo>
                  <a:lnTo>
                    <a:pt x="3017126" y="0"/>
                  </a:lnTo>
                  <a:cubicBezTo>
                    <a:pt x="3026165" y="0"/>
                    <a:pt x="3034834" y="3591"/>
                    <a:pt x="3041225" y="9982"/>
                  </a:cubicBezTo>
                  <a:cubicBezTo>
                    <a:pt x="3047617" y="16374"/>
                    <a:pt x="3051208" y="25043"/>
                    <a:pt x="3051208" y="34082"/>
                  </a:cubicBezTo>
                  <a:lnTo>
                    <a:pt x="3051208" y="546413"/>
                  </a:lnTo>
                  <a:cubicBezTo>
                    <a:pt x="3051208" y="565236"/>
                    <a:pt x="3035949" y="580495"/>
                    <a:pt x="3017126" y="580495"/>
                  </a:cubicBezTo>
                  <a:lnTo>
                    <a:pt x="34082" y="580495"/>
                  </a:lnTo>
                  <a:cubicBezTo>
                    <a:pt x="15259" y="580495"/>
                    <a:pt x="0" y="565236"/>
                    <a:pt x="0" y="546413"/>
                  </a:cubicBezTo>
                  <a:lnTo>
                    <a:pt x="0" y="34082"/>
                  </a:lnTo>
                  <a:cubicBezTo>
                    <a:pt x="0" y="15259"/>
                    <a:pt x="15259" y="0"/>
                    <a:pt x="34082" y="0"/>
                  </a:cubicBezTo>
                  <a:close/>
                </a:path>
              </a:pathLst>
            </a:custGeom>
            <a:solidFill>
              <a:srgbClr val="FFFFFF"/>
            </a:solidFill>
          </p:spPr>
        </p:sp>
        <p:sp>
          <p:nvSpPr>
            <p:cNvPr id="9" name="TextBox 9"/>
            <p:cNvSpPr txBox="1"/>
            <p:nvPr/>
          </p:nvSpPr>
          <p:spPr>
            <a:xfrm>
              <a:off x="0" y="-28575"/>
              <a:ext cx="3001035" cy="580495"/>
            </a:xfrm>
            <a:prstGeom prst="rect">
              <a:avLst/>
            </a:prstGeom>
          </p:spPr>
          <p:txBody>
            <a:bodyPr lIns="50800" tIns="50800" rIns="50800" bIns="50800" rtlCol="0" anchor="ctr"/>
            <a:lstStyle/>
            <a:p>
              <a:pPr algn="ctr">
                <a:lnSpc>
                  <a:spcPts val="2799"/>
                </a:lnSpc>
              </a:pPr>
              <a:r>
                <a:rPr lang="en-US" sz="1999" dirty="0">
                  <a:solidFill>
                    <a:srgbClr val="000000"/>
                  </a:solidFill>
                  <a:latin typeface="Montserrat Bold"/>
                </a:rPr>
                <a:t>"The current study indicated that teaching end of life care through high fidelity simulation has a positive effect on the attitudes of undergraduate nursing students towards the care of dying patients" (</a:t>
              </a:r>
              <a:r>
                <a:rPr lang="en-US" sz="1999" dirty="0" err="1">
                  <a:solidFill>
                    <a:srgbClr val="000000"/>
                  </a:solidFill>
                  <a:latin typeface="Montserrat Bold"/>
                </a:rPr>
                <a:t>Rattani</a:t>
              </a:r>
              <a:r>
                <a:rPr lang="en-US" sz="1999" dirty="0">
                  <a:solidFill>
                    <a:srgbClr val="000000"/>
                  </a:solidFill>
                  <a:latin typeface="Montserrat Bold"/>
                </a:rPr>
                <a:t> et al., 2020, p. 317)</a:t>
              </a:r>
            </a:p>
          </p:txBody>
        </p:sp>
      </p:grpSp>
      <p:sp>
        <p:nvSpPr>
          <p:cNvPr id="10" name="TextBox 10"/>
          <p:cNvSpPr txBox="1"/>
          <p:nvPr/>
        </p:nvSpPr>
        <p:spPr>
          <a:xfrm>
            <a:off x="0" y="399354"/>
            <a:ext cx="18288000" cy="1483161"/>
          </a:xfrm>
          <a:prstGeom prst="rect">
            <a:avLst/>
          </a:prstGeom>
        </p:spPr>
        <p:txBody>
          <a:bodyPr lIns="0" tIns="0" rIns="0" bIns="0" rtlCol="0" anchor="t">
            <a:spAutoFit/>
          </a:bodyPr>
          <a:lstStyle/>
          <a:p>
            <a:pPr algn="ctr">
              <a:lnSpc>
                <a:spcPts val="5925"/>
              </a:lnSpc>
              <a:spcBef>
                <a:spcPct val="0"/>
              </a:spcBef>
            </a:pPr>
            <a:r>
              <a:rPr lang="en-US" sz="4232">
                <a:solidFill>
                  <a:srgbClr val="FFFFFF"/>
                </a:solidFill>
                <a:latin typeface="Montserrat"/>
              </a:rPr>
              <a:t>Effectiveness of High-Fidelity Simulation in Nursing Education for End-of-Life Care: A Quasi-experimental Design</a:t>
            </a:r>
          </a:p>
        </p:txBody>
      </p:sp>
      <p:sp>
        <p:nvSpPr>
          <p:cNvPr id="11" name="TextBox 11"/>
          <p:cNvSpPr txBox="1"/>
          <p:nvPr/>
        </p:nvSpPr>
        <p:spPr>
          <a:xfrm>
            <a:off x="590873" y="3078291"/>
            <a:ext cx="4784893" cy="396241"/>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Montserrat Bold"/>
              </a:rPr>
              <a:t>Simulation Senerio</a:t>
            </a:r>
          </a:p>
        </p:txBody>
      </p:sp>
      <p:sp>
        <p:nvSpPr>
          <p:cNvPr id="12" name="TextBox 12"/>
          <p:cNvSpPr txBox="1"/>
          <p:nvPr/>
        </p:nvSpPr>
        <p:spPr>
          <a:xfrm>
            <a:off x="1000600" y="3678893"/>
            <a:ext cx="3900911" cy="1772193"/>
          </a:xfrm>
          <a:prstGeom prst="rect">
            <a:avLst/>
          </a:prstGeom>
        </p:spPr>
        <p:txBody>
          <a:bodyPr lIns="0" tIns="0" rIns="0" bIns="0" rtlCol="0" anchor="t">
            <a:spAutoFit/>
          </a:bodyPr>
          <a:lstStyle/>
          <a:p>
            <a:pPr algn="ctr">
              <a:lnSpc>
                <a:spcPts val="2837"/>
              </a:lnSpc>
            </a:pPr>
            <a:r>
              <a:rPr lang="en-US" sz="2026">
                <a:solidFill>
                  <a:srgbClr val="000000"/>
                </a:solidFill>
                <a:latin typeface="Montserrat"/>
              </a:rPr>
              <a:t>70-year-old woman diagnosed </a:t>
            </a:r>
          </a:p>
          <a:p>
            <a:pPr algn="ctr">
              <a:lnSpc>
                <a:spcPts val="2837"/>
              </a:lnSpc>
              <a:spcBef>
                <a:spcPct val="0"/>
              </a:spcBef>
            </a:pPr>
            <a:r>
              <a:rPr lang="en-US" sz="2026">
                <a:solidFill>
                  <a:srgbClr val="000000"/>
                </a:solidFill>
                <a:latin typeface="Montserrat"/>
              </a:rPr>
              <a:t>with Ovarian Cancer. With a DNR code status, and a pain rating of 8 out of 10.</a:t>
            </a:r>
          </a:p>
        </p:txBody>
      </p:sp>
      <p:sp>
        <p:nvSpPr>
          <p:cNvPr id="13" name="TextBox 13"/>
          <p:cNvSpPr txBox="1"/>
          <p:nvPr/>
        </p:nvSpPr>
        <p:spPr>
          <a:xfrm>
            <a:off x="1620946" y="6835028"/>
            <a:ext cx="2724745" cy="389256"/>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Montserrat Bold"/>
              </a:rPr>
              <a:t>Goal of Simulation</a:t>
            </a:r>
          </a:p>
        </p:txBody>
      </p:sp>
      <p:sp>
        <p:nvSpPr>
          <p:cNvPr id="14" name="TextBox 14"/>
          <p:cNvSpPr txBox="1"/>
          <p:nvPr/>
        </p:nvSpPr>
        <p:spPr>
          <a:xfrm>
            <a:off x="1108894" y="7374778"/>
            <a:ext cx="3684322" cy="2267377"/>
          </a:xfrm>
          <a:prstGeom prst="rect">
            <a:avLst/>
          </a:prstGeom>
        </p:spPr>
        <p:txBody>
          <a:bodyPr lIns="0" tIns="0" rIns="0" bIns="0" rtlCol="0" anchor="t">
            <a:spAutoFit/>
          </a:bodyPr>
          <a:lstStyle/>
          <a:p>
            <a:pPr marL="401187" lvl="1" indent="-200593" algn="ctr">
              <a:lnSpc>
                <a:spcPts val="2601"/>
              </a:lnSpc>
              <a:buFont typeface="Arial"/>
              <a:buChar char="•"/>
            </a:pPr>
            <a:r>
              <a:rPr lang="en-US" sz="1858">
                <a:solidFill>
                  <a:srgbClr val="000000"/>
                </a:solidFill>
                <a:latin typeface="Montserrat"/>
              </a:rPr>
              <a:t>Provide student nurses simulated experiences with care of an actively dying DNR patient </a:t>
            </a:r>
          </a:p>
          <a:p>
            <a:pPr marL="401187" lvl="1" indent="-200593" algn="ctr">
              <a:lnSpc>
                <a:spcPts val="2601"/>
              </a:lnSpc>
              <a:buFont typeface="Arial"/>
              <a:buChar char="•"/>
            </a:pPr>
            <a:r>
              <a:rPr lang="en-US" sz="1858">
                <a:solidFill>
                  <a:srgbClr val="000000"/>
                </a:solidFill>
                <a:latin typeface="Montserrat"/>
              </a:rPr>
              <a:t>Interactions with family members of newly deceased patient</a:t>
            </a:r>
          </a:p>
        </p:txBody>
      </p:sp>
      <p:grpSp>
        <p:nvGrpSpPr>
          <p:cNvPr id="15" name="Group 15"/>
          <p:cNvGrpSpPr/>
          <p:nvPr/>
        </p:nvGrpSpPr>
        <p:grpSpPr>
          <a:xfrm>
            <a:off x="5674246" y="4911720"/>
            <a:ext cx="11585054" cy="2141748"/>
            <a:chOff x="0" y="-28575"/>
            <a:chExt cx="3051208" cy="564082"/>
          </a:xfrm>
        </p:grpSpPr>
        <p:sp>
          <p:nvSpPr>
            <p:cNvPr id="16" name="Freeform 16"/>
            <p:cNvSpPr/>
            <p:nvPr/>
          </p:nvSpPr>
          <p:spPr>
            <a:xfrm>
              <a:off x="0" y="0"/>
              <a:ext cx="3051208" cy="535507"/>
            </a:xfrm>
            <a:custGeom>
              <a:avLst/>
              <a:gdLst/>
              <a:ahLst/>
              <a:cxnLst/>
              <a:rect l="l" t="t" r="r" b="b"/>
              <a:pathLst>
                <a:path w="3051208" h="535507">
                  <a:moveTo>
                    <a:pt x="34082" y="0"/>
                  </a:moveTo>
                  <a:lnTo>
                    <a:pt x="3017126" y="0"/>
                  </a:lnTo>
                  <a:cubicBezTo>
                    <a:pt x="3026165" y="0"/>
                    <a:pt x="3034834" y="3591"/>
                    <a:pt x="3041225" y="9982"/>
                  </a:cubicBezTo>
                  <a:cubicBezTo>
                    <a:pt x="3047617" y="16374"/>
                    <a:pt x="3051208" y="25043"/>
                    <a:pt x="3051208" y="34082"/>
                  </a:cubicBezTo>
                  <a:lnTo>
                    <a:pt x="3051208" y="501425"/>
                  </a:lnTo>
                  <a:cubicBezTo>
                    <a:pt x="3051208" y="520248"/>
                    <a:pt x="3035949" y="535507"/>
                    <a:pt x="3017126" y="535507"/>
                  </a:cubicBezTo>
                  <a:lnTo>
                    <a:pt x="34082" y="535507"/>
                  </a:lnTo>
                  <a:cubicBezTo>
                    <a:pt x="15259" y="535507"/>
                    <a:pt x="0" y="520248"/>
                    <a:pt x="0" y="501425"/>
                  </a:cubicBezTo>
                  <a:lnTo>
                    <a:pt x="0" y="34082"/>
                  </a:lnTo>
                  <a:cubicBezTo>
                    <a:pt x="0" y="15259"/>
                    <a:pt x="15259" y="0"/>
                    <a:pt x="34082" y="0"/>
                  </a:cubicBezTo>
                  <a:close/>
                </a:path>
              </a:pathLst>
            </a:custGeom>
            <a:solidFill>
              <a:srgbClr val="FFFFFF"/>
            </a:solidFill>
          </p:spPr>
        </p:sp>
        <p:sp>
          <p:nvSpPr>
            <p:cNvPr id="17" name="TextBox 17"/>
            <p:cNvSpPr txBox="1"/>
            <p:nvPr/>
          </p:nvSpPr>
          <p:spPr>
            <a:xfrm>
              <a:off x="0" y="-28575"/>
              <a:ext cx="3001035" cy="564082"/>
            </a:xfrm>
            <a:prstGeom prst="rect">
              <a:avLst/>
            </a:prstGeom>
          </p:spPr>
          <p:txBody>
            <a:bodyPr lIns="50800" tIns="50800" rIns="50800" bIns="50800" rtlCol="0" anchor="ctr"/>
            <a:lstStyle/>
            <a:p>
              <a:pPr algn="ctr">
                <a:lnSpc>
                  <a:spcPts val="2799"/>
                </a:lnSpc>
              </a:pPr>
              <a:r>
                <a:rPr lang="en-US" sz="1999" dirty="0">
                  <a:solidFill>
                    <a:srgbClr val="000000"/>
                  </a:solidFill>
                  <a:latin typeface="Montserrat Bold"/>
                </a:rPr>
                <a:t>Decrease in participants that said “I would not want to care for a dying person” (</a:t>
              </a:r>
              <a:r>
                <a:rPr lang="en-US" sz="1999" dirty="0" err="1">
                  <a:solidFill>
                    <a:srgbClr val="000000"/>
                  </a:solidFill>
                  <a:latin typeface="Montserrat Bold"/>
                </a:rPr>
                <a:t>Rattani</a:t>
              </a:r>
              <a:r>
                <a:rPr lang="en-US" sz="1999" dirty="0">
                  <a:solidFill>
                    <a:srgbClr val="000000"/>
                  </a:solidFill>
                  <a:latin typeface="Montserrat Bold"/>
                </a:rPr>
                <a:t> et al., 2020, p. 317)</a:t>
              </a:r>
            </a:p>
          </p:txBody>
        </p:sp>
      </p:grpSp>
      <p:grpSp>
        <p:nvGrpSpPr>
          <p:cNvPr id="18" name="Group 18"/>
          <p:cNvGrpSpPr/>
          <p:nvPr/>
        </p:nvGrpSpPr>
        <p:grpSpPr>
          <a:xfrm>
            <a:off x="5674246" y="7259297"/>
            <a:ext cx="11585054" cy="2141748"/>
            <a:chOff x="0" y="-28575"/>
            <a:chExt cx="3051208" cy="564082"/>
          </a:xfrm>
        </p:grpSpPr>
        <p:sp>
          <p:nvSpPr>
            <p:cNvPr id="19" name="Freeform 19"/>
            <p:cNvSpPr/>
            <p:nvPr/>
          </p:nvSpPr>
          <p:spPr>
            <a:xfrm>
              <a:off x="0" y="0"/>
              <a:ext cx="3051208" cy="535507"/>
            </a:xfrm>
            <a:custGeom>
              <a:avLst/>
              <a:gdLst/>
              <a:ahLst/>
              <a:cxnLst/>
              <a:rect l="l" t="t" r="r" b="b"/>
              <a:pathLst>
                <a:path w="3051208" h="535507">
                  <a:moveTo>
                    <a:pt x="34082" y="0"/>
                  </a:moveTo>
                  <a:lnTo>
                    <a:pt x="3017126" y="0"/>
                  </a:lnTo>
                  <a:cubicBezTo>
                    <a:pt x="3026165" y="0"/>
                    <a:pt x="3034834" y="3591"/>
                    <a:pt x="3041225" y="9982"/>
                  </a:cubicBezTo>
                  <a:cubicBezTo>
                    <a:pt x="3047617" y="16374"/>
                    <a:pt x="3051208" y="25043"/>
                    <a:pt x="3051208" y="34082"/>
                  </a:cubicBezTo>
                  <a:lnTo>
                    <a:pt x="3051208" y="501425"/>
                  </a:lnTo>
                  <a:cubicBezTo>
                    <a:pt x="3051208" y="520248"/>
                    <a:pt x="3035949" y="535507"/>
                    <a:pt x="3017126" y="535507"/>
                  </a:cubicBezTo>
                  <a:lnTo>
                    <a:pt x="34082" y="535507"/>
                  </a:lnTo>
                  <a:cubicBezTo>
                    <a:pt x="15259" y="535507"/>
                    <a:pt x="0" y="520248"/>
                    <a:pt x="0" y="501425"/>
                  </a:cubicBezTo>
                  <a:lnTo>
                    <a:pt x="0" y="34082"/>
                  </a:lnTo>
                  <a:cubicBezTo>
                    <a:pt x="0" y="15259"/>
                    <a:pt x="15259" y="0"/>
                    <a:pt x="34082" y="0"/>
                  </a:cubicBezTo>
                  <a:close/>
                </a:path>
              </a:pathLst>
            </a:custGeom>
            <a:solidFill>
              <a:srgbClr val="FFFFFF"/>
            </a:solidFill>
          </p:spPr>
        </p:sp>
        <p:sp>
          <p:nvSpPr>
            <p:cNvPr id="20" name="TextBox 20"/>
            <p:cNvSpPr txBox="1"/>
            <p:nvPr/>
          </p:nvSpPr>
          <p:spPr>
            <a:xfrm>
              <a:off x="0" y="-28575"/>
              <a:ext cx="3001035" cy="564082"/>
            </a:xfrm>
            <a:prstGeom prst="rect">
              <a:avLst/>
            </a:prstGeom>
          </p:spPr>
          <p:txBody>
            <a:bodyPr lIns="50800" tIns="50800" rIns="50800" bIns="50800" rtlCol="0" anchor="ctr"/>
            <a:lstStyle/>
            <a:p>
              <a:pPr algn="ctr">
                <a:lnSpc>
                  <a:spcPts val="2799"/>
                </a:lnSpc>
              </a:pPr>
              <a:r>
                <a:rPr lang="en-US" sz="1999" dirty="0">
                  <a:solidFill>
                    <a:srgbClr val="000000"/>
                  </a:solidFill>
                  <a:latin typeface="Montserrat Bold"/>
                </a:rPr>
                <a:t>"This study also provided the students with a learning opportunity to deal with their own emotions" (</a:t>
              </a:r>
              <a:r>
                <a:rPr lang="en-US" sz="1999" dirty="0" err="1">
                  <a:solidFill>
                    <a:srgbClr val="000000"/>
                  </a:solidFill>
                  <a:latin typeface="Montserrat Bold"/>
                </a:rPr>
                <a:t>Rattani</a:t>
              </a:r>
              <a:r>
                <a:rPr lang="en-US" sz="1999" dirty="0">
                  <a:solidFill>
                    <a:srgbClr val="000000"/>
                  </a:solidFill>
                  <a:latin typeface="Montserrat Bold"/>
                </a:rPr>
                <a:t> et al., 2020, p. 317)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1286735" cy="321684"/>
          </a:xfrm>
          <a:prstGeom prst="rect">
            <a:avLst/>
          </a:prstGeom>
        </p:spPr>
      </p:pic>
      <p:pic>
        <p:nvPicPr>
          <p:cNvPr id="3" name="Picture 3"/>
          <p:cNvPicPr>
            <a:picLocks noChangeAspect="1"/>
          </p:cNvPicPr>
          <p:nvPr/>
        </p:nvPicPr>
        <p:blipFill>
          <a:blip r:embed="rId4">
            <a:alphaModFix amt="2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7819212" y="3152995"/>
            <a:ext cx="2437479" cy="2322253"/>
          </a:xfrm>
          <a:prstGeom prst="rect">
            <a:avLst/>
          </a:prstGeom>
        </p:spPr>
      </p:pic>
      <p:grpSp>
        <p:nvGrpSpPr>
          <p:cNvPr id="4" name="Group 4"/>
          <p:cNvGrpSpPr/>
          <p:nvPr/>
        </p:nvGrpSpPr>
        <p:grpSpPr>
          <a:xfrm>
            <a:off x="12366568" y="0"/>
            <a:ext cx="5921432" cy="3086100"/>
            <a:chOff x="0" y="0"/>
            <a:chExt cx="1559554" cy="812800"/>
          </a:xfrm>
        </p:grpSpPr>
        <p:sp>
          <p:nvSpPr>
            <p:cNvPr id="5" name="Freeform 5"/>
            <p:cNvSpPr/>
            <p:nvPr/>
          </p:nvSpPr>
          <p:spPr>
            <a:xfrm>
              <a:off x="0" y="0"/>
              <a:ext cx="1559554" cy="812800"/>
            </a:xfrm>
            <a:custGeom>
              <a:avLst/>
              <a:gdLst/>
              <a:ahLst/>
              <a:cxnLst/>
              <a:rect l="l" t="t" r="r" b="b"/>
              <a:pathLst>
                <a:path w="1559554" h="812800">
                  <a:moveTo>
                    <a:pt x="0" y="0"/>
                  </a:moveTo>
                  <a:lnTo>
                    <a:pt x="1559554" y="0"/>
                  </a:lnTo>
                  <a:lnTo>
                    <a:pt x="1559554" y="812800"/>
                  </a:lnTo>
                  <a:lnTo>
                    <a:pt x="0" y="812800"/>
                  </a:lnTo>
                  <a:close/>
                </a:path>
              </a:pathLst>
            </a:custGeom>
            <a:solidFill>
              <a:srgbClr val="1A192E"/>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799"/>
                </a:lnSpc>
              </a:pPr>
              <a:endParaRPr/>
            </a:p>
          </p:txBody>
        </p:sp>
      </p:grpSp>
      <p:grpSp>
        <p:nvGrpSpPr>
          <p:cNvPr id="7" name="Group 7"/>
          <p:cNvGrpSpPr/>
          <p:nvPr/>
        </p:nvGrpSpPr>
        <p:grpSpPr>
          <a:xfrm>
            <a:off x="12441601" y="3086100"/>
            <a:ext cx="6235535" cy="7427742"/>
            <a:chOff x="0" y="0"/>
            <a:chExt cx="1642281" cy="1956278"/>
          </a:xfrm>
        </p:grpSpPr>
        <p:sp>
          <p:nvSpPr>
            <p:cNvPr id="8" name="Freeform 8"/>
            <p:cNvSpPr/>
            <p:nvPr/>
          </p:nvSpPr>
          <p:spPr>
            <a:xfrm>
              <a:off x="0" y="0"/>
              <a:ext cx="1642281" cy="1956278"/>
            </a:xfrm>
            <a:custGeom>
              <a:avLst/>
              <a:gdLst/>
              <a:ahLst/>
              <a:cxnLst/>
              <a:rect l="l" t="t" r="r" b="b"/>
              <a:pathLst>
                <a:path w="1642281" h="1956278">
                  <a:moveTo>
                    <a:pt x="63321" y="0"/>
                  </a:moveTo>
                  <a:lnTo>
                    <a:pt x="1578960" y="0"/>
                  </a:lnTo>
                  <a:cubicBezTo>
                    <a:pt x="1613931" y="0"/>
                    <a:pt x="1642281" y="28350"/>
                    <a:pt x="1642281" y="63321"/>
                  </a:cubicBezTo>
                  <a:lnTo>
                    <a:pt x="1642281" y="1892957"/>
                  </a:lnTo>
                  <a:cubicBezTo>
                    <a:pt x="1642281" y="1909751"/>
                    <a:pt x="1635610" y="1925857"/>
                    <a:pt x="1623735" y="1937732"/>
                  </a:cubicBezTo>
                  <a:cubicBezTo>
                    <a:pt x="1611860" y="1949607"/>
                    <a:pt x="1595754" y="1956278"/>
                    <a:pt x="1578960" y="1956278"/>
                  </a:cubicBezTo>
                  <a:lnTo>
                    <a:pt x="63321" y="1956278"/>
                  </a:lnTo>
                  <a:cubicBezTo>
                    <a:pt x="46527" y="1956278"/>
                    <a:pt x="30421" y="1949607"/>
                    <a:pt x="18546" y="1937732"/>
                  </a:cubicBezTo>
                  <a:cubicBezTo>
                    <a:pt x="6671" y="1925857"/>
                    <a:pt x="0" y="1909751"/>
                    <a:pt x="0" y="1892957"/>
                  </a:cubicBezTo>
                  <a:lnTo>
                    <a:pt x="0" y="63321"/>
                  </a:lnTo>
                  <a:cubicBezTo>
                    <a:pt x="0" y="46527"/>
                    <a:pt x="6671" y="30421"/>
                    <a:pt x="18546" y="18546"/>
                  </a:cubicBezTo>
                  <a:cubicBezTo>
                    <a:pt x="30421" y="6671"/>
                    <a:pt x="46527" y="0"/>
                    <a:pt x="63321" y="0"/>
                  </a:cubicBezTo>
                  <a:close/>
                </a:path>
              </a:pathLst>
            </a:custGeom>
            <a:solidFill>
              <a:srgbClr val="F1C024"/>
            </a:solidFill>
          </p:spPr>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799"/>
                </a:lnSpc>
              </a:pPr>
              <a:endParaRPr/>
            </a:p>
          </p:txBody>
        </p:sp>
      </p:grpSp>
      <p:grpSp>
        <p:nvGrpSpPr>
          <p:cNvPr id="10" name="Group 10"/>
          <p:cNvGrpSpPr/>
          <p:nvPr/>
        </p:nvGrpSpPr>
        <p:grpSpPr>
          <a:xfrm>
            <a:off x="-197518" y="6501766"/>
            <a:ext cx="13014038" cy="4012077"/>
            <a:chOff x="0" y="0"/>
            <a:chExt cx="3427566" cy="1056679"/>
          </a:xfrm>
        </p:grpSpPr>
        <p:sp>
          <p:nvSpPr>
            <p:cNvPr id="11" name="Freeform 11"/>
            <p:cNvSpPr/>
            <p:nvPr/>
          </p:nvSpPr>
          <p:spPr>
            <a:xfrm>
              <a:off x="0" y="0"/>
              <a:ext cx="3427566" cy="1056679"/>
            </a:xfrm>
            <a:custGeom>
              <a:avLst/>
              <a:gdLst/>
              <a:ahLst/>
              <a:cxnLst/>
              <a:rect l="l" t="t" r="r" b="b"/>
              <a:pathLst>
                <a:path w="3427566" h="1056679">
                  <a:moveTo>
                    <a:pt x="30339" y="0"/>
                  </a:moveTo>
                  <a:lnTo>
                    <a:pt x="3397226" y="0"/>
                  </a:lnTo>
                  <a:cubicBezTo>
                    <a:pt x="3413982" y="0"/>
                    <a:pt x="3427566" y="13583"/>
                    <a:pt x="3427566" y="30339"/>
                  </a:cubicBezTo>
                  <a:lnTo>
                    <a:pt x="3427566" y="1026339"/>
                  </a:lnTo>
                  <a:cubicBezTo>
                    <a:pt x="3427566" y="1043095"/>
                    <a:pt x="3413982" y="1056679"/>
                    <a:pt x="3397226" y="1056679"/>
                  </a:cubicBezTo>
                  <a:lnTo>
                    <a:pt x="30339" y="1056679"/>
                  </a:lnTo>
                  <a:cubicBezTo>
                    <a:pt x="13583" y="1056679"/>
                    <a:pt x="0" y="1043095"/>
                    <a:pt x="0" y="1026339"/>
                  </a:cubicBezTo>
                  <a:lnTo>
                    <a:pt x="0" y="30339"/>
                  </a:lnTo>
                  <a:cubicBezTo>
                    <a:pt x="0" y="13583"/>
                    <a:pt x="13583" y="0"/>
                    <a:pt x="30339" y="0"/>
                  </a:cubicBezTo>
                  <a:close/>
                </a:path>
              </a:pathLst>
            </a:custGeom>
            <a:solidFill>
              <a:srgbClr val="F1C024"/>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799"/>
                </a:lnSpc>
              </a:pPr>
              <a:endParaRPr/>
            </a:p>
          </p:txBody>
        </p:sp>
      </p:grpSp>
      <p:sp>
        <p:nvSpPr>
          <p:cNvPr id="13" name="TextBox 13"/>
          <p:cNvSpPr txBox="1"/>
          <p:nvPr/>
        </p:nvSpPr>
        <p:spPr>
          <a:xfrm>
            <a:off x="2964120" y="669664"/>
            <a:ext cx="14295180" cy="1456690"/>
          </a:xfrm>
          <a:prstGeom prst="rect">
            <a:avLst/>
          </a:prstGeom>
        </p:spPr>
        <p:txBody>
          <a:bodyPr lIns="0" tIns="0" rIns="0" bIns="0" rtlCol="0" anchor="t">
            <a:spAutoFit/>
          </a:bodyPr>
          <a:lstStyle/>
          <a:p>
            <a:pPr>
              <a:lnSpc>
                <a:spcPts val="5600"/>
              </a:lnSpc>
            </a:pPr>
            <a:r>
              <a:rPr lang="en-US" sz="5600">
                <a:solidFill>
                  <a:srgbClr val="FFFFFF"/>
                </a:solidFill>
                <a:latin typeface="Open Sauce SemiBold"/>
              </a:rPr>
              <a:t>The Influence of Simulation Experience on New Nurses' Clinical Judgement</a:t>
            </a:r>
          </a:p>
        </p:txBody>
      </p:sp>
      <p:sp>
        <p:nvSpPr>
          <p:cNvPr id="14" name="TextBox 14"/>
          <p:cNvSpPr txBox="1"/>
          <p:nvPr/>
        </p:nvSpPr>
        <p:spPr>
          <a:xfrm>
            <a:off x="738421" y="2507477"/>
            <a:ext cx="5669840" cy="1904367"/>
          </a:xfrm>
          <a:prstGeom prst="rect">
            <a:avLst/>
          </a:prstGeom>
        </p:spPr>
        <p:txBody>
          <a:bodyPr lIns="0" tIns="0" rIns="0" bIns="0" rtlCol="0" anchor="t">
            <a:spAutoFit/>
          </a:bodyPr>
          <a:lstStyle/>
          <a:p>
            <a:pPr marL="690871" lvl="1" indent="-345435">
              <a:lnSpc>
                <a:spcPts val="5119"/>
              </a:lnSpc>
              <a:buFont typeface="Arial"/>
              <a:buChar char="•"/>
            </a:pPr>
            <a:r>
              <a:rPr lang="en-US" sz="3199">
                <a:solidFill>
                  <a:srgbClr val="FDFDFD"/>
                </a:solidFill>
                <a:latin typeface="Montserrat"/>
              </a:rPr>
              <a:t>Qualitative study</a:t>
            </a:r>
          </a:p>
          <a:p>
            <a:pPr marL="690871" lvl="1" indent="-345435">
              <a:lnSpc>
                <a:spcPts val="5119"/>
              </a:lnSpc>
              <a:buFont typeface="Arial"/>
              <a:buChar char="•"/>
            </a:pPr>
            <a:r>
              <a:rPr lang="en-US" sz="3199">
                <a:solidFill>
                  <a:srgbClr val="FDFDFD"/>
                </a:solidFill>
                <a:latin typeface="Montserrat"/>
              </a:rPr>
              <a:t>20 New Grad RN's  with 1-3 years experience</a:t>
            </a:r>
          </a:p>
        </p:txBody>
      </p:sp>
      <p:sp>
        <p:nvSpPr>
          <p:cNvPr id="15" name="TextBox 15"/>
          <p:cNvSpPr txBox="1"/>
          <p:nvPr/>
        </p:nvSpPr>
        <p:spPr>
          <a:xfrm>
            <a:off x="15322521" y="3019425"/>
            <a:ext cx="9525" cy="580390"/>
          </a:xfrm>
          <a:prstGeom prst="rect">
            <a:avLst/>
          </a:prstGeom>
        </p:spPr>
        <p:txBody>
          <a:bodyPr lIns="0" tIns="0" rIns="0" bIns="0" rtlCol="0" anchor="t">
            <a:spAutoFit/>
          </a:bodyPr>
          <a:lstStyle/>
          <a:p>
            <a:pPr algn="ctr">
              <a:lnSpc>
                <a:spcPts val="4759"/>
              </a:lnSpc>
            </a:pPr>
            <a:endParaRPr/>
          </a:p>
        </p:txBody>
      </p:sp>
      <p:sp>
        <p:nvSpPr>
          <p:cNvPr id="16" name="TextBox 16"/>
          <p:cNvSpPr txBox="1"/>
          <p:nvPr/>
        </p:nvSpPr>
        <p:spPr>
          <a:xfrm>
            <a:off x="14325601" y="3323907"/>
            <a:ext cx="1817904" cy="887095"/>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Canva Sans"/>
              </a:rPr>
              <a:t>Goal</a:t>
            </a:r>
          </a:p>
        </p:txBody>
      </p:sp>
      <p:sp>
        <p:nvSpPr>
          <p:cNvPr id="17" name="TextBox 17"/>
          <p:cNvSpPr txBox="1"/>
          <p:nvPr/>
        </p:nvSpPr>
        <p:spPr>
          <a:xfrm>
            <a:off x="12816521" y="4477385"/>
            <a:ext cx="5241266" cy="5380990"/>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"The aim of this research was to explore new nurses' experiences with HFS to further understanding of the contributions of HFS to the development of clinical judgment" (Cason et al., 2018, p. 23)</a:t>
            </a:r>
          </a:p>
        </p:txBody>
      </p:sp>
      <p:sp>
        <p:nvSpPr>
          <p:cNvPr id="18" name="TextBox 18"/>
          <p:cNvSpPr txBox="1"/>
          <p:nvPr/>
        </p:nvSpPr>
        <p:spPr>
          <a:xfrm>
            <a:off x="1317895" y="6834505"/>
            <a:ext cx="10180730" cy="2887951"/>
          </a:xfrm>
          <a:prstGeom prst="rect">
            <a:avLst/>
          </a:prstGeom>
        </p:spPr>
        <p:txBody>
          <a:bodyPr lIns="0" tIns="0" rIns="0" bIns="0" rtlCol="0" anchor="t">
            <a:spAutoFit/>
          </a:bodyPr>
          <a:lstStyle/>
          <a:p>
            <a:pPr>
              <a:lnSpc>
                <a:spcPts val="4621"/>
              </a:lnSpc>
            </a:pPr>
            <a:r>
              <a:rPr lang="en-US" sz="3301">
                <a:solidFill>
                  <a:srgbClr val="FFFFFF"/>
                </a:solidFill>
                <a:latin typeface="Canva Sans"/>
              </a:rPr>
              <a:t>"I liked simulation, because in clinicals in the hospital, it's not like we ever got to make a clinical decision on our own ... Until my preceptorship I never felt like I was being a nurse in my clinicals" (Cason et al., 2018, p. 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sp>
        <p:nvSpPr>
          <p:cNvPr id="2" name="AutoShape 2"/>
          <p:cNvSpPr/>
          <p:nvPr/>
        </p:nvSpPr>
        <p:spPr>
          <a:xfrm rot="-2316610">
            <a:off x="-1287902" y="737801"/>
            <a:ext cx="3564344" cy="0"/>
          </a:xfrm>
          <a:prstGeom prst="line">
            <a:avLst/>
          </a:prstGeom>
          <a:ln w="38100" cap="flat">
            <a:solidFill>
              <a:srgbClr val="FFFFFF"/>
            </a:solidFill>
            <a:prstDash val="sysDot"/>
            <a:headEnd type="none" w="sm" len="sm"/>
            <a:tailEnd type="none" w="sm" len="sm"/>
          </a:ln>
        </p:spPr>
      </p:sp>
      <p:sp>
        <p:nvSpPr>
          <p:cNvPr id="3" name="AutoShape 3"/>
          <p:cNvSpPr/>
          <p:nvPr/>
        </p:nvSpPr>
        <p:spPr>
          <a:xfrm rot="-2260104">
            <a:off x="-1371031" y="961776"/>
            <a:ext cx="4421500" cy="0"/>
          </a:xfrm>
          <a:prstGeom prst="line">
            <a:avLst/>
          </a:prstGeom>
          <a:ln w="38100" cap="flat">
            <a:solidFill>
              <a:srgbClr val="FFFFFF"/>
            </a:solidFill>
            <a:prstDash val="sysDot"/>
            <a:headEnd type="none" w="sm" len="sm"/>
            <a:tailEnd type="none" w="sm" len="sm"/>
          </a:ln>
        </p:spPr>
      </p:sp>
      <p:sp>
        <p:nvSpPr>
          <p:cNvPr id="4" name="AutoShape 4"/>
          <p:cNvSpPr/>
          <p:nvPr/>
        </p:nvSpPr>
        <p:spPr>
          <a:xfrm rot="-2218811">
            <a:off x="-2659148" y="696432"/>
            <a:ext cx="5067603" cy="0"/>
          </a:xfrm>
          <a:prstGeom prst="line">
            <a:avLst/>
          </a:prstGeom>
          <a:ln w="38100" cap="flat">
            <a:solidFill>
              <a:srgbClr val="FFFFFF"/>
            </a:solidFill>
            <a:prstDash val="sysDot"/>
            <a:headEnd type="none" w="sm" len="sm"/>
            <a:tailEnd type="none" w="sm" len="sm"/>
          </a:ln>
        </p:spPr>
      </p:sp>
      <p:grpSp>
        <p:nvGrpSpPr>
          <p:cNvPr id="5" name="Group 5"/>
          <p:cNvGrpSpPr/>
          <p:nvPr/>
        </p:nvGrpSpPr>
        <p:grpSpPr>
          <a:xfrm>
            <a:off x="494270" y="2209133"/>
            <a:ext cx="6703144" cy="670314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DFAC0D"/>
            </a:solidFill>
          </p:spPr>
        </p:sp>
        <p:sp>
          <p:nvSpPr>
            <p:cNvPr id="7" name="TextBox 7"/>
            <p:cNvSpPr txBox="1"/>
            <p:nvPr/>
          </p:nvSpPr>
          <p:spPr>
            <a:xfrm>
              <a:off x="88900" y="60325"/>
              <a:ext cx="635000" cy="663575"/>
            </a:xfrm>
            <a:prstGeom prst="rect">
              <a:avLst/>
            </a:prstGeom>
          </p:spPr>
          <p:txBody>
            <a:bodyPr lIns="50800" tIns="50800" rIns="50800" bIns="50800" rtlCol="0" anchor="ctr"/>
            <a:lstStyle/>
            <a:p>
              <a:pPr algn="ctr">
                <a:lnSpc>
                  <a:spcPts val="2799"/>
                </a:lnSpc>
              </a:pPr>
              <a:endParaRPr/>
            </a:p>
          </p:txBody>
        </p:sp>
      </p:grpSp>
      <p:grpSp>
        <p:nvGrpSpPr>
          <p:cNvPr id="8" name="Group 8"/>
          <p:cNvGrpSpPr/>
          <p:nvPr/>
        </p:nvGrpSpPr>
        <p:grpSpPr>
          <a:xfrm>
            <a:off x="7471166" y="4315728"/>
            <a:ext cx="5599198" cy="559919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DFAC0D"/>
            </a:solidFill>
          </p:spPr>
        </p:sp>
        <p:sp>
          <p:nvSpPr>
            <p:cNvPr id="10" name="TextBox 10"/>
            <p:cNvSpPr txBox="1"/>
            <p:nvPr/>
          </p:nvSpPr>
          <p:spPr>
            <a:xfrm>
              <a:off x="88900" y="60325"/>
              <a:ext cx="635000" cy="663575"/>
            </a:xfrm>
            <a:prstGeom prst="rect">
              <a:avLst/>
            </a:prstGeom>
          </p:spPr>
          <p:txBody>
            <a:bodyPr lIns="50800" tIns="50800" rIns="50800" bIns="50800" rtlCol="0" anchor="ctr"/>
            <a:lstStyle/>
            <a:p>
              <a:pPr algn="ctr">
                <a:lnSpc>
                  <a:spcPts val="2799"/>
                </a:lnSpc>
              </a:pPr>
              <a:endParaRPr/>
            </a:p>
          </p:txBody>
        </p:sp>
      </p:grpSp>
      <p:grpSp>
        <p:nvGrpSpPr>
          <p:cNvPr id="11" name="Group 11"/>
          <p:cNvGrpSpPr/>
          <p:nvPr/>
        </p:nvGrpSpPr>
        <p:grpSpPr>
          <a:xfrm>
            <a:off x="14320940" y="0"/>
            <a:ext cx="4145145" cy="10554697"/>
            <a:chOff x="0" y="0"/>
            <a:chExt cx="1091726" cy="2779838"/>
          </a:xfrm>
        </p:grpSpPr>
        <p:sp>
          <p:nvSpPr>
            <p:cNvPr id="12" name="Freeform 12"/>
            <p:cNvSpPr/>
            <p:nvPr/>
          </p:nvSpPr>
          <p:spPr>
            <a:xfrm>
              <a:off x="0" y="0"/>
              <a:ext cx="1091726" cy="2779838"/>
            </a:xfrm>
            <a:custGeom>
              <a:avLst/>
              <a:gdLst/>
              <a:ahLst/>
              <a:cxnLst/>
              <a:rect l="l" t="t" r="r" b="b"/>
              <a:pathLst>
                <a:path w="1091726" h="2779838">
                  <a:moveTo>
                    <a:pt x="0" y="0"/>
                  </a:moveTo>
                  <a:lnTo>
                    <a:pt x="1091726" y="0"/>
                  </a:lnTo>
                  <a:lnTo>
                    <a:pt x="1091726" y="2779838"/>
                  </a:lnTo>
                  <a:lnTo>
                    <a:pt x="0" y="2779838"/>
                  </a:lnTo>
                  <a:close/>
                </a:path>
              </a:pathLst>
            </a:custGeom>
            <a:solidFill>
              <a:srgbClr val="FFFFFF"/>
            </a:solidFill>
          </p:spPr>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799"/>
                </a:lnSpc>
              </a:pPr>
              <a:endParaRPr/>
            </a:p>
          </p:txBody>
        </p:sp>
      </p:grpSp>
      <p:sp>
        <p:nvSpPr>
          <p:cNvPr id="14" name="TextBox 14"/>
          <p:cNvSpPr txBox="1"/>
          <p:nvPr/>
        </p:nvSpPr>
        <p:spPr>
          <a:xfrm>
            <a:off x="6250028" y="4191903"/>
            <a:ext cx="30903" cy="1102409"/>
          </a:xfrm>
          <a:prstGeom prst="rect">
            <a:avLst/>
          </a:prstGeom>
        </p:spPr>
        <p:txBody>
          <a:bodyPr lIns="0" tIns="0" rIns="0" bIns="0" rtlCol="0" anchor="t">
            <a:spAutoFit/>
          </a:bodyPr>
          <a:lstStyle/>
          <a:p>
            <a:pPr algn="ctr">
              <a:lnSpc>
                <a:spcPts val="9084"/>
              </a:lnSpc>
              <a:spcBef>
                <a:spcPct val="0"/>
              </a:spcBef>
            </a:pPr>
            <a:endParaRPr/>
          </a:p>
        </p:txBody>
      </p:sp>
      <p:sp>
        <p:nvSpPr>
          <p:cNvPr id="15" name="TextBox 15"/>
          <p:cNvSpPr txBox="1"/>
          <p:nvPr/>
        </p:nvSpPr>
        <p:spPr>
          <a:xfrm>
            <a:off x="839719" y="547337"/>
            <a:ext cx="13481222" cy="1661796"/>
          </a:xfrm>
          <a:prstGeom prst="rect">
            <a:avLst/>
          </a:prstGeom>
        </p:spPr>
        <p:txBody>
          <a:bodyPr lIns="0" tIns="0" rIns="0" bIns="0" rtlCol="0" anchor="t">
            <a:spAutoFit/>
          </a:bodyPr>
          <a:lstStyle/>
          <a:p>
            <a:pPr algn="ctr">
              <a:lnSpc>
                <a:spcPts val="4479"/>
              </a:lnSpc>
              <a:spcBef>
                <a:spcPct val="0"/>
              </a:spcBef>
            </a:pPr>
            <a:r>
              <a:rPr lang="en-US" sz="3199">
                <a:solidFill>
                  <a:srgbClr val="FFFFFF"/>
                </a:solidFill>
                <a:latin typeface="Montserrat Bold"/>
              </a:rPr>
              <a:t>Postgraduate nursing students' experiences of simulation training and reflection in end-of-life communication with intensive care patients and their families</a:t>
            </a:r>
          </a:p>
        </p:txBody>
      </p:sp>
      <p:sp>
        <p:nvSpPr>
          <p:cNvPr id="16" name="TextBox 16"/>
          <p:cNvSpPr txBox="1"/>
          <p:nvPr/>
        </p:nvSpPr>
        <p:spPr>
          <a:xfrm>
            <a:off x="1519372" y="3486480"/>
            <a:ext cx="4652940" cy="4640346"/>
          </a:xfrm>
          <a:prstGeom prst="rect">
            <a:avLst/>
          </a:prstGeom>
        </p:spPr>
        <p:txBody>
          <a:bodyPr lIns="0" tIns="0" rIns="0" bIns="0" rtlCol="0" anchor="t">
            <a:spAutoFit/>
          </a:bodyPr>
          <a:lstStyle/>
          <a:p>
            <a:pPr algn="ctr">
              <a:lnSpc>
                <a:spcPts val="3715"/>
              </a:lnSpc>
              <a:spcBef>
                <a:spcPct val="0"/>
              </a:spcBef>
            </a:pPr>
            <a:r>
              <a:rPr lang="en-US" sz="2654">
                <a:solidFill>
                  <a:srgbClr val="000000"/>
                </a:solidFill>
                <a:latin typeface="Montserrat Bold"/>
              </a:rPr>
              <a:t>"Acting in these simulation scenarios contributed to the students' reflections on the importance of the nurse taking the lead and having the courage and preparedness to meet existential concerns" (Fridh &amp; Lindberg, 2021,     p. 856)</a:t>
            </a:r>
          </a:p>
        </p:txBody>
      </p:sp>
      <p:sp>
        <p:nvSpPr>
          <p:cNvPr id="17" name="TextBox 17"/>
          <p:cNvSpPr txBox="1"/>
          <p:nvPr/>
        </p:nvSpPr>
        <p:spPr>
          <a:xfrm>
            <a:off x="8145638" y="5418288"/>
            <a:ext cx="4250254" cy="3336929"/>
          </a:xfrm>
          <a:prstGeom prst="rect">
            <a:avLst/>
          </a:prstGeom>
        </p:spPr>
        <p:txBody>
          <a:bodyPr lIns="0" tIns="0" rIns="0" bIns="0" rtlCol="0" anchor="t">
            <a:spAutoFit/>
          </a:bodyPr>
          <a:lstStyle/>
          <a:p>
            <a:pPr algn="ctr">
              <a:lnSpc>
                <a:spcPts val="3323"/>
              </a:lnSpc>
              <a:spcBef>
                <a:spcPct val="0"/>
              </a:spcBef>
            </a:pPr>
            <a:r>
              <a:rPr lang="en-US" sz="2374">
                <a:solidFill>
                  <a:srgbClr val="000000"/>
                </a:solidFill>
                <a:latin typeface="Montserrat Bold"/>
              </a:rPr>
              <a:t>"Simulation has been found to increase the professional role and to contribute to better understanding of the different roles in a group of professionals" (Fridh &amp; Lindberg, 2021, p. 859)</a:t>
            </a:r>
          </a:p>
        </p:txBody>
      </p:sp>
      <p:sp>
        <p:nvSpPr>
          <p:cNvPr id="18" name="TextBox 18"/>
          <p:cNvSpPr txBox="1"/>
          <p:nvPr/>
        </p:nvSpPr>
        <p:spPr>
          <a:xfrm>
            <a:off x="14452559" y="1551537"/>
            <a:ext cx="3881908" cy="1543051"/>
          </a:xfrm>
          <a:prstGeom prst="rect">
            <a:avLst/>
          </a:prstGeom>
        </p:spPr>
        <p:txBody>
          <a:bodyPr lIns="0" tIns="0" rIns="0" bIns="0" rtlCol="0" anchor="t">
            <a:spAutoFit/>
          </a:bodyPr>
          <a:lstStyle/>
          <a:p>
            <a:pPr algn="ctr">
              <a:lnSpc>
                <a:spcPts val="4199"/>
              </a:lnSpc>
            </a:pPr>
            <a:r>
              <a:rPr lang="en-US" sz="2999">
                <a:solidFill>
                  <a:srgbClr val="000000"/>
                </a:solidFill>
                <a:latin typeface="Montserrat Bold"/>
              </a:rPr>
              <a:t>Simulation:</a:t>
            </a:r>
          </a:p>
          <a:p>
            <a:pPr algn="ctr">
              <a:lnSpc>
                <a:spcPts val="4199"/>
              </a:lnSpc>
              <a:spcBef>
                <a:spcPct val="0"/>
              </a:spcBef>
            </a:pPr>
            <a:r>
              <a:rPr lang="en-US" sz="2999">
                <a:solidFill>
                  <a:srgbClr val="000000"/>
                </a:solidFill>
                <a:latin typeface="Montserrat"/>
              </a:rPr>
              <a:t>End of Life Care in the ICU setting</a:t>
            </a:r>
          </a:p>
        </p:txBody>
      </p:sp>
      <p:sp>
        <p:nvSpPr>
          <p:cNvPr id="19" name="TextBox 19"/>
          <p:cNvSpPr txBox="1"/>
          <p:nvPr/>
        </p:nvSpPr>
        <p:spPr>
          <a:xfrm>
            <a:off x="14337189" y="3702100"/>
            <a:ext cx="3865660" cy="6257926"/>
          </a:xfrm>
          <a:prstGeom prst="rect">
            <a:avLst/>
          </a:prstGeom>
        </p:spPr>
        <p:txBody>
          <a:bodyPr lIns="0" tIns="0" rIns="0" bIns="0" rtlCol="0" anchor="t">
            <a:spAutoFit/>
          </a:bodyPr>
          <a:lstStyle/>
          <a:p>
            <a:pPr algn="ctr">
              <a:lnSpc>
                <a:spcPts val="4199"/>
              </a:lnSpc>
            </a:pPr>
            <a:r>
              <a:rPr lang="en-US" sz="2999">
                <a:solidFill>
                  <a:srgbClr val="000000"/>
                </a:solidFill>
                <a:latin typeface="Montserrat Bold"/>
              </a:rPr>
              <a:t>Goal:</a:t>
            </a:r>
          </a:p>
          <a:p>
            <a:pPr algn="ctr">
              <a:lnSpc>
                <a:spcPts val="4199"/>
              </a:lnSpc>
              <a:spcBef>
                <a:spcPct val="0"/>
              </a:spcBef>
            </a:pPr>
            <a:r>
              <a:rPr lang="en-US" sz="2999">
                <a:solidFill>
                  <a:srgbClr val="000000"/>
                </a:solidFill>
                <a:latin typeface="Montserrat"/>
              </a:rPr>
              <a:t>"To explore postgraduate nursing students' experiences with simulation training involving end-of-life communication with ICU patients and their families" (Fridh &amp; Lindberg, 2021, p. 855)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grpSp>
        <p:nvGrpSpPr>
          <p:cNvPr id="2" name="Group 2"/>
          <p:cNvGrpSpPr/>
          <p:nvPr/>
        </p:nvGrpSpPr>
        <p:grpSpPr>
          <a:xfrm>
            <a:off x="1953464" y="3117488"/>
            <a:ext cx="645959" cy="64595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CBF01"/>
            </a:solidFill>
          </p:spPr>
        </p:sp>
      </p:grpSp>
      <p:grpSp>
        <p:nvGrpSpPr>
          <p:cNvPr id="4" name="Group 4"/>
          <p:cNvGrpSpPr/>
          <p:nvPr/>
        </p:nvGrpSpPr>
        <p:grpSpPr>
          <a:xfrm>
            <a:off x="16559131" y="3814080"/>
            <a:ext cx="1728869" cy="2767274"/>
            <a:chOff x="0" y="0"/>
            <a:chExt cx="630696" cy="1009509"/>
          </a:xfrm>
        </p:grpSpPr>
        <p:sp>
          <p:nvSpPr>
            <p:cNvPr id="5" name="Freeform 5"/>
            <p:cNvSpPr/>
            <p:nvPr/>
          </p:nvSpPr>
          <p:spPr>
            <a:xfrm>
              <a:off x="0" y="0"/>
              <a:ext cx="630696" cy="1009509"/>
            </a:xfrm>
            <a:custGeom>
              <a:avLst/>
              <a:gdLst/>
              <a:ahLst/>
              <a:cxnLst/>
              <a:rect l="l" t="t" r="r" b="b"/>
              <a:pathLst>
                <a:path w="630696" h="1009509">
                  <a:moveTo>
                    <a:pt x="0" y="0"/>
                  </a:moveTo>
                  <a:lnTo>
                    <a:pt x="630696" y="0"/>
                  </a:lnTo>
                  <a:lnTo>
                    <a:pt x="630696" y="1009509"/>
                  </a:lnTo>
                  <a:lnTo>
                    <a:pt x="0" y="1009509"/>
                  </a:lnTo>
                  <a:close/>
                </a:path>
              </a:pathLst>
            </a:custGeom>
            <a:solidFill>
              <a:srgbClr val="FCBF01"/>
            </a:solidFill>
          </p:spPr>
        </p:sp>
      </p:grpSp>
      <p:pic>
        <p:nvPicPr>
          <p:cNvPr id="6" name="Picture 6"/>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062719" y="-1422191"/>
            <a:ext cx="4806532" cy="4806532"/>
          </a:xfrm>
          <a:prstGeom prst="rect">
            <a:avLst/>
          </a:prstGeom>
        </p:spPr>
      </p:pic>
      <p:grpSp>
        <p:nvGrpSpPr>
          <p:cNvPr id="7" name="Group 7"/>
          <p:cNvGrpSpPr/>
          <p:nvPr/>
        </p:nvGrpSpPr>
        <p:grpSpPr>
          <a:xfrm>
            <a:off x="1953464" y="4392097"/>
            <a:ext cx="645959" cy="645959"/>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CBF01"/>
            </a:solidFill>
          </p:spPr>
        </p:sp>
      </p:grpSp>
      <p:grpSp>
        <p:nvGrpSpPr>
          <p:cNvPr id="9" name="Group 9"/>
          <p:cNvGrpSpPr/>
          <p:nvPr/>
        </p:nvGrpSpPr>
        <p:grpSpPr>
          <a:xfrm>
            <a:off x="1953464" y="5666706"/>
            <a:ext cx="645959" cy="645959"/>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CBF01"/>
            </a:solidFill>
          </p:spPr>
        </p:sp>
      </p:grpSp>
      <p:grpSp>
        <p:nvGrpSpPr>
          <p:cNvPr id="11" name="Group 11"/>
          <p:cNvGrpSpPr/>
          <p:nvPr/>
        </p:nvGrpSpPr>
        <p:grpSpPr>
          <a:xfrm>
            <a:off x="1953464" y="6941315"/>
            <a:ext cx="645959" cy="645959"/>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CBF01"/>
            </a:solidFill>
          </p:spPr>
        </p:sp>
      </p:grpSp>
      <p:grpSp>
        <p:nvGrpSpPr>
          <p:cNvPr id="13" name="Group 13"/>
          <p:cNvGrpSpPr/>
          <p:nvPr/>
        </p:nvGrpSpPr>
        <p:grpSpPr>
          <a:xfrm>
            <a:off x="1953464" y="8215924"/>
            <a:ext cx="645959" cy="645959"/>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CBF01"/>
            </a:solidFill>
          </p:spPr>
        </p:sp>
      </p:grpSp>
      <p:grpSp>
        <p:nvGrpSpPr>
          <p:cNvPr id="15" name="Group 15"/>
          <p:cNvGrpSpPr/>
          <p:nvPr/>
        </p:nvGrpSpPr>
        <p:grpSpPr>
          <a:xfrm>
            <a:off x="11274484" y="425391"/>
            <a:ext cx="6570659" cy="4289685"/>
            <a:chOff x="0" y="0"/>
            <a:chExt cx="1730544" cy="1129794"/>
          </a:xfrm>
        </p:grpSpPr>
        <p:sp>
          <p:nvSpPr>
            <p:cNvPr id="16" name="Freeform 16"/>
            <p:cNvSpPr/>
            <p:nvPr/>
          </p:nvSpPr>
          <p:spPr>
            <a:xfrm>
              <a:off x="0" y="0"/>
              <a:ext cx="1730544" cy="1129794"/>
            </a:xfrm>
            <a:custGeom>
              <a:avLst/>
              <a:gdLst/>
              <a:ahLst/>
              <a:cxnLst/>
              <a:rect l="l" t="t" r="r" b="b"/>
              <a:pathLst>
                <a:path w="1730544" h="1129794">
                  <a:moveTo>
                    <a:pt x="0" y="0"/>
                  </a:moveTo>
                  <a:lnTo>
                    <a:pt x="1730544" y="0"/>
                  </a:lnTo>
                  <a:lnTo>
                    <a:pt x="1730544" y="1129794"/>
                  </a:lnTo>
                  <a:lnTo>
                    <a:pt x="0" y="1129794"/>
                  </a:lnTo>
                  <a:close/>
                </a:path>
              </a:pathLst>
            </a:custGeom>
            <a:solidFill>
              <a:srgbClr val="FFFFFF"/>
            </a:solidFill>
          </p:spPr>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799"/>
                </a:lnSpc>
              </a:pPr>
              <a:endParaRPr/>
            </a:p>
          </p:txBody>
        </p:sp>
      </p:grpSp>
      <p:pic>
        <p:nvPicPr>
          <p:cNvPr id="18" name="Picture 18"/>
          <p:cNvPicPr>
            <a:picLocks noChangeAspect="1"/>
          </p:cNvPicPr>
          <p:nvPr/>
        </p:nvPicPr>
        <p:blipFill>
          <a:blip r:embed="rId4"/>
          <a:srcRect/>
          <a:stretch>
            <a:fillRect/>
          </a:stretch>
        </p:blipFill>
        <p:spPr>
          <a:xfrm>
            <a:off x="11711864" y="696795"/>
            <a:ext cx="5695900" cy="3794065"/>
          </a:xfrm>
          <a:prstGeom prst="rect">
            <a:avLst/>
          </a:prstGeom>
        </p:spPr>
      </p:pic>
      <p:sp>
        <p:nvSpPr>
          <p:cNvPr id="19" name="TextBox 19"/>
          <p:cNvSpPr txBox="1"/>
          <p:nvPr/>
        </p:nvSpPr>
        <p:spPr>
          <a:xfrm>
            <a:off x="3083421" y="5710818"/>
            <a:ext cx="8878527" cy="512769"/>
          </a:xfrm>
          <a:prstGeom prst="rect">
            <a:avLst/>
          </a:prstGeom>
        </p:spPr>
        <p:txBody>
          <a:bodyPr wrap="square" lIns="0" tIns="0" rIns="0" bIns="0" rtlCol="0" anchor="t">
            <a:spAutoFit/>
          </a:bodyPr>
          <a:lstStyle/>
          <a:p>
            <a:pPr>
              <a:lnSpc>
                <a:spcPts val="4158"/>
              </a:lnSpc>
              <a:spcBef>
                <a:spcPct val="0"/>
              </a:spcBef>
            </a:pPr>
            <a:r>
              <a:rPr lang="en-US" sz="2970" dirty="0">
                <a:solidFill>
                  <a:srgbClr val="FFFFFF"/>
                </a:solidFill>
                <a:latin typeface="DM Sans"/>
              </a:rPr>
              <a:t>Identification and management of suicidal ideation</a:t>
            </a:r>
          </a:p>
        </p:txBody>
      </p:sp>
      <p:grpSp>
        <p:nvGrpSpPr>
          <p:cNvPr id="20" name="Group 20"/>
          <p:cNvGrpSpPr/>
          <p:nvPr/>
        </p:nvGrpSpPr>
        <p:grpSpPr>
          <a:xfrm>
            <a:off x="12098426" y="5989686"/>
            <a:ext cx="6073333" cy="3841252"/>
            <a:chOff x="0" y="0"/>
            <a:chExt cx="1599561" cy="1011688"/>
          </a:xfrm>
        </p:grpSpPr>
        <p:sp>
          <p:nvSpPr>
            <p:cNvPr id="21" name="Freeform 21"/>
            <p:cNvSpPr/>
            <p:nvPr/>
          </p:nvSpPr>
          <p:spPr>
            <a:xfrm>
              <a:off x="0" y="0"/>
              <a:ext cx="1599561" cy="1011688"/>
            </a:xfrm>
            <a:custGeom>
              <a:avLst/>
              <a:gdLst/>
              <a:ahLst/>
              <a:cxnLst/>
              <a:rect l="l" t="t" r="r" b="b"/>
              <a:pathLst>
                <a:path w="1599561" h="1011688">
                  <a:moveTo>
                    <a:pt x="0" y="0"/>
                  </a:moveTo>
                  <a:lnTo>
                    <a:pt x="1599561" y="0"/>
                  </a:lnTo>
                  <a:lnTo>
                    <a:pt x="1599561" y="1011688"/>
                  </a:lnTo>
                  <a:lnTo>
                    <a:pt x="0" y="1011688"/>
                  </a:lnTo>
                  <a:close/>
                </a:path>
              </a:pathLst>
            </a:custGeom>
            <a:solidFill>
              <a:srgbClr val="FFFFFF"/>
            </a:solidFill>
          </p:spPr>
        </p:sp>
        <p:sp>
          <p:nvSpPr>
            <p:cNvPr id="22" name="TextBox 22"/>
            <p:cNvSpPr txBox="1"/>
            <p:nvPr/>
          </p:nvSpPr>
          <p:spPr>
            <a:xfrm>
              <a:off x="0" y="-28575"/>
              <a:ext cx="812800" cy="841375"/>
            </a:xfrm>
            <a:prstGeom prst="rect">
              <a:avLst/>
            </a:prstGeom>
          </p:spPr>
          <p:txBody>
            <a:bodyPr lIns="50800" tIns="50800" rIns="50800" bIns="50800" rtlCol="0" anchor="ctr"/>
            <a:lstStyle/>
            <a:p>
              <a:pPr algn="ctr">
                <a:lnSpc>
                  <a:spcPts val="2799"/>
                </a:lnSpc>
              </a:pPr>
              <a:endParaRPr/>
            </a:p>
          </p:txBody>
        </p:sp>
      </p:grpSp>
      <p:pic>
        <p:nvPicPr>
          <p:cNvPr id="23" name="Picture 23"/>
          <p:cNvPicPr>
            <a:picLocks noChangeAspect="1"/>
          </p:cNvPicPr>
          <p:nvPr/>
        </p:nvPicPr>
        <p:blipFill>
          <a:blip r:embed="rId5"/>
          <a:srcRect/>
          <a:stretch>
            <a:fillRect/>
          </a:stretch>
        </p:blipFill>
        <p:spPr>
          <a:xfrm>
            <a:off x="12468988" y="6177556"/>
            <a:ext cx="5195731" cy="3465512"/>
          </a:xfrm>
          <a:prstGeom prst="rect">
            <a:avLst/>
          </a:prstGeom>
        </p:spPr>
      </p:pic>
      <p:sp>
        <p:nvSpPr>
          <p:cNvPr id="24" name="TextBox 24"/>
          <p:cNvSpPr txBox="1"/>
          <p:nvPr/>
        </p:nvSpPr>
        <p:spPr>
          <a:xfrm>
            <a:off x="1028700" y="838200"/>
            <a:ext cx="8115300" cy="1651635"/>
          </a:xfrm>
          <a:prstGeom prst="rect">
            <a:avLst/>
          </a:prstGeom>
        </p:spPr>
        <p:txBody>
          <a:bodyPr lIns="0" tIns="0" rIns="0" bIns="0" rtlCol="0" anchor="t">
            <a:spAutoFit/>
          </a:bodyPr>
          <a:lstStyle/>
          <a:p>
            <a:pPr>
              <a:lnSpc>
                <a:spcPts val="13439"/>
              </a:lnSpc>
              <a:spcBef>
                <a:spcPct val="0"/>
              </a:spcBef>
            </a:pPr>
            <a:r>
              <a:rPr lang="en-US" sz="9600">
                <a:solidFill>
                  <a:srgbClr val="FFFFFF"/>
                </a:solidFill>
                <a:latin typeface="Open Sauce SemiBold"/>
              </a:rPr>
              <a:t>Examples</a:t>
            </a:r>
          </a:p>
        </p:txBody>
      </p:sp>
      <p:sp>
        <p:nvSpPr>
          <p:cNvPr id="25" name="TextBox 25"/>
          <p:cNvSpPr txBox="1"/>
          <p:nvPr/>
        </p:nvSpPr>
        <p:spPr>
          <a:xfrm>
            <a:off x="3083421" y="3159101"/>
            <a:ext cx="5588814" cy="505583"/>
          </a:xfrm>
          <a:prstGeom prst="rect">
            <a:avLst/>
          </a:prstGeom>
        </p:spPr>
        <p:txBody>
          <a:bodyPr lIns="0" tIns="0" rIns="0" bIns="0" rtlCol="0" anchor="t">
            <a:spAutoFit/>
          </a:bodyPr>
          <a:lstStyle/>
          <a:p>
            <a:pPr>
              <a:lnSpc>
                <a:spcPts val="4158"/>
              </a:lnSpc>
              <a:spcBef>
                <a:spcPct val="0"/>
              </a:spcBef>
            </a:pPr>
            <a:r>
              <a:rPr lang="en-US" sz="2970">
                <a:solidFill>
                  <a:srgbClr val="FFFFFF"/>
                </a:solidFill>
                <a:latin typeface="DM Sans"/>
              </a:rPr>
              <a:t>Mega code</a:t>
            </a:r>
          </a:p>
        </p:txBody>
      </p:sp>
      <p:sp>
        <p:nvSpPr>
          <p:cNvPr id="26" name="TextBox 26"/>
          <p:cNvSpPr txBox="1"/>
          <p:nvPr/>
        </p:nvSpPr>
        <p:spPr>
          <a:xfrm>
            <a:off x="3083421" y="4433710"/>
            <a:ext cx="7218446" cy="505583"/>
          </a:xfrm>
          <a:prstGeom prst="rect">
            <a:avLst/>
          </a:prstGeom>
        </p:spPr>
        <p:txBody>
          <a:bodyPr lIns="0" tIns="0" rIns="0" bIns="0" rtlCol="0" anchor="t">
            <a:spAutoFit/>
          </a:bodyPr>
          <a:lstStyle/>
          <a:p>
            <a:pPr>
              <a:lnSpc>
                <a:spcPts val="4158"/>
              </a:lnSpc>
              <a:spcBef>
                <a:spcPct val="0"/>
              </a:spcBef>
            </a:pPr>
            <a:r>
              <a:rPr lang="en-US" sz="2970">
                <a:solidFill>
                  <a:srgbClr val="FFFFFF"/>
                </a:solidFill>
                <a:latin typeface="DM Sans"/>
              </a:rPr>
              <a:t>Identifying a blood transfusion reaction</a:t>
            </a:r>
          </a:p>
        </p:txBody>
      </p:sp>
      <p:sp>
        <p:nvSpPr>
          <p:cNvPr id="27" name="TextBox 27"/>
          <p:cNvSpPr txBox="1"/>
          <p:nvPr/>
        </p:nvSpPr>
        <p:spPr>
          <a:xfrm>
            <a:off x="2969985" y="7015374"/>
            <a:ext cx="4495799" cy="497840"/>
          </a:xfrm>
          <a:prstGeom prst="rect">
            <a:avLst/>
          </a:prstGeom>
        </p:spPr>
        <p:txBody>
          <a:bodyPr wrap="square" lIns="0" tIns="0" rIns="0" bIns="0" rtlCol="0" anchor="t">
            <a:spAutoFit/>
          </a:bodyPr>
          <a:lstStyle/>
          <a:p>
            <a:pPr algn="ctr">
              <a:lnSpc>
                <a:spcPts val="4060"/>
              </a:lnSpc>
            </a:pPr>
            <a:r>
              <a:rPr lang="en-US" sz="2900" dirty="0">
                <a:solidFill>
                  <a:srgbClr val="FFFFFF"/>
                </a:solidFill>
                <a:latin typeface="DM Sans"/>
              </a:rPr>
              <a:t>Chest tube management</a:t>
            </a:r>
          </a:p>
        </p:txBody>
      </p:sp>
      <p:sp>
        <p:nvSpPr>
          <p:cNvPr id="28" name="TextBox 28"/>
          <p:cNvSpPr txBox="1"/>
          <p:nvPr/>
        </p:nvSpPr>
        <p:spPr>
          <a:xfrm>
            <a:off x="3083421" y="8261409"/>
            <a:ext cx="3580135" cy="497840"/>
          </a:xfrm>
          <a:prstGeom prst="rect">
            <a:avLst/>
          </a:prstGeom>
        </p:spPr>
        <p:txBody>
          <a:bodyPr lIns="0" tIns="0" rIns="0" bIns="0" rtlCol="0" anchor="t">
            <a:spAutoFit/>
          </a:bodyPr>
          <a:lstStyle/>
          <a:p>
            <a:pPr algn="ctr">
              <a:lnSpc>
                <a:spcPts val="4060"/>
              </a:lnSpc>
            </a:pPr>
            <a:r>
              <a:rPr lang="en-US" sz="2900">
                <a:solidFill>
                  <a:srgbClr val="FFFFFF"/>
                </a:solidFill>
                <a:latin typeface="DM Sans"/>
              </a:rPr>
              <a:t>Delivery of a stillborn</a:t>
            </a:r>
          </a:p>
        </p:txBody>
      </p:sp>
      <p:sp>
        <p:nvSpPr>
          <p:cNvPr id="29" name="TextBox 29"/>
          <p:cNvSpPr txBox="1"/>
          <p:nvPr/>
        </p:nvSpPr>
        <p:spPr>
          <a:xfrm>
            <a:off x="11784145" y="4761076"/>
            <a:ext cx="5639421" cy="337384"/>
          </a:xfrm>
          <a:prstGeom prst="rect">
            <a:avLst/>
          </a:prstGeom>
        </p:spPr>
        <p:txBody>
          <a:bodyPr lIns="0" tIns="0" rIns="0" bIns="0" rtlCol="0" anchor="t">
            <a:spAutoFit/>
          </a:bodyPr>
          <a:lstStyle/>
          <a:p>
            <a:pPr algn="ctr">
              <a:lnSpc>
                <a:spcPts val="1354"/>
              </a:lnSpc>
              <a:spcBef>
                <a:spcPct val="0"/>
              </a:spcBef>
            </a:pPr>
            <a:r>
              <a:rPr lang="en-US" sz="967">
                <a:solidFill>
                  <a:srgbClr val="FFFFFF"/>
                </a:solidFill>
                <a:latin typeface="Montserrat"/>
              </a:rPr>
              <a:t>University of Maryland School of Nursing. 2020. Simulation Lab [photograph].Simulation &amp; Learning Labs | University of Maryland School of Nursing (umaryland.edu)  </a:t>
            </a:r>
          </a:p>
        </p:txBody>
      </p:sp>
      <p:sp>
        <p:nvSpPr>
          <p:cNvPr id="30" name="TextBox 30"/>
          <p:cNvSpPr txBox="1"/>
          <p:nvPr/>
        </p:nvSpPr>
        <p:spPr>
          <a:xfrm>
            <a:off x="11571494" y="9811888"/>
            <a:ext cx="6600265" cy="419538"/>
          </a:xfrm>
          <a:prstGeom prst="rect">
            <a:avLst/>
          </a:prstGeom>
        </p:spPr>
        <p:txBody>
          <a:bodyPr wrap="square" lIns="0" tIns="0" rIns="0" bIns="0" rtlCol="0" anchor="t">
            <a:spAutoFit/>
          </a:bodyPr>
          <a:lstStyle/>
          <a:p>
            <a:pPr algn="ctr">
              <a:lnSpc>
                <a:spcPts val="1680"/>
              </a:lnSpc>
              <a:spcBef>
                <a:spcPct val="0"/>
              </a:spcBef>
            </a:pPr>
            <a:r>
              <a:rPr lang="en-US" sz="1200" dirty="0">
                <a:solidFill>
                  <a:srgbClr val="FFFFFF"/>
                </a:solidFill>
                <a:latin typeface="Montserrat"/>
              </a:rPr>
              <a:t>Miller, M. (2015) Burn Simulation Lab.[photograph] Luther </a:t>
            </a:r>
            <a:r>
              <a:rPr lang="en-US" sz="1200" dirty="0" err="1">
                <a:solidFill>
                  <a:srgbClr val="FFFFFF"/>
                </a:solidFill>
                <a:latin typeface="Montserrat"/>
              </a:rPr>
              <a:t>College.Burn</a:t>
            </a:r>
            <a:r>
              <a:rPr lang="en-US" sz="1200" dirty="0">
                <a:solidFill>
                  <a:srgbClr val="FFFFFF"/>
                </a:solidFill>
                <a:latin typeface="Montserrat"/>
              </a:rPr>
              <a:t> Simulation Lab | Nursing students participated in a bur… | Flickr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192E"/>
        </a:solidFill>
        <a:effectLst/>
      </p:bgPr>
    </p:bg>
    <p:spTree>
      <p:nvGrpSpPr>
        <p:cNvPr id="1" name=""/>
        <p:cNvGrpSpPr/>
        <p:nvPr/>
      </p:nvGrpSpPr>
      <p:grpSpPr>
        <a:xfrm>
          <a:off x="0" y="0"/>
          <a:ext cx="0" cy="0"/>
          <a:chOff x="0" y="0"/>
          <a:chExt cx="0" cy="0"/>
        </a:xfrm>
      </p:grpSpPr>
      <p:sp>
        <p:nvSpPr>
          <p:cNvPr id="2" name="AutoShape 2"/>
          <p:cNvSpPr/>
          <p:nvPr/>
        </p:nvSpPr>
        <p:spPr>
          <a:xfrm>
            <a:off x="2622947" y="4030715"/>
            <a:ext cx="4433019" cy="0"/>
          </a:xfrm>
          <a:prstGeom prst="line">
            <a:avLst/>
          </a:prstGeom>
          <a:ln w="19050" cap="rnd">
            <a:solidFill>
              <a:srgbClr val="F9C041"/>
            </a:solidFill>
            <a:prstDash val="solid"/>
            <a:headEnd type="none" w="sm" len="sm"/>
            <a:tailEnd type="none" w="sm" len="sm"/>
          </a:ln>
        </p:spPr>
      </p:sp>
      <p:sp>
        <p:nvSpPr>
          <p:cNvPr id="3" name="AutoShape 3"/>
          <p:cNvSpPr/>
          <p:nvPr/>
        </p:nvSpPr>
        <p:spPr>
          <a:xfrm>
            <a:off x="2622947" y="7315293"/>
            <a:ext cx="4433019" cy="0"/>
          </a:xfrm>
          <a:prstGeom prst="line">
            <a:avLst/>
          </a:prstGeom>
          <a:ln w="19050" cap="rnd">
            <a:solidFill>
              <a:srgbClr val="F1C024"/>
            </a:solidFill>
            <a:prstDash val="solid"/>
            <a:headEnd type="none" w="sm" len="sm"/>
            <a:tailEnd type="none" w="sm" len="sm"/>
          </a:ln>
        </p:spPr>
      </p:sp>
      <p:sp>
        <p:nvSpPr>
          <p:cNvPr id="4" name="AutoShape 4"/>
          <p:cNvSpPr/>
          <p:nvPr/>
        </p:nvSpPr>
        <p:spPr>
          <a:xfrm>
            <a:off x="11235018" y="4122633"/>
            <a:ext cx="4433019" cy="0"/>
          </a:xfrm>
          <a:prstGeom prst="line">
            <a:avLst/>
          </a:prstGeom>
          <a:ln w="19050" cap="rnd">
            <a:solidFill>
              <a:srgbClr val="F1C024"/>
            </a:solidFill>
            <a:prstDash val="solid"/>
            <a:headEnd type="none" w="sm" len="sm"/>
            <a:tailEnd type="none" w="sm" len="sm"/>
          </a:ln>
        </p:spPr>
      </p:sp>
      <p:sp>
        <p:nvSpPr>
          <p:cNvPr id="5" name="AutoShape 5"/>
          <p:cNvSpPr/>
          <p:nvPr/>
        </p:nvSpPr>
        <p:spPr>
          <a:xfrm>
            <a:off x="11235018" y="7407211"/>
            <a:ext cx="4433019" cy="0"/>
          </a:xfrm>
          <a:prstGeom prst="line">
            <a:avLst/>
          </a:prstGeom>
          <a:ln w="19050" cap="rnd">
            <a:solidFill>
              <a:srgbClr val="F1C024"/>
            </a:solidFill>
            <a:prstDash val="solid"/>
            <a:headEnd type="none" w="sm" len="sm"/>
            <a:tailEnd type="none" w="sm" len="sm"/>
          </a:ln>
        </p:spPr>
      </p:sp>
      <p:grpSp>
        <p:nvGrpSpPr>
          <p:cNvPr id="6" name="Group 6"/>
          <p:cNvGrpSpPr/>
          <p:nvPr/>
        </p:nvGrpSpPr>
        <p:grpSpPr>
          <a:xfrm rot="-3373148">
            <a:off x="-1196921" y="-580211"/>
            <a:ext cx="4305786" cy="2744129"/>
            <a:chOff x="0" y="0"/>
            <a:chExt cx="2354580" cy="1500602"/>
          </a:xfrm>
        </p:grpSpPr>
        <p:sp>
          <p:nvSpPr>
            <p:cNvPr id="7" name="Freeform 7"/>
            <p:cNvSpPr/>
            <p:nvPr/>
          </p:nvSpPr>
          <p:spPr>
            <a:xfrm>
              <a:off x="0" y="0"/>
              <a:ext cx="2353310" cy="1500602"/>
            </a:xfrm>
            <a:custGeom>
              <a:avLst/>
              <a:gdLst/>
              <a:ahLst/>
              <a:cxnLst/>
              <a:rect l="l" t="t" r="r" b="b"/>
              <a:pathLst>
                <a:path w="2353310" h="1500602">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DFAC0D"/>
            </a:solidFill>
          </p:spPr>
        </p:sp>
      </p:grpSp>
      <p:grpSp>
        <p:nvGrpSpPr>
          <p:cNvPr id="8" name="Group 8"/>
          <p:cNvGrpSpPr/>
          <p:nvPr/>
        </p:nvGrpSpPr>
        <p:grpSpPr>
          <a:xfrm rot="3292812">
            <a:off x="15373446" y="-486273"/>
            <a:ext cx="4305786" cy="2744129"/>
            <a:chOff x="0" y="0"/>
            <a:chExt cx="2354580" cy="1500602"/>
          </a:xfrm>
        </p:grpSpPr>
        <p:sp>
          <p:nvSpPr>
            <p:cNvPr id="9" name="Freeform 9"/>
            <p:cNvSpPr/>
            <p:nvPr/>
          </p:nvSpPr>
          <p:spPr>
            <a:xfrm>
              <a:off x="0" y="0"/>
              <a:ext cx="2353310" cy="1500602"/>
            </a:xfrm>
            <a:custGeom>
              <a:avLst/>
              <a:gdLst/>
              <a:ahLst/>
              <a:cxnLst/>
              <a:rect l="l" t="t" r="r" b="b"/>
              <a:pathLst>
                <a:path w="2353310" h="1500602">
                  <a:moveTo>
                    <a:pt x="784860" y="1433292"/>
                  </a:moveTo>
                  <a:cubicBezTo>
                    <a:pt x="905510" y="1473932"/>
                    <a:pt x="1042670" y="1500602"/>
                    <a:pt x="1177290" y="1500602"/>
                  </a:cubicBezTo>
                  <a:cubicBezTo>
                    <a:pt x="1311910" y="1500602"/>
                    <a:pt x="1441450" y="1477742"/>
                    <a:pt x="1560830" y="1437102"/>
                  </a:cubicBezTo>
                  <a:cubicBezTo>
                    <a:pt x="1563370" y="1435832"/>
                    <a:pt x="1565910" y="1435832"/>
                    <a:pt x="1568450" y="1434562"/>
                  </a:cubicBezTo>
                  <a:cubicBezTo>
                    <a:pt x="2016760" y="1272002"/>
                    <a:pt x="2346960" y="842742"/>
                    <a:pt x="2353310" y="345303"/>
                  </a:cubicBezTo>
                  <a:lnTo>
                    <a:pt x="2353310" y="0"/>
                  </a:lnTo>
                  <a:lnTo>
                    <a:pt x="0" y="0"/>
                  </a:lnTo>
                  <a:lnTo>
                    <a:pt x="0" y="345085"/>
                  </a:lnTo>
                  <a:cubicBezTo>
                    <a:pt x="6350" y="845282"/>
                    <a:pt x="331470" y="1274542"/>
                    <a:pt x="784860" y="1433292"/>
                  </a:cubicBezTo>
                  <a:close/>
                </a:path>
              </a:pathLst>
            </a:custGeom>
            <a:solidFill>
              <a:srgbClr val="DFAC0D"/>
            </a:solidFill>
          </p:spPr>
        </p:sp>
      </p:grpSp>
      <p:sp>
        <p:nvSpPr>
          <p:cNvPr id="10" name="TextBox 10"/>
          <p:cNvSpPr txBox="1"/>
          <p:nvPr/>
        </p:nvSpPr>
        <p:spPr>
          <a:xfrm>
            <a:off x="3821648" y="838200"/>
            <a:ext cx="10663754" cy="1651635"/>
          </a:xfrm>
          <a:prstGeom prst="rect">
            <a:avLst/>
          </a:prstGeom>
        </p:spPr>
        <p:txBody>
          <a:bodyPr lIns="0" tIns="0" rIns="0" bIns="0" rtlCol="0" anchor="t">
            <a:spAutoFit/>
          </a:bodyPr>
          <a:lstStyle/>
          <a:p>
            <a:pPr algn="ctr">
              <a:lnSpc>
                <a:spcPts val="13439"/>
              </a:lnSpc>
              <a:spcBef>
                <a:spcPct val="0"/>
              </a:spcBef>
            </a:pPr>
            <a:r>
              <a:rPr lang="en-US" sz="9600">
                <a:solidFill>
                  <a:srgbClr val="FFFFFF"/>
                </a:solidFill>
                <a:latin typeface="Open Sauce SemiBold"/>
              </a:rPr>
              <a:t>Findings</a:t>
            </a:r>
          </a:p>
        </p:txBody>
      </p:sp>
      <p:sp>
        <p:nvSpPr>
          <p:cNvPr id="11" name="TextBox 11"/>
          <p:cNvSpPr txBox="1"/>
          <p:nvPr/>
        </p:nvSpPr>
        <p:spPr>
          <a:xfrm>
            <a:off x="2622947" y="3369409"/>
            <a:ext cx="5216417" cy="531144"/>
          </a:xfrm>
          <a:prstGeom prst="rect">
            <a:avLst/>
          </a:prstGeom>
        </p:spPr>
        <p:txBody>
          <a:bodyPr lIns="0" tIns="0" rIns="0" bIns="0" rtlCol="0" anchor="t">
            <a:spAutoFit/>
          </a:bodyPr>
          <a:lstStyle/>
          <a:p>
            <a:pPr marL="0" lvl="0" indent="0" algn="l">
              <a:lnSpc>
                <a:spcPts val="4324"/>
              </a:lnSpc>
              <a:spcBef>
                <a:spcPct val="0"/>
              </a:spcBef>
            </a:pPr>
            <a:r>
              <a:rPr lang="en-US" sz="3088">
                <a:solidFill>
                  <a:srgbClr val="F1C024"/>
                </a:solidFill>
                <a:latin typeface="DM Sans Bold"/>
              </a:rPr>
              <a:t>Clinical Judgment </a:t>
            </a:r>
          </a:p>
        </p:txBody>
      </p:sp>
      <p:sp>
        <p:nvSpPr>
          <p:cNvPr id="12" name="TextBox 12"/>
          <p:cNvSpPr txBox="1"/>
          <p:nvPr/>
        </p:nvSpPr>
        <p:spPr>
          <a:xfrm>
            <a:off x="2622947" y="6653987"/>
            <a:ext cx="5216417" cy="531144"/>
          </a:xfrm>
          <a:prstGeom prst="rect">
            <a:avLst/>
          </a:prstGeom>
        </p:spPr>
        <p:txBody>
          <a:bodyPr lIns="0" tIns="0" rIns="0" bIns="0" rtlCol="0" anchor="t">
            <a:spAutoFit/>
          </a:bodyPr>
          <a:lstStyle/>
          <a:p>
            <a:pPr>
              <a:lnSpc>
                <a:spcPts val="4324"/>
              </a:lnSpc>
              <a:spcBef>
                <a:spcPct val="0"/>
              </a:spcBef>
            </a:pPr>
            <a:r>
              <a:rPr lang="en-US" sz="3088">
                <a:solidFill>
                  <a:srgbClr val="F1C024"/>
                </a:solidFill>
                <a:latin typeface="DM Sans Bold"/>
              </a:rPr>
              <a:t>Confidence</a:t>
            </a:r>
          </a:p>
        </p:txBody>
      </p:sp>
      <p:sp>
        <p:nvSpPr>
          <p:cNvPr id="13" name="TextBox 13"/>
          <p:cNvSpPr txBox="1"/>
          <p:nvPr/>
        </p:nvSpPr>
        <p:spPr>
          <a:xfrm>
            <a:off x="11235018" y="3461327"/>
            <a:ext cx="5216417" cy="531144"/>
          </a:xfrm>
          <a:prstGeom prst="rect">
            <a:avLst/>
          </a:prstGeom>
        </p:spPr>
        <p:txBody>
          <a:bodyPr lIns="0" tIns="0" rIns="0" bIns="0" rtlCol="0" anchor="t">
            <a:spAutoFit/>
          </a:bodyPr>
          <a:lstStyle/>
          <a:p>
            <a:pPr marL="0" lvl="0" indent="0" algn="l">
              <a:lnSpc>
                <a:spcPts val="4324"/>
              </a:lnSpc>
              <a:spcBef>
                <a:spcPct val="0"/>
              </a:spcBef>
            </a:pPr>
            <a:r>
              <a:rPr lang="en-US" sz="3088">
                <a:solidFill>
                  <a:srgbClr val="F1C024"/>
                </a:solidFill>
                <a:latin typeface="DM Sans Bold"/>
              </a:rPr>
              <a:t>Providing Awareness</a:t>
            </a:r>
          </a:p>
        </p:txBody>
      </p:sp>
      <p:sp>
        <p:nvSpPr>
          <p:cNvPr id="14" name="TextBox 14"/>
          <p:cNvSpPr txBox="1"/>
          <p:nvPr/>
        </p:nvSpPr>
        <p:spPr>
          <a:xfrm>
            <a:off x="11235018" y="6745905"/>
            <a:ext cx="5216417" cy="531144"/>
          </a:xfrm>
          <a:prstGeom prst="rect">
            <a:avLst/>
          </a:prstGeom>
        </p:spPr>
        <p:txBody>
          <a:bodyPr lIns="0" tIns="0" rIns="0" bIns="0" rtlCol="0" anchor="t">
            <a:spAutoFit/>
          </a:bodyPr>
          <a:lstStyle/>
          <a:p>
            <a:pPr marL="0" lvl="0" indent="0" algn="l">
              <a:lnSpc>
                <a:spcPts val="4324"/>
              </a:lnSpc>
              <a:spcBef>
                <a:spcPct val="0"/>
              </a:spcBef>
            </a:pPr>
            <a:r>
              <a:rPr lang="en-US" sz="3088">
                <a:solidFill>
                  <a:srgbClr val="F1C024"/>
                </a:solidFill>
                <a:latin typeface="DM Sans Bold"/>
              </a:rPr>
              <a:t>Simulation Based Learning</a:t>
            </a:r>
          </a:p>
        </p:txBody>
      </p:sp>
      <p:sp>
        <p:nvSpPr>
          <p:cNvPr id="15" name="TextBox 15"/>
          <p:cNvSpPr txBox="1"/>
          <p:nvPr/>
        </p:nvSpPr>
        <p:spPr>
          <a:xfrm>
            <a:off x="2622947" y="4276725"/>
            <a:ext cx="5614707" cy="1098317"/>
          </a:xfrm>
          <a:prstGeom prst="rect">
            <a:avLst/>
          </a:prstGeom>
        </p:spPr>
        <p:txBody>
          <a:bodyPr lIns="0" tIns="0" rIns="0" bIns="0" rtlCol="0" anchor="t">
            <a:spAutoFit/>
          </a:bodyPr>
          <a:lstStyle/>
          <a:p>
            <a:pPr>
              <a:lnSpc>
                <a:spcPts val="2987"/>
              </a:lnSpc>
              <a:spcBef>
                <a:spcPct val="0"/>
              </a:spcBef>
            </a:pPr>
            <a:r>
              <a:rPr lang="en-US" sz="2134">
                <a:solidFill>
                  <a:srgbClr val="EFECE7"/>
                </a:solidFill>
                <a:latin typeface="DM Sans"/>
              </a:rPr>
              <a:t>Clinical judgment is not one single skill, but rather a compilation of knowledge and experiences</a:t>
            </a:r>
          </a:p>
        </p:txBody>
      </p:sp>
      <p:sp>
        <p:nvSpPr>
          <p:cNvPr id="16" name="TextBox 16"/>
          <p:cNvSpPr txBox="1"/>
          <p:nvPr/>
        </p:nvSpPr>
        <p:spPr>
          <a:xfrm>
            <a:off x="11235018" y="4324427"/>
            <a:ext cx="5614707" cy="1098317"/>
          </a:xfrm>
          <a:prstGeom prst="rect">
            <a:avLst/>
          </a:prstGeom>
        </p:spPr>
        <p:txBody>
          <a:bodyPr lIns="0" tIns="0" rIns="0" bIns="0" rtlCol="0" anchor="t">
            <a:spAutoFit/>
          </a:bodyPr>
          <a:lstStyle/>
          <a:p>
            <a:pPr>
              <a:lnSpc>
                <a:spcPts val="2987"/>
              </a:lnSpc>
              <a:spcBef>
                <a:spcPct val="0"/>
              </a:spcBef>
            </a:pPr>
            <a:r>
              <a:rPr lang="en-US" sz="2134">
                <a:solidFill>
                  <a:srgbClr val="EFECE7"/>
                </a:solidFill>
                <a:latin typeface="DM Sans"/>
              </a:rPr>
              <a:t>Simulation training gives the opportunity to experience unique situations that do not happen every day</a:t>
            </a:r>
          </a:p>
        </p:txBody>
      </p:sp>
      <p:sp>
        <p:nvSpPr>
          <p:cNvPr id="17" name="TextBox 17"/>
          <p:cNvSpPr txBox="1"/>
          <p:nvPr/>
        </p:nvSpPr>
        <p:spPr>
          <a:xfrm>
            <a:off x="2622947" y="7561303"/>
            <a:ext cx="5614707" cy="1469792"/>
          </a:xfrm>
          <a:prstGeom prst="rect">
            <a:avLst/>
          </a:prstGeom>
        </p:spPr>
        <p:txBody>
          <a:bodyPr lIns="0" tIns="0" rIns="0" bIns="0" rtlCol="0" anchor="t">
            <a:spAutoFit/>
          </a:bodyPr>
          <a:lstStyle/>
          <a:p>
            <a:pPr>
              <a:lnSpc>
                <a:spcPts val="2987"/>
              </a:lnSpc>
              <a:spcBef>
                <a:spcPct val="0"/>
              </a:spcBef>
            </a:pPr>
            <a:r>
              <a:rPr lang="en-US" sz="2134">
                <a:solidFill>
                  <a:srgbClr val="EFECE7"/>
                </a:solidFill>
                <a:latin typeface="DM Sans"/>
              </a:rPr>
              <a:t>As new graduates get more safe and controlled opportunites to provide hands on care and refine their skill set, their confidence will grow</a:t>
            </a:r>
          </a:p>
        </p:txBody>
      </p:sp>
      <p:sp>
        <p:nvSpPr>
          <p:cNvPr id="18" name="TextBox 18"/>
          <p:cNvSpPr txBox="1"/>
          <p:nvPr/>
        </p:nvSpPr>
        <p:spPr>
          <a:xfrm>
            <a:off x="11235018" y="7609005"/>
            <a:ext cx="5614707" cy="726842"/>
          </a:xfrm>
          <a:prstGeom prst="rect">
            <a:avLst/>
          </a:prstGeom>
        </p:spPr>
        <p:txBody>
          <a:bodyPr lIns="0" tIns="0" rIns="0" bIns="0" rtlCol="0" anchor="t">
            <a:spAutoFit/>
          </a:bodyPr>
          <a:lstStyle/>
          <a:p>
            <a:pPr>
              <a:lnSpc>
                <a:spcPts val="2987"/>
              </a:lnSpc>
              <a:spcBef>
                <a:spcPct val="0"/>
              </a:spcBef>
            </a:pPr>
            <a:r>
              <a:rPr lang="en-US" sz="2134">
                <a:solidFill>
                  <a:srgbClr val="EFECE7"/>
                </a:solidFill>
                <a:latin typeface="DM Sans"/>
              </a:rPr>
              <a:t>Simulation based learning is providing a new way forward in both learning and teaching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1147</Words>
  <Application>Microsoft Macintosh PowerPoint</Application>
  <PresentationFormat>Custom</PresentationFormat>
  <Paragraphs>83</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Open Sans</vt:lpstr>
      <vt:lpstr>Open Sauce SemiBold</vt:lpstr>
      <vt:lpstr>Montserrat Bold</vt:lpstr>
      <vt:lpstr>Montserrat</vt:lpstr>
      <vt:lpstr>Calibri</vt:lpstr>
      <vt:lpstr>DM Sans Bold</vt:lpstr>
      <vt:lpstr>Open Sauce SemiBold Bold</vt:lpstr>
      <vt:lpstr>DM Sans</vt:lpstr>
      <vt:lpstr>Arial</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EBP Project</dc:title>
  <cp:lastModifiedBy>Lauren Hancock</cp:lastModifiedBy>
  <cp:revision>2</cp:revision>
  <dcterms:created xsi:type="dcterms:W3CDTF">2006-08-16T00:00:00Z</dcterms:created>
  <dcterms:modified xsi:type="dcterms:W3CDTF">2022-10-24T14:39:00Z</dcterms:modified>
  <dc:identifier>DAFO8N7Ew1g</dc:identifier>
</cp:coreProperties>
</file>