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Merriweather" panose="00000500000000000000" pitchFamily="2"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16d4f6e1e2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16d4f6e1e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16d4f6e1e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16d4f6e1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16d4f6e1e2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16d4f6e1e2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16d4f6e1e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16d4f6e1e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16d4f6e1e2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16d4f6e1e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6d4f6e1e2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16d4f6e1e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16d4f6e1e2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16d4f6e1e2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ezproxy.waterfield.murraystate.edu/10.1186/s12913-022-08047-6"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197100" y="512175"/>
            <a:ext cx="8749800" cy="128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Orienting Patients to Their Own Care:</a:t>
            </a:r>
            <a:endParaRPr/>
          </a:p>
          <a:p>
            <a:pPr marL="0" lvl="0" indent="0" algn="l" rtl="0">
              <a:spcBef>
                <a:spcPts val="0"/>
              </a:spcBef>
              <a:spcAft>
                <a:spcPts val="0"/>
              </a:spcAft>
              <a:buNone/>
            </a:pPr>
            <a:r>
              <a:rPr lang="en" sz="3000"/>
              <a:t>Implementing Goals and Progress on Whiteboards</a:t>
            </a:r>
            <a:endParaRPr sz="3000"/>
          </a:p>
        </p:txBody>
      </p:sp>
      <p:sp>
        <p:nvSpPr>
          <p:cNvPr id="65" name="Google Shape;65;p13"/>
          <p:cNvSpPr txBox="1">
            <a:spLocks noGrp="1"/>
          </p:cNvSpPr>
          <p:nvPr>
            <p:ph type="subTitle" idx="1"/>
          </p:nvPr>
        </p:nvSpPr>
        <p:spPr>
          <a:xfrm>
            <a:off x="311700" y="1878550"/>
            <a:ext cx="62319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accent1"/>
                </a:solidFill>
              </a:rPr>
              <a:t>Murray State University School of Nursing and Health Professions </a:t>
            </a:r>
            <a:endParaRPr b="1">
              <a:solidFill>
                <a:schemeClr val="accent1"/>
              </a:solidFill>
            </a:endParaRPr>
          </a:p>
          <a:p>
            <a:pPr marL="0" lvl="0" indent="0" algn="l" rtl="0">
              <a:spcBef>
                <a:spcPts val="0"/>
              </a:spcBef>
              <a:spcAft>
                <a:spcPts val="0"/>
              </a:spcAft>
              <a:buNone/>
            </a:pPr>
            <a:r>
              <a:rPr lang="en"/>
              <a:t>Grace Beer and Leah McGough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00" y="539725"/>
            <a:ext cx="8520600" cy="4376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a:t>
            </a:r>
            <a:endParaRPr/>
          </a:p>
          <a:p>
            <a:pPr marL="457200" lvl="0" indent="-354330" algn="l" rtl="0">
              <a:spcBef>
                <a:spcPts val="0"/>
              </a:spcBef>
              <a:spcAft>
                <a:spcPts val="0"/>
              </a:spcAft>
              <a:buSzPct val="100000"/>
              <a:buChar char="●"/>
            </a:pPr>
            <a:r>
              <a:rPr lang="en" sz="2200"/>
              <a:t>The purpose of our research is to further involve our patients in their own health care.</a:t>
            </a:r>
            <a:endParaRPr sz="2200"/>
          </a:p>
          <a:p>
            <a:pPr marL="457200" lvl="0" indent="-354330" algn="l" rtl="0">
              <a:spcBef>
                <a:spcPts val="0"/>
              </a:spcBef>
              <a:spcAft>
                <a:spcPts val="0"/>
              </a:spcAft>
              <a:buSzPct val="100000"/>
              <a:buChar char="●"/>
            </a:pPr>
            <a:r>
              <a:rPr lang="en" sz="2200"/>
              <a:t>By creating visible goals in the patient’s room, we can further encourage patients to take a steps towards recovery and healing.</a:t>
            </a:r>
            <a:endParaRPr sz="2200"/>
          </a:p>
          <a:p>
            <a:pPr marL="457200" lvl="0" indent="-354330" algn="l" rtl="0">
              <a:spcBef>
                <a:spcPts val="0"/>
              </a:spcBef>
              <a:spcAft>
                <a:spcPts val="0"/>
              </a:spcAft>
              <a:buSzPct val="100000"/>
              <a:buChar char="●"/>
            </a:pPr>
            <a:r>
              <a:rPr lang="en" sz="2200"/>
              <a:t>A sense of purpose and a goal to work towards for each day they are hospitalized. </a:t>
            </a:r>
            <a:endParaRPr sz="2200"/>
          </a:p>
          <a:p>
            <a:pPr marL="457200" lvl="0" indent="-354330" algn="l" rtl="0">
              <a:spcBef>
                <a:spcPts val="0"/>
              </a:spcBef>
              <a:spcAft>
                <a:spcPts val="0"/>
              </a:spcAft>
              <a:buSzPct val="100000"/>
              <a:buChar char="●"/>
            </a:pPr>
            <a:r>
              <a:rPr lang="en" sz="2200"/>
              <a:t>We have found that some patients are unfamiliarized with what we are doing each day and this can make them feel disconnected with their care. </a:t>
            </a:r>
            <a:endParaRPr sz="2200"/>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Theoretical Framework </a:t>
            </a:r>
            <a:endParaRPr/>
          </a:p>
        </p:txBody>
      </p:sp>
      <p:sp>
        <p:nvSpPr>
          <p:cNvPr id="76" name="Google Shape;76;p15"/>
          <p:cNvSpPr txBox="1">
            <a:spLocks noGrp="1"/>
          </p:cNvSpPr>
          <p:nvPr>
            <p:ph type="body" idx="1"/>
          </p:nvPr>
        </p:nvSpPr>
        <p:spPr>
          <a:xfrm>
            <a:off x="5022275" y="179625"/>
            <a:ext cx="3633900" cy="44415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ctr" rtl="0">
              <a:spcBef>
                <a:spcPts val="1200"/>
              </a:spcBef>
              <a:spcAft>
                <a:spcPts val="1200"/>
              </a:spcAft>
              <a:buNone/>
            </a:pPr>
            <a:r>
              <a:rPr lang="en" sz="1600" b="1"/>
              <a:t>Med-Surg nurses sometimes have trouble encouraging their patients to be involved in their own care. By implementing a more systematic and consistent approach to writing out patient goals for the day on whiteboards, there will be a higher quality of patient satisfaction. Patients can often be hesitant to ask questions and get involved in their care, therefore writing out goals to be visualized throughout the day will allow for constant exposure to the information. </a:t>
            </a:r>
            <a:endParaRPr sz="1600" b="1"/>
          </a:p>
        </p:txBody>
      </p:sp>
      <p:pic>
        <p:nvPicPr>
          <p:cNvPr id="77" name="Google Shape;77;p15"/>
          <p:cNvPicPr preferRelativeResize="0"/>
          <p:nvPr/>
        </p:nvPicPr>
        <p:blipFill>
          <a:blip r:embed="rId3">
            <a:alphaModFix/>
          </a:blip>
          <a:stretch>
            <a:fillRect/>
          </a:stretch>
        </p:blipFill>
        <p:spPr>
          <a:xfrm>
            <a:off x="1162725" y="1702925"/>
            <a:ext cx="1737650" cy="1737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50" y="831175"/>
            <a:ext cx="8324100" cy="46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500"/>
              <a:t>Educating Patients through use of a Board </a:t>
            </a:r>
            <a:endParaRPr sz="2500"/>
          </a:p>
        </p:txBody>
      </p:sp>
      <p:sp>
        <p:nvSpPr>
          <p:cNvPr id="83" name="Google Shape;83;p16"/>
          <p:cNvSpPr txBox="1">
            <a:spLocks noGrp="1"/>
          </p:cNvSpPr>
          <p:nvPr>
            <p:ph type="body" idx="1"/>
          </p:nvPr>
        </p:nvSpPr>
        <p:spPr>
          <a:xfrm>
            <a:off x="311700" y="1575350"/>
            <a:ext cx="7036800" cy="3263700"/>
          </a:xfrm>
          <a:prstGeom prst="rect">
            <a:avLst/>
          </a:prstGeom>
        </p:spPr>
        <p:txBody>
          <a:bodyPr spcFirstLastPara="1" wrap="square" lIns="91425" tIns="91425" rIns="91425" bIns="91425" anchor="t" anchorCtr="0">
            <a:normAutofit fontScale="62500" lnSpcReduction="20000"/>
          </a:bodyPr>
          <a:lstStyle/>
          <a:p>
            <a:pPr marL="457200" lvl="0" indent="-347662" algn="l" rtl="0">
              <a:spcBef>
                <a:spcPts val="0"/>
              </a:spcBef>
              <a:spcAft>
                <a:spcPts val="0"/>
              </a:spcAft>
              <a:buSzPct val="100000"/>
              <a:buChar char="●"/>
            </a:pPr>
            <a:r>
              <a:rPr lang="en" sz="3000"/>
              <a:t>“Charts on walls” and “client goal boards to communicate goals” have been seen to motivate clients and impact patient outcomes. </a:t>
            </a:r>
            <a:endParaRPr sz="3000"/>
          </a:p>
          <a:p>
            <a:pPr marL="0" lvl="0" indent="0" algn="l" rtl="0">
              <a:spcBef>
                <a:spcPts val="1200"/>
              </a:spcBef>
              <a:spcAft>
                <a:spcPts val="0"/>
              </a:spcAft>
              <a:buNone/>
            </a:pPr>
            <a:endParaRPr sz="3000"/>
          </a:p>
          <a:p>
            <a:pPr marL="457200" lvl="0" indent="-347662" algn="l" rtl="0">
              <a:spcBef>
                <a:spcPts val="1200"/>
              </a:spcBef>
              <a:spcAft>
                <a:spcPts val="0"/>
              </a:spcAft>
              <a:buSzPct val="100000"/>
              <a:buChar char="●"/>
            </a:pPr>
            <a:r>
              <a:rPr lang="en" sz="3000"/>
              <a:t>This article explains using goal setting to enhance the rehabilitation process. </a:t>
            </a:r>
            <a:endParaRPr sz="3000"/>
          </a:p>
          <a:p>
            <a:pPr marL="0" lvl="0" indent="0" algn="l" rtl="0">
              <a:spcBef>
                <a:spcPts val="1200"/>
              </a:spcBef>
              <a:spcAft>
                <a:spcPts val="0"/>
              </a:spcAft>
              <a:buNone/>
            </a:pPr>
            <a:endParaRPr sz="3000">
              <a:solidFill>
                <a:schemeClr val="lt1"/>
              </a:solidFill>
            </a:endParaRPr>
          </a:p>
          <a:p>
            <a:pPr marL="0" lvl="0" indent="0" algn="l" rtl="0">
              <a:spcBef>
                <a:spcPts val="1200"/>
              </a:spcBef>
              <a:spcAft>
                <a:spcPts val="0"/>
              </a:spcAft>
              <a:buNone/>
            </a:pPr>
            <a:r>
              <a:rPr lang="en" sz="1500">
                <a:solidFill>
                  <a:schemeClr val="lt1"/>
                </a:solidFill>
              </a:rPr>
              <a:t> </a:t>
            </a:r>
            <a:r>
              <a:rPr lang="en" sz="1500">
                <a:solidFill>
                  <a:schemeClr val="lt1"/>
                </a:solidFill>
                <a:latin typeface="Arial"/>
                <a:ea typeface="Arial"/>
                <a:cs typeface="Arial"/>
                <a:sym typeface="Arial"/>
              </a:rPr>
              <a:t>https://doi-org.ezproxy.waterfield.murraystate.edu/10.1186/s12913-022-08047-6</a:t>
            </a:r>
            <a:endParaRPr sz="1500">
              <a:solidFill>
                <a:schemeClr val="lt1"/>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Person-Centered Goal Setting Practice</a:t>
            </a:r>
            <a:endParaRPr/>
          </a:p>
        </p:txBody>
      </p:sp>
      <p:sp>
        <p:nvSpPr>
          <p:cNvPr id="89" name="Google Shape;89;p17"/>
          <p:cNvSpPr txBox="1">
            <a:spLocks noGrp="1"/>
          </p:cNvSpPr>
          <p:nvPr>
            <p:ph type="body" idx="4294967295"/>
          </p:nvPr>
        </p:nvSpPr>
        <p:spPr>
          <a:xfrm>
            <a:off x="153650" y="1562075"/>
            <a:ext cx="8520600" cy="3581400"/>
          </a:xfrm>
          <a:prstGeom prst="rect">
            <a:avLst/>
          </a:prstGeom>
        </p:spPr>
        <p:txBody>
          <a:bodyPr spcFirstLastPara="1" wrap="square" lIns="91425" tIns="91425" rIns="91425" bIns="91425" anchor="t" anchorCtr="0">
            <a:normAutofit fontScale="85000"/>
          </a:bodyPr>
          <a:lstStyle/>
          <a:p>
            <a:pPr marL="457200" lvl="0" indent="-342822" algn="l" rtl="0">
              <a:spcBef>
                <a:spcPts val="0"/>
              </a:spcBef>
              <a:spcAft>
                <a:spcPts val="0"/>
              </a:spcAft>
              <a:buSzPct val="100000"/>
              <a:buChar char="●"/>
            </a:pPr>
            <a:r>
              <a:rPr lang="en" sz="2116"/>
              <a:t>A study done in November 2021 showed that involving patients in goal setting improved patient satisfaction, participation, and patient success.  </a:t>
            </a:r>
            <a:endParaRPr sz="2116"/>
          </a:p>
          <a:p>
            <a:pPr marL="457200" lvl="0" indent="-342822" algn="l" rtl="0">
              <a:spcBef>
                <a:spcPts val="0"/>
              </a:spcBef>
              <a:spcAft>
                <a:spcPts val="0"/>
              </a:spcAft>
              <a:buSzPct val="100000"/>
              <a:buChar char="●"/>
            </a:pPr>
            <a:r>
              <a:rPr lang="en" sz="2116"/>
              <a:t>Gave staff the satisfaction of feeling that they made a difference in their care each day.</a:t>
            </a:r>
            <a:endParaRPr sz="2116"/>
          </a:p>
          <a:p>
            <a:pPr marL="457200" lvl="0" indent="-342822" algn="l" rtl="0">
              <a:spcBef>
                <a:spcPts val="0"/>
              </a:spcBef>
              <a:spcAft>
                <a:spcPts val="0"/>
              </a:spcAft>
              <a:buSzPct val="100000"/>
              <a:buChar char="●"/>
            </a:pPr>
            <a:r>
              <a:rPr lang="en" sz="2116"/>
              <a:t>Improved teamwork function within the department.</a:t>
            </a:r>
            <a:endParaRPr sz="2116"/>
          </a:p>
          <a:p>
            <a:pPr marL="457200" lvl="0" indent="-342822" algn="l" rtl="0">
              <a:spcBef>
                <a:spcPts val="0"/>
              </a:spcBef>
              <a:spcAft>
                <a:spcPts val="0"/>
              </a:spcAft>
              <a:buSzPct val="100000"/>
              <a:buChar char="●"/>
            </a:pPr>
            <a:r>
              <a:rPr lang="en" sz="2116"/>
              <a:t>Patients felt that they were heard and that their emotional needs were met.</a:t>
            </a:r>
            <a:endParaRPr sz="2116"/>
          </a:p>
          <a:p>
            <a:pPr marL="9144" lvl="0" indent="-9144" algn="l" rtl="0">
              <a:spcBef>
                <a:spcPts val="1200"/>
              </a:spcBef>
              <a:spcAft>
                <a:spcPts val="0"/>
              </a:spcAft>
              <a:buNone/>
            </a:pPr>
            <a:endParaRPr sz="1400"/>
          </a:p>
          <a:p>
            <a:pPr marL="0" lvl="0" indent="0" algn="l" rtl="0">
              <a:spcBef>
                <a:spcPts val="1200"/>
              </a:spcBef>
              <a:spcAft>
                <a:spcPts val="0"/>
              </a:spcAft>
              <a:buNone/>
            </a:pPr>
            <a:endParaRPr sz="1400"/>
          </a:p>
          <a:p>
            <a:pPr marL="466344" lvl="0" indent="-466344" algn="l" rtl="0">
              <a:spcBef>
                <a:spcPts val="1200"/>
              </a:spcBef>
              <a:spcAft>
                <a:spcPts val="1200"/>
              </a:spcAft>
              <a:buNone/>
            </a:pPr>
            <a:r>
              <a:rPr lang="en" sz="900"/>
              <a:t>Drayton, N., Stulz, V., Blake, K., &amp; Gilbert, T. (2021). Development and evaluation of a new model for person-centred goal setting using practice development and appreciative inquiry approaches in a rehabilitation unit. International Practice Development Journal, 11(2), 1–17. https://doi-org.ezproxy.waterfield.murraystate.edu/10.19043/ipdj.112.003</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50" y="387500"/>
            <a:ext cx="8639700" cy="7842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000"/>
              <a:t>Enhancing Communication Between Client and Nurse </a:t>
            </a:r>
            <a:endParaRPr sz="3000"/>
          </a:p>
        </p:txBody>
      </p:sp>
      <p:sp>
        <p:nvSpPr>
          <p:cNvPr id="95" name="Google Shape;95;p18"/>
          <p:cNvSpPr txBox="1">
            <a:spLocks noGrp="1"/>
          </p:cNvSpPr>
          <p:nvPr>
            <p:ph type="body" idx="1"/>
          </p:nvPr>
        </p:nvSpPr>
        <p:spPr>
          <a:xfrm>
            <a:off x="311750" y="1327125"/>
            <a:ext cx="5334900" cy="139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 study was done on a cancer medical surgical floor that showed the use of a white board increasing patient and nurse communication and improved the ratings of the hospital. </a:t>
            </a:r>
            <a:endParaRPr sz="1800"/>
          </a:p>
          <a:p>
            <a:pPr marL="457200" lvl="0" indent="-342900" algn="l" rtl="0">
              <a:spcBef>
                <a:spcPts val="0"/>
              </a:spcBef>
              <a:spcAft>
                <a:spcPts val="0"/>
              </a:spcAft>
              <a:buSzPts val="1800"/>
              <a:buChar char="●"/>
            </a:pPr>
            <a:r>
              <a:rPr lang="en" sz="1800"/>
              <a:t>Helped patients feel more safe and increased patient centered care.</a:t>
            </a:r>
            <a:endParaRPr sz="1800"/>
          </a:p>
          <a:p>
            <a:pPr marL="0" lvl="0" indent="0" algn="l" rtl="0">
              <a:spcBef>
                <a:spcPts val="1200"/>
              </a:spcBef>
              <a:spcAft>
                <a:spcPts val="0"/>
              </a:spcAft>
              <a:buNone/>
            </a:pPr>
            <a:endParaRPr sz="1800"/>
          </a:p>
          <a:p>
            <a:pPr marL="228600" lvl="0" indent="-228600" algn="l" rtl="0">
              <a:lnSpc>
                <a:spcPct val="118181"/>
              </a:lnSpc>
              <a:spcBef>
                <a:spcPts val="1200"/>
              </a:spcBef>
              <a:spcAft>
                <a:spcPts val="0"/>
              </a:spcAft>
              <a:buNone/>
            </a:pPr>
            <a:r>
              <a:rPr lang="en" sz="950">
                <a:solidFill>
                  <a:srgbClr val="000000"/>
                </a:solidFill>
                <a:latin typeface="Arial"/>
                <a:ea typeface="Arial"/>
                <a:cs typeface="Arial"/>
                <a:sym typeface="Arial"/>
              </a:rPr>
              <a:t> </a:t>
            </a:r>
            <a:endParaRPr sz="950">
              <a:solidFill>
                <a:srgbClr val="000000"/>
              </a:solidFill>
              <a:latin typeface="Arial"/>
              <a:ea typeface="Arial"/>
              <a:cs typeface="Arial"/>
              <a:sym typeface="Arial"/>
            </a:endParaRPr>
          </a:p>
          <a:p>
            <a:pPr marL="228600" lvl="0" indent="-228600" algn="l" rtl="0">
              <a:spcBef>
                <a:spcPts val="1200"/>
              </a:spcBef>
              <a:spcAft>
                <a:spcPts val="1200"/>
              </a:spcAft>
              <a:buNone/>
            </a:pPr>
            <a:r>
              <a:rPr lang="en" sz="950">
                <a:solidFill>
                  <a:schemeClr val="lt1"/>
                </a:solidFill>
                <a:latin typeface="Arial"/>
                <a:ea typeface="Arial"/>
                <a:cs typeface="Arial"/>
                <a:sym typeface="Arial"/>
              </a:rPr>
              <a:t>Soper, K. (2020). Personalization in Cancer Care: Implementation of an interactive white board to improve nurse-patient communication. Clinical Journal of Oncology Nursing, 24(6), 703–772. https://doi-org.ezproxy.waterfield.murraystate.edu/10.1188/20.CJON.703-706</a:t>
            </a:r>
            <a:endParaRPr sz="1800">
              <a:solidFill>
                <a:schemeClr val="lt1"/>
              </a:solidFill>
            </a:endParaRPr>
          </a:p>
        </p:txBody>
      </p:sp>
      <p:pic>
        <p:nvPicPr>
          <p:cNvPr id="96" name="Google Shape;96;p18"/>
          <p:cNvPicPr preferRelativeResize="0"/>
          <p:nvPr/>
        </p:nvPicPr>
        <p:blipFill>
          <a:blip r:embed="rId3">
            <a:alphaModFix/>
          </a:blip>
          <a:stretch>
            <a:fillRect/>
          </a:stretch>
        </p:blipFill>
        <p:spPr>
          <a:xfrm>
            <a:off x="5714775" y="1465500"/>
            <a:ext cx="3757523" cy="2115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Recommendations for Future Practice </a:t>
            </a:r>
            <a:endParaRPr/>
          </a:p>
        </p:txBody>
      </p:sp>
      <p:sp>
        <p:nvSpPr>
          <p:cNvPr id="102" name="Google Shape;102;p1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Char char="●"/>
            </a:pPr>
            <a:r>
              <a:rPr lang="en" sz="1600"/>
              <a:t>Update boards with specific goals every shift that the client can participate in </a:t>
            </a:r>
            <a:endParaRPr sz="1600"/>
          </a:p>
          <a:p>
            <a:pPr marL="914400" lvl="1" indent="-317500" algn="l" rtl="0">
              <a:spcBef>
                <a:spcPts val="0"/>
              </a:spcBef>
              <a:spcAft>
                <a:spcPts val="0"/>
              </a:spcAft>
              <a:buSzPts val="1400"/>
              <a:buChar char="○"/>
            </a:pPr>
            <a:r>
              <a:rPr lang="en" sz="1400"/>
              <a:t>Example: “Turn every 2 hours” or “Perform DVT prevention exercises”</a:t>
            </a:r>
            <a:endParaRPr sz="1400"/>
          </a:p>
          <a:p>
            <a:pPr marL="0" lvl="0" indent="0" algn="l" rtl="0">
              <a:spcBef>
                <a:spcPts val="1200"/>
              </a:spcBef>
              <a:spcAft>
                <a:spcPts val="0"/>
              </a:spcAft>
              <a:buNone/>
            </a:pPr>
            <a:endParaRPr sz="1400"/>
          </a:p>
          <a:p>
            <a:pPr marL="457200" lvl="0" indent="-330200" algn="l" rtl="0">
              <a:spcBef>
                <a:spcPts val="1200"/>
              </a:spcBef>
              <a:spcAft>
                <a:spcPts val="0"/>
              </a:spcAft>
              <a:buSzPts val="1600"/>
              <a:buChar char="●"/>
            </a:pPr>
            <a:r>
              <a:rPr lang="en" sz="1600"/>
              <a:t>Always have three goals visible for patients on the board </a:t>
            </a:r>
            <a:endParaRPr sz="1600"/>
          </a:p>
          <a:p>
            <a:pPr marL="0" lvl="0" indent="0" algn="l" rtl="0">
              <a:spcBef>
                <a:spcPts val="1200"/>
              </a:spcBef>
              <a:spcAft>
                <a:spcPts val="0"/>
              </a:spcAft>
              <a:buNone/>
            </a:pPr>
            <a:endParaRPr sz="1600"/>
          </a:p>
          <a:p>
            <a:pPr marL="457200" lvl="0" indent="-330200" algn="l" rtl="0">
              <a:spcBef>
                <a:spcPts val="1200"/>
              </a:spcBef>
              <a:spcAft>
                <a:spcPts val="0"/>
              </a:spcAft>
              <a:buSzPts val="1600"/>
              <a:buChar char="●"/>
            </a:pPr>
            <a:r>
              <a:rPr lang="en" sz="1600"/>
              <a:t>Utilize pain scale and give client nonpharmacologic tools to decrease their pain as another goal</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675" y="0"/>
            <a:ext cx="7507800" cy="3496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Conclusion</a:t>
            </a:r>
            <a:endParaRPr/>
          </a:p>
          <a:p>
            <a:pPr marL="0" lvl="0" indent="0" algn="l" rtl="0">
              <a:spcBef>
                <a:spcPts val="0"/>
              </a:spcBef>
              <a:spcAft>
                <a:spcPts val="0"/>
              </a:spcAft>
              <a:buNone/>
            </a:pPr>
            <a:endParaRPr/>
          </a:p>
          <a:p>
            <a:pPr marL="0" lvl="0" indent="0" algn="l" rtl="0">
              <a:spcBef>
                <a:spcPts val="0"/>
              </a:spcBef>
              <a:spcAft>
                <a:spcPts val="0"/>
              </a:spcAft>
              <a:buNone/>
            </a:pPr>
            <a:r>
              <a:rPr lang="en" sz="2000"/>
              <a:t>Whiteboards are a great way to involve patients in their goal setting and attaining. </a:t>
            </a:r>
            <a:endParaRPr sz="2000"/>
          </a:p>
        </p:txBody>
      </p:sp>
      <p:pic>
        <p:nvPicPr>
          <p:cNvPr id="108" name="Google Shape;108;p20"/>
          <p:cNvPicPr preferRelativeResize="0"/>
          <p:nvPr/>
        </p:nvPicPr>
        <p:blipFill>
          <a:blip r:embed="rId3">
            <a:alphaModFix/>
          </a:blip>
          <a:stretch>
            <a:fillRect/>
          </a:stretch>
        </p:blipFill>
        <p:spPr>
          <a:xfrm>
            <a:off x="4117863" y="2643700"/>
            <a:ext cx="4523873" cy="2240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C75A-989F-A98C-4EB7-13AD97731746}"/>
              </a:ext>
            </a:extLst>
          </p:cNvPr>
          <p:cNvSpPr>
            <a:spLocks noGrp="1"/>
          </p:cNvSpPr>
          <p:nvPr>
            <p:ph type="title"/>
          </p:nvPr>
        </p:nvSpPr>
        <p:spPr/>
        <p:txBody>
          <a:bodyPr>
            <a:normAutofit fontScale="90000"/>
          </a:bodyPr>
          <a:lstStyle/>
          <a:p>
            <a:r>
              <a:rPr lang="en-US" dirty="0"/>
              <a:t>References </a:t>
            </a:r>
            <a:br>
              <a:rPr lang="en-US" dirty="0"/>
            </a:br>
            <a:endParaRPr lang="en-US" dirty="0"/>
          </a:p>
        </p:txBody>
      </p:sp>
      <p:sp>
        <p:nvSpPr>
          <p:cNvPr id="4" name="TextBox 3">
            <a:extLst>
              <a:ext uri="{FF2B5EF4-FFF2-40B4-BE49-F238E27FC236}">
                <a16:creationId xmlns:a16="http://schemas.microsoft.com/office/drawing/2014/main" id="{B3DD7F69-DFC1-1779-CBFB-793EBBE38763}"/>
              </a:ext>
            </a:extLst>
          </p:cNvPr>
          <p:cNvSpPr txBox="1"/>
          <p:nvPr/>
        </p:nvSpPr>
        <p:spPr>
          <a:xfrm>
            <a:off x="223024" y="1567836"/>
            <a:ext cx="9114263" cy="2994346"/>
          </a:xfrm>
          <a:prstGeom prst="rect">
            <a:avLst/>
          </a:prstGeom>
          <a:noFill/>
        </p:spPr>
        <p:txBody>
          <a:bodyPr wrap="square">
            <a:spAutoFit/>
          </a:bodyPr>
          <a:lstStyle/>
          <a:p>
            <a:pPr marL="457200" marR="0" indent="-45720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Baker, A., Cornwell, P., Gustafsson, L., Stewart, C., &amp;amp;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Lannin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N. A. (2022). Developing tailored theoretically informed goal-setting interventions for rehabilitation services: a co-design approach. BMC Health Services Research, 22(1), 811. </a:t>
            </a: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https://doi-org.ezproxy.waterfield.murraystate.edu/10.1186/s12913-022-08047-6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Drayton, N.,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Stulz</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V., Blake, K., &amp;amp; Gilbert, T. (2021). Development and evaluation of a new model for person-centered goal setting using practice development and appreciative inquiry approaches in a rehabilitation unit. International Practice Development Journal, 11(2), 1–17. https://doi-org.ezproxy.waterfield.murraystate.edu/10.19043/ipdj.112.003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Soper, K. (2020). Personalization in Cancer Care: Implementation of an interactive white board to improve nurse-patient communication. Clinical Journal of Oncology Nursing, 24(6), 703–772. https://doi-org.ezproxy.waterfield.murraystate.edu/10.1188/20.CJON.703-706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577705"/>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747</Words>
  <Application>Microsoft Office PowerPoint</Application>
  <PresentationFormat>On-screen Show (16:9)</PresentationFormat>
  <Paragraphs>47</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Times New Roman</vt:lpstr>
      <vt:lpstr>Merriweather</vt:lpstr>
      <vt:lpstr>Roboto</vt:lpstr>
      <vt:lpstr>Arial</vt:lpstr>
      <vt:lpstr>Calibri</vt:lpstr>
      <vt:lpstr>Paradigm</vt:lpstr>
      <vt:lpstr>Orienting Patients to Their Own Care: Implementing Goals and Progress on Whiteboards</vt:lpstr>
      <vt:lpstr>Background The purpose of our research is to further involve our patients in their own health care. By creating visible goals in the patient’s room, we can further encourage patients to take a steps towards recovery and healing. A sense of purpose and a goal to work towards for each day they are hospitalized.  We have found that some patients are unfamiliarized with what we are doing each day and this can make them feel disconnected with their care.  </vt:lpstr>
      <vt:lpstr>Theoretical Framework </vt:lpstr>
      <vt:lpstr>Educating Patients through use of a Board </vt:lpstr>
      <vt:lpstr>Person-Centered Goal Setting Practice</vt:lpstr>
      <vt:lpstr>Enhancing Communication Between Client and Nurse </vt:lpstr>
      <vt:lpstr>Recommendations for Future Practice </vt:lpstr>
      <vt:lpstr>Conclusion  Whiteboards are a great way to involve patients in their goal setting and attaining.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Orienting Patients to Their Own Care: Implementing Goals and Progress on Whiteboards</dc:title>
  <dc:creator>grace beer</dc:creator>
  <cp:lastModifiedBy>Grace Beer</cp:lastModifiedBy>
  <cp:revision>1</cp:revision>
  <dcterms:modified xsi:type="dcterms:W3CDTF">2023-03-26T21:30:59Z</dcterms:modified>
</cp:coreProperties>
</file>