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pen Sans" panose="020B0606030504020204" pitchFamily="34" charset="0"/>
      <p:regular r:id="rId12"/>
      <p:bold r:id="rId13"/>
      <p:italic r:id="rId14"/>
      <p:boldItalic r:id="rId15"/>
    </p:embeddedFont>
    <p:embeddedFont>
      <p:font typeface="PT Sans Narrow" panose="020F050202020403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79c8ea575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79c8ea575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79c8ea57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79c8ea57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under the theory of Human Caring, we can see how rural populations suffer.  How can we promote good health, prevent illness, care for the sick, and restore them to good health if we aren’t even in the area.  Telehealth offers a potential bridge for this gap between providers and patients by connecting them over long distances.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79c8ea575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79c8ea575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79c8ea575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79c8ea575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79c8ea575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79c8ea575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79c8ea575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79c8ea575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79c8ea575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79c8ea575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879c8ea575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879c8ea575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cademic.oup.com/gerontologist/article-abstract/62/10/e564/6400016?redirectedFrom=fulltext&amp;login=true"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nline.utulsa.edu/blog/theory-of-human-caring/#:~:text=The%20central%20tenet%20of%20the,nurses%20to%20cultivate%20that%20environment" TargetMode="External"/><Relationship Id="rId5" Type="http://schemas.openxmlformats.org/officeDocument/2006/relationships/hyperlink" Target="https://www.ncbi.nlm.nih.gov/pmc/articles/PMC7757651/" TargetMode="External"/><Relationship Id="rId4" Type="http://schemas.openxmlformats.org/officeDocument/2006/relationships/hyperlink" Target="https://doi-org.ezproxy.waterfield.murraystate.edu/10.1093/hsw/hlab0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929038" y="1751764"/>
            <a:ext cx="7285923" cy="10982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560" dirty="0"/>
              <a:t>A Review of the Benefits of Telehealth for Rural Communities</a:t>
            </a:r>
            <a:endParaRPr sz="4560" dirty="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Cade Alberson &amp; Taylor Alberson</a:t>
            </a:r>
            <a:endParaRPr/>
          </a:p>
        </p:txBody>
      </p:sp>
      <p:pic>
        <p:nvPicPr>
          <p:cNvPr id="68" name="Google Shape;68;p13"/>
          <p:cNvPicPr preferRelativeResize="0"/>
          <p:nvPr/>
        </p:nvPicPr>
        <p:blipFill>
          <a:blip r:embed="rId3">
            <a:alphaModFix/>
          </a:blip>
          <a:stretch>
            <a:fillRect/>
          </a:stretch>
        </p:blipFill>
        <p:spPr>
          <a:xfrm>
            <a:off x="152400" y="124450"/>
            <a:ext cx="8839204" cy="8718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Beginnings</a:t>
            </a:r>
            <a:endParaRPr/>
          </a:p>
        </p:txBody>
      </p:sp>
      <p:sp>
        <p:nvSpPr>
          <p:cNvPr id="74" name="Google Shape;74;p14"/>
          <p:cNvSpPr txBox="1">
            <a:spLocks noGrp="1"/>
          </p:cNvSpPr>
          <p:nvPr>
            <p:ph type="body" idx="1"/>
          </p:nvPr>
        </p:nvSpPr>
        <p:spPr>
          <a:xfrm>
            <a:off x="311700" y="1266325"/>
            <a:ext cx="4260300" cy="330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u="sng"/>
              <a:t>Premise</a:t>
            </a:r>
            <a:endParaRPr u="sng"/>
          </a:p>
          <a:p>
            <a:pPr marL="0" lvl="0" indent="0" algn="ctr" rtl="0">
              <a:spcBef>
                <a:spcPts val="1200"/>
              </a:spcBef>
              <a:spcAft>
                <a:spcPts val="1200"/>
              </a:spcAft>
              <a:buNone/>
            </a:pPr>
            <a:r>
              <a:rPr lang="en"/>
              <a:t>Rural communities lack access to adequate health care and are underserved due to factors such as: distance from facility, cost of services, and a lack of providers.</a:t>
            </a:r>
            <a:endParaRPr/>
          </a:p>
        </p:txBody>
      </p:sp>
      <p:sp>
        <p:nvSpPr>
          <p:cNvPr id="75" name="Google Shape;75;p14"/>
          <p:cNvSpPr txBox="1">
            <a:spLocks noGrp="1"/>
          </p:cNvSpPr>
          <p:nvPr>
            <p:ph type="body" idx="1"/>
          </p:nvPr>
        </p:nvSpPr>
        <p:spPr>
          <a:xfrm>
            <a:off x="4572000" y="1266325"/>
            <a:ext cx="4260300" cy="330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u="sng"/>
              <a:t>Our Question</a:t>
            </a:r>
            <a:endParaRPr u="sng"/>
          </a:p>
          <a:p>
            <a:pPr marL="0" lvl="0" indent="0" algn="ctr" rtl="0">
              <a:spcBef>
                <a:spcPts val="1200"/>
              </a:spcBef>
              <a:spcAft>
                <a:spcPts val="1200"/>
              </a:spcAft>
              <a:buNone/>
            </a:pPr>
            <a:r>
              <a:rPr lang="en"/>
              <a:t>Is telehealth a viable alternative to traditional health care and what benefits do the population it serves experience?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Theoretical Framework: Human Caring</a:t>
            </a:r>
            <a:endParaRPr/>
          </a:p>
        </p:txBody>
      </p:sp>
      <p:sp>
        <p:nvSpPr>
          <p:cNvPr id="81" name="Google Shape;81;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457200" lvl="0" indent="-334327" algn="l" rtl="0">
              <a:lnSpc>
                <a:spcPct val="200000"/>
              </a:lnSpc>
              <a:spcBef>
                <a:spcPts val="0"/>
              </a:spcBef>
              <a:spcAft>
                <a:spcPts val="0"/>
              </a:spcAft>
              <a:buSzPct val="100000"/>
              <a:buChar char="●"/>
            </a:pPr>
            <a:r>
              <a:rPr lang="en"/>
              <a:t>Jean Watson “primary concern of nursing is promoting health, preventing illness, caring for the sick, and restoring health”</a:t>
            </a:r>
            <a:endParaRPr/>
          </a:p>
          <a:p>
            <a:pPr marL="457200" lvl="0" indent="-334327" algn="l" rtl="0">
              <a:lnSpc>
                <a:spcPct val="200000"/>
              </a:lnSpc>
              <a:spcBef>
                <a:spcPts val="0"/>
              </a:spcBef>
              <a:spcAft>
                <a:spcPts val="0"/>
              </a:spcAft>
              <a:buSzPct val="100000"/>
              <a:buChar char="●"/>
            </a:pPr>
            <a:r>
              <a:rPr lang="en"/>
              <a:t>45.17% of the world’s population lives in rural areas; in the U.S. the rural population is 59.5 million</a:t>
            </a:r>
            <a:endParaRPr/>
          </a:p>
          <a:p>
            <a:pPr marL="457200" lvl="0" indent="-334327" algn="l" rtl="0">
              <a:lnSpc>
                <a:spcPct val="200000"/>
              </a:lnSpc>
              <a:spcBef>
                <a:spcPts val="0"/>
              </a:spcBef>
              <a:spcAft>
                <a:spcPts val="0"/>
              </a:spcAft>
              <a:buSzPct val="100000"/>
              <a:buChar char="●"/>
            </a:pPr>
            <a:r>
              <a:rPr lang="en"/>
              <a:t>In the U.S., there are an average of 13.1 physicians per 10,000 people in rural areas, compared to 31.2 physicians per 10,000 people in urban</a:t>
            </a:r>
            <a:endParaRPr/>
          </a:p>
          <a:p>
            <a:pPr marL="457200" lvl="0" indent="-334327" algn="l" rtl="0">
              <a:lnSpc>
                <a:spcPct val="200000"/>
              </a:lnSpc>
              <a:spcBef>
                <a:spcPts val="0"/>
              </a:spcBef>
              <a:spcAft>
                <a:spcPts val="0"/>
              </a:spcAft>
              <a:buClr>
                <a:srgbClr val="FFFFFF"/>
              </a:buClr>
              <a:buSzPct val="100000"/>
              <a:buChar char="●"/>
            </a:pPr>
            <a:r>
              <a:rPr lang="en"/>
              <a:t>areas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Study 1: Older Adults</a:t>
            </a:r>
            <a:endParaRPr/>
          </a:p>
        </p:txBody>
      </p:sp>
      <p:sp>
        <p:nvSpPr>
          <p:cNvPr id="87" name="Google Shape;87;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Examined articles about telehealth usage by rural older adults</a:t>
            </a:r>
            <a:endParaRPr/>
          </a:p>
          <a:p>
            <a:pPr marL="457200" lvl="0" indent="-342900" algn="l" rtl="0">
              <a:lnSpc>
                <a:spcPct val="200000"/>
              </a:lnSpc>
              <a:spcBef>
                <a:spcPts val="0"/>
              </a:spcBef>
              <a:spcAft>
                <a:spcPts val="0"/>
              </a:spcAft>
              <a:buSzPts val="1800"/>
              <a:buChar char="●"/>
            </a:pPr>
            <a:r>
              <a:rPr lang="en"/>
              <a:t>4 out 5 studies showed participants preferred telehealth</a:t>
            </a:r>
            <a:endParaRPr/>
          </a:p>
          <a:p>
            <a:pPr marL="457200" lvl="0" indent="-342900" algn="l" rtl="0">
              <a:lnSpc>
                <a:spcPct val="200000"/>
              </a:lnSpc>
              <a:spcBef>
                <a:spcPts val="0"/>
              </a:spcBef>
              <a:spcAft>
                <a:spcPts val="0"/>
              </a:spcAft>
              <a:buSzPts val="1800"/>
              <a:buChar char="●"/>
            </a:pPr>
            <a:r>
              <a:rPr lang="en"/>
              <a:t>Patients experienced reduced travel cost but low insurance coverage</a:t>
            </a:r>
            <a:endParaRPr/>
          </a:p>
          <a:p>
            <a:pPr marL="457200" lvl="0" indent="-342900" algn="l" rtl="0">
              <a:lnSpc>
                <a:spcPct val="200000"/>
              </a:lnSpc>
              <a:spcBef>
                <a:spcPts val="0"/>
              </a:spcBef>
              <a:spcAft>
                <a:spcPts val="0"/>
              </a:spcAft>
              <a:buSzPts val="1800"/>
              <a:buChar char="●"/>
            </a:pPr>
            <a:r>
              <a:rPr lang="en"/>
              <a:t>Some older adults experienced difficulty using technology</a:t>
            </a:r>
            <a:endParaRPr/>
          </a:p>
        </p:txBody>
      </p:sp>
      <p:pic>
        <p:nvPicPr>
          <p:cNvPr id="88" name="Google Shape;88;p16"/>
          <p:cNvPicPr preferRelativeResize="0"/>
          <p:nvPr/>
        </p:nvPicPr>
        <p:blipFill>
          <a:blip r:embed="rId3">
            <a:alphaModFix/>
          </a:blip>
          <a:stretch>
            <a:fillRect/>
          </a:stretch>
        </p:blipFill>
        <p:spPr>
          <a:xfrm>
            <a:off x="7051075" y="3089200"/>
            <a:ext cx="2092925" cy="209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Study 2: Behavioral Medicine</a:t>
            </a:r>
            <a:endParaRPr/>
          </a:p>
        </p:txBody>
      </p:sp>
      <p:sp>
        <p:nvSpPr>
          <p:cNvPr id="94" name="Google Shape;94;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Focused more on the providers perspective than the patients</a:t>
            </a:r>
            <a:endParaRPr/>
          </a:p>
          <a:p>
            <a:pPr marL="457200" lvl="0" indent="-342900" algn="l" rtl="0">
              <a:lnSpc>
                <a:spcPct val="200000"/>
              </a:lnSpc>
              <a:spcBef>
                <a:spcPts val="0"/>
              </a:spcBef>
              <a:spcAft>
                <a:spcPts val="0"/>
              </a:spcAft>
              <a:buSzPts val="1800"/>
              <a:buChar char="●"/>
            </a:pPr>
            <a:r>
              <a:rPr lang="en"/>
              <a:t>Identified cost savings in time and travel as the biggest benefits for both parties</a:t>
            </a:r>
            <a:endParaRPr/>
          </a:p>
          <a:p>
            <a:pPr marL="457200" lvl="0" indent="-342900" algn="l" rtl="0">
              <a:lnSpc>
                <a:spcPct val="200000"/>
              </a:lnSpc>
              <a:spcBef>
                <a:spcPts val="0"/>
              </a:spcBef>
              <a:spcAft>
                <a:spcPts val="0"/>
              </a:spcAft>
              <a:buSzPts val="1800"/>
              <a:buChar char="●"/>
            </a:pPr>
            <a:r>
              <a:rPr lang="en"/>
              <a:t>Lack of technological skills posed the largest barrier for both parties</a:t>
            </a:r>
            <a:endParaRPr/>
          </a:p>
        </p:txBody>
      </p:sp>
      <p:pic>
        <p:nvPicPr>
          <p:cNvPr id="95" name="Google Shape;95;p17"/>
          <p:cNvPicPr preferRelativeResize="0"/>
          <p:nvPr/>
        </p:nvPicPr>
        <p:blipFill>
          <a:blip r:embed="rId3">
            <a:alphaModFix/>
          </a:blip>
          <a:stretch>
            <a:fillRect/>
          </a:stretch>
        </p:blipFill>
        <p:spPr>
          <a:xfrm>
            <a:off x="7122997" y="3391975"/>
            <a:ext cx="2020999" cy="175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Study 3: Patient Satisfaction</a:t>
            </a:r>
            <a:endParaRPr/>
          </a:p>
        </p:txBody>
      </p:sp>
      <p:sp>
        <p:nvSpPr>
          <p:cNvPr id="101" name="Google Shape;101;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a:bodyPr>
          <a:lstStyle/>
          <a:p>
            <a:pPr marL="457200" lvl="0" indent="-342900" algn="l" rtl="0">
              <a:lnSpc>
                <a:spcPct val="200000"/>
              </a:lnSpc>
              <a:spcBef>
                <a:spcPts val="0"/>
              </a:spcBef>
              <a:spcAft>
                <a:spcPts val="0"/>
              </a:spcAft>
              <a:buSzPts val="1800"/>
              <a:buChar char="●"/>
            </a:pPr>
            <a:r>
              <a:rPr lang="en"/>
              <a:t>Focused on the patient’s perspective</a:t>
            </a:r>
            <a:endParaRPr/>
          </a:p>
          <a:p>
            <a:pPr marL="457200" lvl="0" indent="-342900" algn="l" rtl="0">
              <a:lnSpc>
                <a:spcPct val="200000"/>
              </a:lnSpc>
              <a:spcBef>
                <a:spcPts val="0"/>
              </a:spcBef>
              <a:spcAft>
                <a:spcPts val="0"/>
              </a:spcAft>
              <a:buSzPts val="1800"/>
              <a:buChar char="●"/>
            </a:pPr>
            <a:r>
              <a:rPr lang="en"/>
              <a:t>Recognized Occupational therapy, Physical therapy, and Speech-language therapy as the most effective specialties in telehealth </a:t>
            </a:r>
            <a:endParaRPr/>
          </a:p>
          <a:p>
            <a:pPr marL="457200" lvl="0" indent="-342900" algn="l" rtl="0">
              <a:lnSpc>
                <a:spcPct val="200000"/>
              </a:lnSpc>
              <a:spcBef>
                <a:spcPts val="0"/>
              </a:spcBef>
              <a:spcAft>
                <a:spcPts val="0"/>
              </a:spcAft>
              <a:buSzPts val="1800"/>
              <a:buChar char="●"/>
            </a:pPr>
            <a:r>
              <a:rPr lang="en"/>
              <a:t>All participants of the study stated they would use telehealth again</a:t>
            </a:r>
            <a:endParaRPr/>
          </a:p>
          <a:p>
            <a:pPr marL="457200" lvl="0" indent="-342900" algn="l" rtl="0">
              <a:lnSpc>
                <a:spcPct val="200000"/>
              </a:lnSpc>
              <a:spcBef>
                <a:spcPts val="0"/>
              </a:spcBef>
              <a:spcAft>
                <a:spcPts val="0"/>
              </a:spcAft>
              <a:buSzPts val="1800"/>
              <a:buChar char="●"/>
            </a:pPr>
            <a:r>
              <a:rPr lang="en"/>
              <a:t>92% of participants were very satisfied, 5% were moderately </a:t>
            </a:r>
            <a:endParaRPr/>
          </a:p>
          <a:p>
            <a:pPr marL="457200" lvl="0" indent="-342900" algn="l" rtl="0">
              <a:lnSpc>
                <a:spcPct val="200000"/>
              </a:lnSpc>
              <a:spcBef>
                <a:spcPts val="0"/>
              </a:spcBef>
              <a:spcAft>
                <a:spcPts val="0"/>
              </a:spcAft>
              <a:buClr>
                <a:schemeClr val="lt1"/>
              </a:buClr>
              <a:buSzPts val="1800"/>
              <a:buChar char="●"/>
            </a:pPr>
            <a:r>
              <a:rPr lang="en"/>
              <a:t>satisfied, and 3% were not satisfied or did not respond</a:t>
            </a:r>
            <a:endParaRPr/>
          </a:p>
        </p:txBody>
      </p:sp>
      <p:pic>
        <p:nvPicPr>
          <p:cNvPr id="102" name="Google Shape;102;p18"/>
          <p:cNvPicPr preferRelativeResize="0"/>
          <p:nvPr/>
        </p:nvPicPr>
        <p:blipFill>
          <a:blip r:embed="rId3">
            <a:alphaModFix/>
          </a:blip>
          <a:stretch>
            <a:fillRect/>
          </a:stretch>
        </p:blipFill>
        <p:spPr>
          <a:xfrm>
            <a:off x="7404900" y="3297750"/>
            <a:ext cx="1739101" cy="1739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Recommendations</a:t>
            </a:r>
            <a:endParaRPr/>
          </a:p>
        </p:txBody>
      </p:sp>
      <p:sp>
        <p:nvSpPr>
          <p:cNvPr id="108" name="Google Shape;108;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Expand any current telehealth services in use</a:t>
            </a:r>
            <a:endParaRPr/>
          </a:p>
          <a:p>
            <a:pPr marL="457200" lvl="0" indent="-342900" algn="l" rtl="0">
              <a:lnSpc>
                <a:spcPct val="200000"/>
              </a:lnSpc>
              <a:spcBef>
                <a:spcPts val="0"/>
              </a:spcBef>
              <a:spcAft>
                <a:spcPts val="0"/>
              </a:spcAft>
              <a:buSzPts val="1800"/>
              <a:buChar char="●"/>
            </a:pPr>
            <a:r>
              <a:rPr lang="en"/>
              <a:t>Advocate for increased insurance coverage</a:t>
            </a:r>
            <a:endParaRPr/>
          </a:p>
          <a:p>
            <a:pPr marL="457200" lvl="0" indent="-342900" algn="l" rtl="0">
              <a:lnSpc>
                <a:spcPct val="200000"/>
              </a:lnSpc>
              <a:spcBef>
                <a:spcPts val="0"/>
              </a:spcBef>
              <a:spcAft>
                <a:spcPts val="0"/>
              </a:spcAft>
              <a:buSzPts val="1800"/>
              <a:buChar char="●"/>
            </a:pPr>
            <a:r>
              <a:rPr lang="en"/>
              <a:t>Provide patient and providers education on technologic services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114" name="Google Shape;114;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457200" algn="l" rtl="0">
              <a:spcBef>
                <a:spcPts val="0"/>
              </a:spcBef>
              <a:spcAft>
                <a:spcPts val="1200"/>
              </a:spcAft>
              <a:buNone/>
            </a:pPr>
            <a:r>
              <a:rPr lang="en"/>
              <a:t>The studies reviewed showed patients preferred telehealth due to reduced cost of travel and reduced wait times.  However, low rate of insurance coverage and difficulty understanding the technology used acted as barriers to care.  It was also apparent that outpatient services such as occupational medicine and physical therapy had the highest rates of successful telehealth administration.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a:t>
            </a:r>
            <a:endParaRPr/>
          </a:p>
        </p:txBody>
      </p:sp>
      <p:sp>
        <p:nvSpPr>
          <p:cNvPr id="120" name="Google Shape;120;p21"/>
          <p:cNvSpPr txBox="1">
            <a:spLocks noGrp="1"/>
          </p:cNvSpPr>
          <p:nvPr>
            <p:ph type="body" idx="1"/>
          </p:nvPr>
        </p:nvSpPr>
        <p:spPr>
          <a:xfrm>
            <a:off x="311700" y="1266325"/>
            <a:ext cx="8520600" cy="33027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p>
            <a:pPr marL="539496" lvl="0" indent="-192023" algn="l" rtl="0">
              <a:spcBef>
                <a:spcPts val="0"/>
              </a:spcBef>
              <a:spcAft>
                <a:spcPts val="0"/>
              </a:spcAft>
              <a:buNone/>
            </a:pPr>
            <a:r>
              <a:rPr lang="en" sz="1100" dirty="0">
                <a:solidFill>
                  <a:srgbClr val="000000"/>
                </a:solidFill>
                <a:latin typeface="Arial"/>
                <a:ea typeface="Arial"/>
                <a:cs typeface="Arial"/>
                <a:sym typeface="Arial"/>
              </a:rPr>
              <a:t>Rush, K. </a:t>
            </a:r>
            <a:r>
              <a:rPr lang="en" sz="1100" i="1" dirty="0">
                <a:solidFill>
                  <a:srgbClr val="000000"/>
                </a:solidFill>
                <a:latin typeface="Arial"/>
                <a:ea typeface="Arial"/>
                <a:cs typeface="Arial"/>
                <a:sym typeface="Arial"/>
              </a:rPr>
              <a:t>et al.</a:t>
            </a:r>
            <a:r>
              <a:rPr lang="en" sz="1100" dirty="0">
                <a:solidFill>
                  <a:srgbClr val="000000"/>
                </a:solidFill>
                <a:latin typeface="Arial"/>
                <a:ea typeface="Arial"/>
                <a:cs typeface="Arial"/>
                <a:sym typeface="Arial"/>
              </a:rPr>
              <a:t> (2021). </a:t>
            </a:r>
            <a:r>
              <a:rPr lang="en" sz="1100" i="1" dirty="0">
                <a:solidFill>
                  <a:srgbClr val="000000"/>
                </a:solidFill>
                <a:latin typeface="Arial"/>
                <a:ea typeface="Arial"/>
                <a:cs typeface="Arial"/>
                <a:sym typeface="Arial"/>
              </a:rPr>
              <a:t>Telehealth use for enhancing the health of rural older adults: A systematic mixed studies review</a:t>
            </a:r>
            <a:r>
              <a:rPr lang="en" sz="1100" dirty="0">
                <a:solidFill>
                  <a:srgbClr val="000000"/>
                </a:solidFill>
                <a:latin typeface="Arial"/>
                <a:ea typeface="Arial"/>
                <a:cs typeface="Arial"/>
                <a:sym typeface="Arial"/>
              </a:rPr>
              <a:t>. OUP Academic. </a:t>
            </a:r>
            <a:r>
              <a:rPr lang="en" sz="1100" u="sng" dirty="0">
                <a:solidFill>
                  <a:schemeClr val="hlink"/>
                </a:solidFill>
                <a:latin typeface="Arial"/>
                <a:ea typeface="Arial"/>
                <a:cs typeface="Arial"/>
                <a:sym typeface="Arial"/>
                <a:hlinkClick r:id="rId3"/>
              </a:rPr>
              <a:t>https://academic.oup.com/gerontologist/article-abstract/62/10/e564/6400016?redirectedFrom=fulltext&amp;login=true</a:t>
            </a: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539496" lvl="0" indent="-192023" algn="l" rtl="0">
              <a:spcBef>
                <a:spcPts val="1200"/>
              </a:spcBef>
              <a:spcAft>
                <a:spcPts val="0"/>
              </a:spcAft>
              <a:buNone/>
            </a:pPr>
            <a:r>
              <a:rPr lang="en" sz="1100" dirty="0">
                <a:solidFill>
                  <a:srgbClr val="000000"/>
                </a:solidFill>
                <a:latin typeface="Arial"/>
                <a:ea typeface="Arial"/>
                <a:cs typeface="Arial"/>
                <a:sym typeface="Arial"/>
              </a:rPr>
              <a:t>DeHart, D. </a:t>
            </a:r>
            <a:r>
              <a:rPr lang="en" sz="1100" i="1" dirty="0">
                <a:solidFill>
                  <a:srgbClr val="000000"/>
                </a:solidFill>
                <a:latin typeface="Arial"/>
                <a:ea typeface="Arial"/>
                <a:cs typeface="Arial"/>
                <a:sym typeface="Arial"/>
              </a:rPr>
              <a:t>et al.</a:t>
            </a:r>
            <a:r>
              <a:rPr lang="en" sz="1100" dirty="0">
                <a:solidFill>
                  <a:srgbClr val="000000"/>
                </a:solidFill>
                <a:latin typeface="Arial"/>
                <a:ea typeface="Arial"/>
                <a:cs typeface="Arial"/>
                <a:sym typeface="Arial"/>
              </a:rPr>
              <a:t> (2022). </a:t>
            </a:r>
            <a:r>
              <a:rPr lang="en" sz="1100" i="1" dirty="0">
                <a:solidFill>
                  <a:srgbClr val="000000"/>
                </a:solidFill>
                <a:latin typeface="Arial"/>
                <a:ea typeface="Arial"/>
                <a:cs typeface="Arial"/>
                <a:sym typeface="Arial"/>
              </a:rPr>
              <a:t>Benefits and challenges of implementing telehealth in rural settings: A mixed-methods study of behavioral medicine providers.</a:t>
            </a:r>
            <a:r>
              <a:rPr lang="en" sz="1100" dirty="0">
                <a:solidFill>
                  <a:srgbClr val="000000"/>
                </a:solidFill>
                <a:latin typeface="Arial"/>
                <a:ea typeface="Arial"/>
                <a:cs typeface="Arial"/>
                <a:sym typeface="Arial"/>
              </a:rPr>
              <a:t> Health &amp; Social Work, 47(1), 7–18. </a:t>
            </a:r>
            <a:r>
              <a:rPr lang="en" sz="1100" u="sng" dirty="0">
                <a:solidFill>
                  <a:schemeClr val="hlink"/>
                </a:solidFill>
                <a:latin typeface="Arial"/>
                <a:ea typeface="Arial"/>
                <a:cs typeface="Arial"/>
                <a:sym typeface="Arial"/>
                <a:hlinkClick r:id="rId4"/>
              </a:rPr>
              <a:t>https://doi-org.ezproxy.waterfield.murraystate.edu/10.1093/hsw/hlab036</a:t>
            </a: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557784" lvl="0" indent="-557784" algn="l" rtl="0">
              <a:lnSpc>
                <a:spcPct val="100000"/>
              </a:lnSpc>
              <a:spcBef>
                <a:spcPts val="1200"/>
              </a:spcBef>
              <a:spcAft>
                <a:spcPts val="0"/>
              </a:spcAft>
              <a:buNone/>
            </a:pPr>
            <a:r>
              <a:rPr lang="en" sz="1100" dirty="0">
                <a:solidFill>
                  <a:srgbClr val="000000"/>
                </a:solidFill>
                <a:latin typeface="Arial"/>
                <a:ea typeface="Arial"/>
                <a:cs typeface="Arial"/>
                <a:sym typeface="Arial"/>
              </a:rPr>
              <a:t>         Harkey, L. C., Jung, S. M., Newton, E. R., &amp; Patterson, A. (2020). Patient satisfaction with telehealth in rural settings: A          systematic review. </a:t>
            </a:r>
            <a:r>
              <a:rPr lang="en" sz="1100" i="1" dirty="0">
                <a:solidFill>
                  <a:srgbClr val="000000"/>
                </a:solidFill>
                <a:latin typeface="Arial"/>
                <a:ea typeface="Arial"/>
                <a:cs typeface="Arial"/>
                <a:sym typeface="Arial"/>
              </a:rPr>
              <a:t>PubMed Central</a:t>
            </a:r>
            <a:r>
              <a:rPr lang="en" sz="1100" dirty="0">
                <a:solidFill>
                  <a:srgbClr val="000000"/>
                </a:solidFill>
                <a:latin typeface="Arial"/>
                <a:ea typeface="Arial"/>
                <a:cs typeface="Arial"/>
                <a:sym typeface="Arial"/>
              </a:rPr>
              <a:t>. </a:t>
            </a:r>
            <a:r>
              <a:rPr lang="en" sz="1100" u="sng"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https://www.ncbi.nlm.nih.gov/pmc/articles/PMC7757651/</a:t>
            </a:r>
            <a:endParaRPr sz="1100" dirty="0">
              <a:solidFill>
                <a:schemeClr val="accent5"/>
              </a:solidFill>
              <a:latin typeface="Arial"/>
              <a:ea typeface="Arial"/>
              <a:cs typeface="Arial"/>
              <a:sym typeface="Arial"/>
            </a:endParaRPr>
          </a:p>
          <a:p>
            <a:pPr marL="539496" lvl="0" indent="-192023" algn="l" rtl="0">
              <a:spcBef>
                <a:spcPts val="1200"/>
              </a:spcBef>
              <a:spcAft>
                <a:spcPts val="1200"/>
              </a:spcAft>
              <a:buNone/>
            </a:pPr>
            <a:r>
              <a:rPr lang="en-US" sz="1100" dirty="0">
                <a:solidFill>
                  <a:srgbClr val="000000"/>
                </a:solidFill>
                <a:latin typeface="Arial"/>
                <a:ea typeface="Arial"/>
                <a:cs typeface="Arial"/>
                <a:sym typeface="Arial"/>
              </a:rPr>
              <a:t>The University of Tulsa (2023). </a:t>
            </a:r>
            <a:r>
              <a:rPr lang="en-US" sz="1100" i="1" dirty="0">
                <a:solidFill>
                  <a:srgbClr val="000000"/>
                </a:solidFill>
                <a:latin typeface="Arial"/>
                <a:ea typeface="Arial"/>
                <a:cs typeface="Arial"/>
                <a:sym typeface="Arial"/>
              </a:rPr>
              <a:t>How the theory of human caring applies to nursing.</a:t>
            </a:r>
            <a:r>
              <a:rPr lang="en-US" sz="1100" dirty="0">
                <a:solidFill>
                  <a:srgbClr val="000000"/>
                </a:solidFill>
                <a:latin typeface="Arial"/>
                <a:ea typeface="Arial"/>
                <a:cs typeface="Arial"/>
                <a:sym typeface="Arial"/>
              </a:rPr>
              <a:t> UTulsa.edu. </a:t>
            </a:r>
            <a:r>
              <a:rPr lang="en-US" sz="1100" dirty="0">
                <a:solidFill>
                  <a:srgbClr val="000000"/>
                </a:solidFill>
                <a:latin typeface="Arial"/>
                <a:ea typeface="Arial"/>
                <a:cs typeface="Arial"/>
                <a:sym typeface="Arial"/>
                <a:hlinkClick r:id="rId6"/>
              </a:rPr>
              <a:t>https://online.utulsa.edu/blog/theory-of-human-caring/#:~:text=The%20central%20tenet%20of%20the,nurses%20to%20cultivate%20that%20environment</a:t>
            </a:r>
            <a:r>
              <a:rPr lang="en-US"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p:txBody>
      </p:sp>
      <p:pic>
        <p:nvPicPr>
          <p:cNvPr id="121" name="Google Shape;121;p21"/>
          <p:cNvPicPr preferRelativeResize="0"/>
          <p:nvPr/>
        </p:nvPicPr>
        <p:blipFill>
          <a:blip r:embed="rId7">
            <a:alphaModFix/>
          </a:blip>
          <a:stretch>
            <a:fillRect/>
          </a:stretch>
        </p:blipFill>
        <p:spPr>
          <a:xfrm>
            <a:off x="1369099" y="3877175"/>
            <a:ext cx="6405802" cy="113165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On-screen Show (16:9)</PresentationFormat>
  <Paragraphs>39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Open Sans</vt:lpstr>
      <vt:lpstr>PT Sans Narrow</vt:lpstr>
      <vt:lpstr>Tropic</vt:lpstr>
      <vt:lpstr>A Review of the Benefits of Telehealth for Rural Communities</vt:lpstr>
      <vt:lpstr>Beginnings</vt:lpstr>
      <vt:lpstr>Theoretical Framework: Human Caring</vt:lpstr>
      <vt:lpstr>Study 1: Older Adults</vt:lpstr>
      <vt:lpstr>Study 2: Behavioral Medicine</vt:lpstr>
      <vt:lpstr>Study 3: Patient Satisfaction</vt:lpstr>
      <vt:lpstr>Our Recommendations</vt:lpstr>
      <vt:lpstr>Discussion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the Benefits of Telehealth for Rural Communities</dc:title>
  <cp:lastModifiedBy>Cade Alberson</cp:lastModifiedBy>
  <cp:revision>2</cp:revision>
  <dcterms:modified xsi:type="dcterms:W3CDTF">2023-10-15T15:57:46Z</dcterms:modified>
</cp:coreProperties>
</file>