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2" r:id="rId5"/>
    <p:sldId id="259" r:id="rId6"/>
    <p:sldId id="263" r:id="rId7"/>
    <p:sldId id="260" r:id="rId8"/>
    <p:sldId id="261"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39" d="100"/>
          <a:sy n="39" d="100"/>
        </p:scale>
        <p:origin x="1672"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10/23/2023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31249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5343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10/23/2023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9815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10/23/2023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50624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10/23/2023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293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4622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1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1469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0651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10/23/2023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4716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10/23/2023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7797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10/23/2023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4183883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6B695AA2-4B70-477F-AF90-536B720A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etwork Technology Background">
            <a:extLst>
              <a:ext uri="{FF2B5EF4-FFF2-40B4-BE49-F238E27FC236}">
                <a16:creationId xmlns:a16="http://schemas.microsoft.com/office/drawing/2014/main" id="{022EC27A-AFAC-4524-3BC2-30276B542EEF}"/>
              </a:ext>
            </a:extLst>
          </p:cNvPr>
          <p:cNvPicPr>
            <a:picLocks noChangeAspect="1"/>
          </p:cNvPicPr>
          <p:nvPr/>
        </p:nvPicPr>
        <p:blipFill rotWithShape="1">
          <a:blip r:embed="rId2">
            <a:alphaModFix amt="40000"/>
          </a:blip>
          <a:srcRect b="3434"/>
          <a:stretch/>
        </p:blipFill>
        <p:spPr>
          <a:xfrm>
            <a:off x="20320" y="0"/>
            <a:ext cx="12191979" cy="6857990"/>
          </a:xfrm>
          <a:prstGeom prst="rect">
            <a:avLst/>
          </a:prstGeom>
        </p:spPr>
      </p:pic>
      <p:sp>
        <p:nvSpPr>
          <p:cNvPr id="2" name="Title 1">
            <a:extLst>
              <a:ext uri="{FF2B5EF4-FFF2-40B4-BE49-F238E27FC236}">
                <a16:creationId xmlns:a16="http://schemas.microsoft.com/office/drawing/2014/main" id="{B54F2AD5-84C9-BA45-5117-7CF2D0757BB5}"/>
              </a:ext>
            </a:extLst>
          </p:cNvPr>
          <p:cNvSpPr>
            <a:spLocks noGrp="1"/>
          </p:cNvSpPr>
          <p:nvPr>
            <p:ph type="ctrTitle"/>
          </p:nvPr>
        </p:nvSpPr>
        <p:spPr>
          <a:xfrm>
            <a:off x="965201" y="1876642"/>
            <a:ext cx="10225530" cy="1475013"/>
          </a:xfrm>
        </p:spPr>
        <p:txBody>
          <a:bodyPr>
            <a:normAutofit/>
          </a:bodyPr>
          <a:lstStyle/>
          <a:p>
            <a:pPr algn="ctr"/>
            <a:r>
              <a:rPr lang="en-US" sz="4000" dirty="0">
                <a:solidFill>
                  <a:schemeClr val="tx1"/>
                </a:solidFill>
              </a:rPr>
              <a:t>Effects and treatments of depression affecting patient outcomes</a:t>
            </a:r>
          </a:p>
        </p:txBody>
      </p:sp>
      <p:sp>
        <p:nvSpPr>
          <p:cNvPr id="3" name="Subtitle 2">
            <a:extLst>
              <a:ext uri="{FF2B5EF4-FFF2-40B4-BE49-F238E27FC236}">
                <a16:creationId xmlns:a16="http://schemas.microsoft.com/office/drawing/2014/main" id="{AF7AAC4A-F565-36C4-6AC3-6103BF59E025}"/>
              </a:ext>
            </a:extLst>
          </p:cNvPr>
          <p:cNvSpPr>
            <a:spLocks noGrp="1"/>
          </p:cNvSpPr>
          <p:nvPr>
            <p:ph type="subTitle" idx="1"/>
          </p:nvPr>
        </p:nvSpPr>
        <p:spPr>
          <a:xfrm>
            <a:off x="965201" y="3428995"/>
            <a:ext cx="10225530" cy="590321"/>
          </a:xfrm>
        </p:spPr>
        <p:txBody>
          <a:bodyPr>
            <a:normAutofit/>
          </a:bodyPr>
          <a:lstStyle/>
          <a:p>
            <a:pPr algn="ctr"/>
            <a:r>
              <a:rPr lang="en-US" dirty="0">
                <a:solidFill>
                  <a:schemeClr val="tx1"/>
                </a:solidFill>
              </a:rPr>
              <a:t>By: parker Gerard</a:t>
            </a:r>
          </a:p>
        </p:txBody>
      </p:sp>
      <p:pic>
        <p:nvPicPr>
          <p:cNvPr id="6" name="Picture 5">
            <a:extLst>
              <a:ext uri="{FF2B5EF4-FFF2-40B4-BE49-F238E27FC236}">
                <a16:creationId xmlns:a16="http://schemas.microsoft.com/office/drawing/2014/main" id="{36BEC10F-DE63-A736-BFFF-60CC617BDA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34" y="4628024"/>
            <a:ext cx="12192000" cy="1200546"/>
          </a:xfrm>
          <a:prstGeom prst="rect">
            <a:avLst/>
          </a:prstGeom>
        </p:spPr>
      </p:pic>
    </p:spTree>
    <p:extLst>
      <p:ext uri="{BB962C8B-B14F-4D97-AF65-F5344CB8AC3E}">
        <p14:creationId xmlns:p14="http://schemas.microsoft.com/office/powerpoint/2010/main" val="284531955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A9E43-01CD-CF45-E9AA-B974835D0678}"/>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E96CEAA1-C745-4EEA-88DC-648BD1EBEECA}"/>
              </a:ext>
            </a:extLst>
          </p:cNvPr>
          <p:cNvSpPr>
            <a:spLocks noGrp="1"/>
          </p:cNvSpPr>
          <p:nvPr>
            <p:ph idx="1"/>
          </p:nvPr>
        </p:nvSpPr>
        <p:spPr/>
        <p:txBody>
          <a:bodyPr/>
          <a:lstStyle/>
          <a:p>
            <a:r>
              <a:rPr lang="en-US" sz="1800" dirty="0">
                <a:effectLst/>
                <a:latin typeface="Times New Roman" panose="02020603050405020304" pitchFamily="18" charset="0"/>
                <a:ea typeface="Yu Mincho" panose="02020400000000000000" pitchFamily="18" charset="-128"/>
              </a:rPr>
              <a:t>Depression is a common issue within the inpatient setting that can have drastic effects on the patients’ condition. The absence of adequate treatment can lead to longer hospital stays, increased wound healing times, and higher risk of readmission. </a:t>
            </a:r>
          </a:p>
          <a:p>
            <a:r>
              <a:rPr lang="en-US" sz="1800" kern="100" dirty="0">
                <a:effectLst/>
                <a:latin typeface="Times New Roman" panose="02020603050405020304" pitchFamily="18" charset="0"/>
                <a:ea typeface="Yu Mincho" panose="02020400000000000000" pitchFamily="18" charset="-128"/>
                <a:cs typeface="Times New Roman" panose="02020603050405020304" pitchFamily="18" charset="0"/>
              </a:rPr>
              <a:t>Evidence-based treatments include dynamic bedroom lighting, metacognitive therapy, VITA, and affect phobia therapy. With proper utilization from the nursing staff and regimen adherence among patients, overall client conditions will improve. </a:t>
            </a:r>
            <a:endParaRPr lang="en-US"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5230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7B6A-3892-67A4-6DE8-C27868825670}"/>
              </a:ext>
            </a:extLst>
          </p:cNvPr>
          <p:cNvSpPr>
            <a:spLocks noGrp="1"/>
          </p:cNvSpPr>
          <p:nvPr>
            <p:ph type="ctrTitle"/>
          </p:nvPr>
        </p:nvSpPr>
        <p:spPr/>
        <p:txBody>
          <a:bodyPr>
            <a:normAutofit/>
          </a:bodyPr>
          <a:lstStyle/>
          <a:p>
            <a:pPr algn="ctr"/>
            <a:r>
              <a:rPr lang="en-US" sz="6000" dirty="0"/>
              <a:t>Background</a:t>
            </a:r>
          </a:p>
        </p:txBody>
      </p:sp>
      <p:sp>
        <p:nvSpPr>
          <p:cNvPr id="4" name="TextBox 3">
            <a:extLst>
              <a:ext uri="{FF2B5EF4-FFF2-40B4-BE49-F238E27FC236}">
                <a16:creationId xmlns:a16="http://schemas.microsoft.com/office/drawing/2014/main" id="{05DFEA8C-2145-743F-6897-022493F3378C}"/>
              </a:ext>
            </a:extLst>
          </p:cNvPr>
          <p:cNvSpPr txBox="1"/>
          <p:nvPr/>
        </p:nvSpPr>
        <p:spPr>
          <a:xfrm>
            <a:off x="498764" y="3084021"/>
            <a:ext cx="11075976" cy="3323987"/>
          </a:xfrm>
          <a:prstGeom prst="rect">
            <a:avLst/>
          </a:prstGeom>
          <a:noFill/>
        </p:spPr>
        <p:txBody>
          <a:bodyPr wrap="square" rtlCol="0">
            <a:spAutoFit/>
          </a:bodyPr>
          <a:lstStyle/>
          <a:p>
            <a:r>
              <a:rPr lang="en-US" sz="2400" dirty="0">
                <a:solidFill>
                  <a:schemeClr val="bg1"/>
                </a:solidFill>
              </a:rPr>
              <a:t>The purpose of this research is to identify the effects of depression on patient outcomes as well as identifying supplemental treatments. </a:t>
            </a:r>
            <a:endParaRPr lang="en-US" dirty="0">
              <a:solidFill>
                <a:schemeClr val="bg1"/>
              </a:solidFill>
            </a:endParaRPr>
          </a:p>
          <a:p>
            <a:pPr marL="285750" indent="-285750">
              <a:buFont typeface="Wingdings" panose="05000000000000000000" pitchFamily="2" charset="2"/>
              <a:buChar char="v"/>
            </a:pPr>
            <a:endParaRPr lang="en-US" dirty="0">
              <a:solidFill>
                <a:schemeClr val="bg1"/>
              </a:solidFill>
            </a:endParaRPr>
          </a:p>
          <a:p>
            <a:pPr marL="285750" indent="-285750">
              <a:buFont typeface="Wingdings" panose="05000000000000000000" pitchFamily="2" charset="2"/>
              <a:buChar char="v"/>
            </a:pPr>
            <a:endParaRPr lang="en-US" dirty="0">
              <a:solidFill>
                <a:schemeClr val="bg1"/>
              </a:solidFill>
            </a:endParaRPr>
          </a:p>
          <a:p>
            <a:pPr marL="285750" indent="-285750">
              <a:buFont typeface="Wingdings" panose="05000000000000000000" pitchFamily="2" charset="2"/>
              <a:buChar char="v"/>
            </a:pPr>
            <a:r>
              <a:rPr lang="en-US" dirty="0">
                <a:solidFill>
                  <a:schemeClr val="bg1"/>
                </a:solidFill>
              </a:rPr>
              <a:t>Depression is the largest contributor to non-fatal health loss</a:t>
            </a:r>
          </a:p>
          <a:p>
            <a:pPr marL="285750" indent="-285750">
              <a:buFont typeface="Wingdings" panose="05000000000000000000" pitchFamily="2" charset="2"/>
              <a:buChar char="v"/>
            </a:pPr>
            <a:r>
              <a:rPr lang="en-US" dirty="0">
                <a:solidFill>
                  <a:schemeClr val="bg1"/>
                </a:solidFill>
              </a:rPr>
              <a:t>Depression can lead to:</a:t>
            </a:r>
          </a:p>
          <a:p>
            <a:pPr marL="742950" lvl="1" indent="-285750">
              <a:buFont typeface="Wingdings" panose="05000000000000000000" pitchFamily="2" charset="2"/>
              <a:buChar char="v"/>
            </a:pPr>
            <a:r>
              <a:rPr lang="en-US" dirty="0">
                <a:solidFill>
                  <a:schemeClr val="bg1"/>
                </a:solidFill>
              </a:rPr>
              <a:t>Increased duration of patient stay</a:t>
            </a:r>
          </a:p>
          <a:p>
            <a:pPr marL="742950" lvl="1" indent="-285750">
              <a:buFont typeface="Wingdings" panose="05000000000000000000" pitchFamily="2" charset="2"/>
              <a:buChar char="v"/>
            </a:pPr>
            <a:r>
              <a:rPr lang="en-US" dirty="0">
                <a:solidFill>
                  <a:schemeClr val="bg1"/>
                </a:solidFill>
              </a:rPr>
              <a:t>Increased time of wound healing</a:t>
            </a:r>
          </a:p>
          <a:p>
            <a:pPr marL="742950" lvl="1" indent="-285750">
              <a:buFont typeface="Wingdings" panose="05000000000000000000" pitchFamily="2" charset="2"/>
              <a:buChar char="v"/>
            </a:pPr>
            <a:r>
              <a:rPr lang="en-US" dirty="0">
                <a:solidFill>
                  <a:schemeClr val="bg1"/>
                </a:solidFill>
              </a:rPr>
              <a:t>Increased risk of readmission</a:t>
            </a:r>
          </a:p>
          <a:p>
            <a:pPr marL="285750" indent="-285750">
              <a:buFont typeface="Wingdings" panose="05000000000000000000" pitchFamily="2" charset="2"/>
              <a:buChar char="v"/>
            </a:pPr>
            <a:r>
              <a:rPr lang="en-US" dirty="0">
                <a:solidFill>
                  <a:schemeClr val="bg1"/>
                </a:solidFill>
              </a:rPr>
              <a:t>Depression is typically treated in a singular approach</a:t>
            </a:r>
          </a:p>
          <a:p>
            <a:pPr marL="285750" indent="-285750">
              <a:buFont typeface="Wingdings" panose="05000000000000000000" pitchFamily="2" charset="2"/>
              <a:buChar char="v"/>
            </a:pPr>
            <a:r>
              <a:rPr lang="en-US" dirty="0">
                <a:solidFill>
                  <a:schemeClr val="bg1"/>
                </a:solidFill>
              </a:rPr>
              <a:t>Depression is a complicated issue that is unique to the patient</a:t>
            </a:r>
          </a:p>
        </p:txBody>
      </p:sp>
    </p:spTree>
    <p:extLst>
      <p:ext uri="{BB962C8B-B14F-4D97-AF65-F5344CB8AC3E}">
        <p14:creationId xmlns:p14="http://schemas.microsoft.com/office/powerpoint/2010/main" val="111611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95B620-6883-7F97-BE51-EA49394FD273}"/>
              </a:ext>
            </a:extLst>
          </p:cNvPr>
          <p:cNvSpPr>
            <a:spLocks noGrp="1"/>
          </p:cNvSpPr>
          <p:nvPr>
            <p:ph type="title"/>
          </p:nvPr>
        </p:nvSpPr>
        <p:spPr/>
        <p:txBody>
          <a:bodyPr/>
          <a:lstStyle/>
          <a:p>
            <a:pPr algn="ctr"/>
            <a:r>
              <a:rPr lang="en-US" dirty="0"/>
              <a:t>Theoretical framework</a:t>
            </a:r>
          </a:p>
        </p:txBody>
      </p:sp>
      <p:sp>
        <p:nvSpPr>
          <p:cNvPr id="5" name="Text Placeholder 4">
            <a:extLst>
              <a:ext uri="{FF2B5EF4-FFF2-40B4-BE49-F238E27FC236}">
                <a16:creationId xmlns:a16="http://schemas.microsoft.com/office/drawing/2014/main" id="{B1910277-1330-B071-3DBF-59690E3E3F02}"/>
              </a:ext>
            </a:extLst>
          </p:cNvPr>
          <p:cNvSpPr>
            <a:spLocks noGrp="1"/>
          </p:cNvSpPr>
          <p:nvPr>
            <p:ph type="body" idx="1"/>
          </p:nvPr>
        </p:nvSpPr>
        <p:spPr/>
        <p:txBody>
          <a:bodyPr/>
          <a:lstStyle/>
          <a:p>
            <a:pPr algn="ctr"/>
            <a:r>
              <a:rPr lang="en-US" sz="2400" dirty="0"/>
              <a:t>John B. Watson</a:t>
            </a:r>
          </a:p>
        </p:txBody>
      </p:sp>
      <p:sp>
        <p:nvSpPr>
          <p:cNvPr id="6" name="Content Placeholder 5">
            <a:extLst>
              <a:ext uri="{FF2B5EF4-FFF2-40B4-BE49-F238E27FC236}">
                <a16:creationId xmlns:a16="http://schemas.microsoft.com/office/drawing/2014/main" id="{5A1B6519-5862-7258-F6EF-1251CA5D087A}"/>
              </a:ext>
            </a:extLst>
          </p:cNvPr>
          <p:cNvSpPr>
            <a:spLocks noGrp="1"/>
          </p:cNvSpPr>
          <p:nvPr>
            <p:ph sz="half" idx="2"/>
          </p:nvPr>
        </p:nvSpPr>
        <p:spPr/>
        <p:txBody>
          <a:bodyPr/>
          <a:lstStyle/>
          <a:p>
            <a:r>
              <a:rPr lang="en-US" sz="1800" dirty="0"/>
              <a:t>Originally created Behavioral Theory</a:t>
            </a:r>
          </a:p>
          <a:p>
            <a:pPr lvl="1"/>
            <a:r>
              <a:rPr lang="en-US" sz="1600" dirty="0"/>
              <a:t>Suggests that an individual’s outlook on their environment is predetermined by their experiences. </a:t>
            </a:r>
          </a:p>
          <a:p>
            <a:pPr lvl="1"/>
            <a:r>
              <a:rPr lang="en-US" sz="1600" dirty="0"/>
              <a:t>Individuals can be “conditioned” into a predetermined thought process.</a:t>
            </a:r>
          </a:p>
          <a:p>
            <a:pPr lvl="1"/>
            <a:r>
              <a:rPr lang="en-US" sz="1600" dirty="0"/>
              <a:t>ex) Child gets bit by dog and is scared of dogs thereon out.</a:t>
            </a:r>
          </a:p>
          <a:p>
            <a:pPr marL="324000" lvl="1" indent="0">
              <a:buNone/>
            </a:pPr>
            <a:endParaRPr lang="en-US" dirty="0"/>
          </a:p>
        </p:txBody>
      </p:sp>
      <p:sp>
        <p:nvSpPr>
          <p:cNvPr id="7" name="Text Placeholder 6">
            <a:extLst>
              <a:ext uri="{FF2B5EF4-FFF2-40B4-BE49-F238E27FC236}">
                <a16:creationId xmlns:a16="http://schemas.microsoft.com/office/drawing/2014/main" id="{BC4B9F45-101C-C960-9B19-5D83449A531B}"/>
              </a:ext>
            </a:extLst>
          </p:cNvPr>
          <p:cNvSpPr>
            <a:spLocks noGrp="1"/>
          </p:cNvSpPr>
          <p:nvPr>
            <p:ph type="body" sz="quarter" idx="3"/>
          </p:nvPr>
        </p:nvSpPr>
        <p:spPr/>
        <p:txBody>
          <a:bodyPr/>
          <a:lstStyle/>
          <a:p>
            <a:pPr algn="ctr"/>
            <a:r>
              <a:rPr lang="en-US" sz="2400" dirty="0"/>
              <a:t>Aaron T. Beck</a:t>
            </a:r>
          </a:p>
        </p:txBody>
      </p:sp>
      <p:sp>
        <p:nvSpPr>
          <p:cNvPr id="8" name="Content Placeholder 7">
            <a:extLst>
              <a:ext uri="{FF2B5EF4-FFF2-40B4-BE49-F238E27FC236}">
                <a16:creationId xmlns:a16="http://schemas.microsoft.com/office/drawing/2014/main" id="{A1177E87-999C-DE6D-7405-2C79095E1FD2}"/>
              </a:ext>
            </a:extLst>
          </p:cNvPr>
          <p:cNvSpPr>
            <a:spLocks noGrp="1"/>
          </p:cNvSpPr>
          <p:nvPr>
            <p:ph sz="quarter" idx="4"/>
          </p:nvPr>
        </p:nvSpPr>
        <p:spPr/>
        <p:txBody>
          <a:bodyPr>
            <a:normAutofit fontScale="92500" lnSpcReduction="10000"/>
          </a:bodyPr>
          <a:lstStyle/>
          <a:p>
            <a:r>
              <a:rPr lang="en-US" sz="1800" dirty="0"/>
              <a:t>Beck furthered upon the idea of Behavioral Therapy, founding Cognitive Behavioral Therapy</a:t>
            </a:r>
          </a:p>
          <a:p>
            <a:pPr lvl="1"/>
            <a:r>
              <a:rPr lang="en-US" sz="1500" dirty="0"/>
              <a:t>Cognitive Behavioral Therapy is based on the principle that a patient’s condition (psychiatric disorder) revolves around their outlook on their environment and their place within said environment.</a:t>
            </a:r>
          </a:p>
          <a:p>
            <a:pPr lvl="1"/>
            <a:r>
              <a:rPr lang="en-US" sz="1500" dirty="0"/>
              <a:t>By altering this outlook on their environment and position within, CBT can improve patient conditions</a:t>
            </a:r>
          </a:p>
        </p:txBody>
      </p:sp>
    </p:spTree>
    <p:extLst>
      <p:ext uri="{BB962C8B-B14F-4D97-AF65-F5344CB8AC3E}">
        <p14:creationId xmlns:p14="http://schemas.microsoft.com/office/powerpoint/2010/main" val="99910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A9D25F-64DB-8CB8-7FDD-6F38CF23C150}"/>
              </a:ext>
            </a:extLst>
          </p:cNvPr>
          <p:cNvSpPr>
            <a:spLocks noGrp="1"/>
          </p:cNvSpPr>
          <p:nvPr>
            <p:ph type="title"/>
          </p:nvPr>
        </p:nvSpPr>
        <p:spPr>
          <a:xfrm>
            <a:off x="581192" y="1773464"/>
            <a:ext cx="11029615" cy="2147467"/>
          </a:xfrm>
        </p:spPr>
        <p:txBody>
          <a:bodyPr>
            <a:normAutofit/>
          </a:bodyPr>
          <a:lstStyle/>
          <a:p>
            <a:pPr algn="ctr"/>
            <a:r>
              <a:rPr lang="en-US" sz="10000" dirty="0"/>
              <a:t>Research</a:t>
            </a:r>
          </a:p>
        </p:txBody>
      </p:sp>
    </p:spTree>
    <p:extLst>
      <p:ext uri="{BB962C8B-B14F-4D97-AF65-F5344CB8AC3E}">
        <p14:creationId xmlns:p14="http://schemas.microsoft.com/office/powerpoint/2010/main" val="107153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903E99-B711-6254-9A4F-C6EC58D14445}"/>
              </a:ext>
            </a:extLst>
          </p:cNvPr>
          <p:cNvSpPr>
            <a:spLocks noGrp="1"/>
          </p:cNvSpPr>
          <p:nvPr>
            <p:ph type="ctrTitle"/>
          </p:nvPr>
        </p:nvSpPr>
        <p:spPr/>
        <p:txBody>
          <a:bodyPr>
            <a:normAutofit fontScale="90000"/>
          </a:bodyPr>
          <a:lstStyle/>
          <a:p>
            <a:pPr algn="ctr"/>
            <a:r>
              <a:rPr lang="en-US" dirty="0"/>
              <a:t>Effects of dynamic bedroom lighting on measures of sleep and circadian rest‑activity rhythm in inpatients with major depressive disorder</a:t>
            </a:r>
          </a:p>
        </p:txBody>
      </p:sp>
      <p:sp>
        <p:nvSpPr>
          <p:cNvPr id="8" name="Subtitle 7">
            <a:extLst>
              <a:ext uri="{FF2B5EF4-FFF2-40B4-BE49-F238E27FC236}">
                <a16:creationId xmlns:a16="http://schemas.microsoft.com/office/drawing/2014/main" id="{49BB4F45-8BEC-332C-87C1-3C30B249A7B3}"/>
              </a:ext>
            </a:extLst>
          </p:cNvPr>
          <p:cNvSpPr>
            <a:spLocks noGrp="1"/>
          </p:cNvSpPr>
          <p:nvPr>
            <p:ph type="subTitle" idx="1"/>
          </p:nvPr>
        </p:nvSpPr>
        <p:spPr/>
        <p:txBody>
          <a:bodyPr/>
          <a:lstStyle/>
          <a:p>
            <a:r>
              <a:rPr lang="en-US" dirty="0"/>
              <a:t>Markus </a:t>
            </a:r>
            <a:r>
              <a:rPr lang="en-US" dirty="0" err="1"/>
              <a:t>canazei</a:t>
            </a:r>
            <a:r>
              <a:rPr lang="en-US" dirty="0"/>
              <a:t>, Johannes </a:t>
            </a:r>
            <a:r>
              <a:rPr lang="en-US" dirty="0" err="1"/>
              <a:t>Weninger</a:t>
            </a:r>
            <a:r>
              <a:rPr lang="en-US" dirty="0"/>
              <a:t>, Wilfried </a:t>
            </a:r>
            <a:r>
              <a:rPr lang="en-US" dirty="0" err="1"/>
              <a:t>pohl</a:t>
            </a:r>
            <a:r>
              <a:rPr lang="en-US" dirty="0"/>
              <a:t>, </a:t>
            </a:r>
            <a:r>
              <a:rPr lang="en-US" dirty="0" err="1"/>
              <a:t>josef</a:t>
            </a:r>
            <a:r>
              <a:rPr lang="en-US" dirty="0"/>
              <a:t> </a:t>
            </a:r>
            <a:r>
              <a:rPr lang="en-US" dirty="0" err="1"/>
              <a:t>marksteiner</a:t>
            </a:r>
            <a:r>
              <a:rPr lang="en-US" dirty="0"/>
              <a:t>, &amp; Elisabeth m. Weiss</a:t>
            </a:r>
          </a:p>
        </p:txBody>
      </p:sp>
      <p:sp>
        <p:nvSpPr>
          <p:cNvPr id="9" name="TextBox 8">
            <a:extLst>
              <a:ext uri="{FF2B5EF4-FFF2-40B4-BE49-F238E27FC236}">
                <a16:creationId xmlns:a16="http://schemas.microsoft.com/office/drawing/2014/main" id="{75B26FE6-923B-9EF2-132A-7CEA6537BA71}"/>
              </a:ext>
            </a:extLst>
          </p:cNvPr>
          <p:cNvSpPr txBox="1"/>
          <p:nvPr/>
        </p:nvSpPr>
        <p:spPr>
          <a:xfrm>
            <a:off x="457200" y="3085766"/>
            <a:ext cx="11280371" cy="3693319"/>
          </a:xfrm>
          <a:prstGeom prst="rect">
            <a:avLst/>
          </a:prstGeom>
          <a:noFill/>
        </p:spPr>
        <p:txBody>
          <a:bodyPr wrap="square" rtlCol="0">
            <a:spAutoFit/>
          </a:bodyPr>
          <a:lstStyle/>
          <a:p>
            <a:pPr marL="342900" indent="-342900">
              <a:buFont typeface="Wingdings" panose="05000000000000000000" pitchFamily="2" charset="2"/>
              <a:buChar char="v"/>
            </a:pPr>
            <a:r>
              <a:rPr lang="en-US" sz="2000" dirty="0">
                <a:solidFill>
                  <a:schemeClr val="bg1"/>
                </a:solidFill>
              </a:rPr>
              <a:t>Circadian rhythms play an important role in sleep schedule and depression</a:t>
            </a:r>
          </a:p>
          <a:p>
            <a:pPr marL="342900" indent="-342900">
              <a:buFont typeface="Wingdings" panose="05000000000000000000" pitchFamily="2" charset="2"/>
              <a:buChar char="v"/>
            </a:pPr>
            <a:r>
              <a:rPr lang="en-US" sz="2000" dirty="0">
                <a:solidFill>
                  <a:schemeClr val="bg1"/>
                </a:solidFill>
              </a:rPr>
              <a:t>Synthetic lighting used to establish circadian rhythms</a:t>
            </a:r>
          </a:p>
          <a:p>
            <a:pPr marL="342900" indent="-342900">
              <a:buFont typeface="Wingdings" panose="05000000000000000000" pitchFamily="2" charset="2"/>
              <a:buChar char="v"/>
            </a:pPr>
            <a:r>
              <a:rPr lang="en-US" sz="2000" dirty="0">
                <a:solidFill>
                  <a:schemeClr val="bg1"/>
                </a:solidFill>
              </a:rPr>
              <a:t>Simple lighting fixture within patient bedroom that simulates dawn and dusk</a:t>
            </a:r>
          </a:p>
          <a:p>
            <a:pPr marL="342900" indent="-342900">
              <a:buFont typeface="Wingdings" panose="05000000000000000000" pitchFamily="2" charset="2"/>
              <a:buChar char="v"/>
            </a:pPr>
            <a:r>
              <a:rPr lang="en-US" sz="2000" dirty="0">
                <a:solidFill>
                  <a:schemeClr val="bg1"/>
                </a:solidFill>
              </a:rPr>
              <a:t>“Moreover, and independent of treatment time, depressed patients showed shorter waking periods during nighttime sleep by 15 min under dynamic lighting and slept 11 min longer in treatment week 1 and 27 min longer in treatment week 2” (</a:t>
            </a:r>
            <a:r>
              <a:rPr lang="en-US" sz="2000" dirty="0" err="1">
                <a:solidFill>
                  <a:schemeClr val="bg1"/>
                </a:solidFill>
              </a:rPr>
              <a:t>Canazei</a:t>
            </a:r>
            <a:r>
              <a:rPr lang="en-US" sz="2000" dirty="0">
                <a:solidFill>
                  <a:schemeClr val="bg1"/>
                </a:solidFill>
              </a:rPr>
              <a:t> et al., 2022)</a:t>
            </a:r>
          </a:p>
          <a:p>
            <a:pPr marL="342900" indent="-342900">
              <a:buFont typeface="Wingdings" panose="05000000000000000000" pitchFamily="2" charset="2"/>
              <a:buChar char="v"/>
            </a:pPr>
            <a:endParaRPr lang="en-US" sz="2000" dirty="0">
              <a:solidFill>
                <a:schemeClr val="bg1"/>
              </a:solidFill>
            </a:endParaRPr>
          </a:p>
          <a:p>
            <a:r>
              <a:rPr lang="en-US" sz="1800" dirty="0" err="1">
                <a:solidFill>
                  <a:schemeClr val="bg1"/>
                </a:solidFill>
                <a:effectLst/>
                <a:latin typeface="Times New Roman" panose="02020603050405020304" pitchFamily="18" charset="0"/>
                <a:ea typeface="Times New Roman" panose="02020603050405020304" pitchFamily="18" charset="0"/>
              </a:rPr>
              <a:t>Canazei</a:t>
            </a:r>
            <a:r>
              <a:rPr lang="en-US" sz="1800" dirty="0">
                <a:solidFill>
                  <a:schemeClr val="bg1"/>
                </a:solidFill>
                <a:effectLst/>
                <a:latin typeface="Times New Roman" panose="02020603050405020304" pitchFamily="18" charset="0"/>
                <a:ea typeface="Times New Roman" panose="02020603050405020304" pitchFamily="18" charset="0"/>
              </a:rPr>
              <a:t>, M., </a:t>
            </a:r>
            <a:r>
              <a:rPr lang="en-US" sz="1800" dirty="0" err="1">
                <a:solidFill>
                  <a:schemeClr val="bg1"/>
                </a:solidFill>
                <a:effectLst/>
                <a:latin typeface="Times New Roman" panose="02020603050405020304" pitchFamily="18" charset="0"/>
                <a:ea typeface="Times New Roman" panose="02020603050405020304" pitchFamily="18" charset="0"/>
              </a:rPr>
              <a:t>Weninger</a:t>
            </a:r>
            <a:r>
              <a:rPr lang="en-US" sz="1800" dirty="0">
                <a:solidFill>
                  <a:schemeClr val="bg1"/>
                </a:solidFill>
                <a:effectLst/>
                <a:latin typeface="Times New Roman" panose="02020603050405020304" pitchFamily="18" charset="0"/>
                <a:ea typeface="Times New Roman" panose="02020603050405020304" pitchFamily="18" charset="0"/>
              </a:rPr>
              <a:t>, J., Pohl, W., </a:t>
            </a:r>
            <a:r>
              <a:rPr lang="en-US" sz="1800" dirty="0" err="1">
                <a:solidFill>
                  <a:schemeClr val="bg1"/>
                </a:solidFill>
                <a:effectLst/>
                <a:latin typeface="Times New Roman" panose="02020603050405020304" pitchFamily="18" charset="0"/>
                <a:ea typeface="Times New Roman" panose="02020603050405020304" pitchFamily="18" charset="0"/>
              </a:rPr>
              <a:t>Marksteiner</a:t>
            </a:r>
            <a:r>
              <a:rPr lang="en-US" sz="1800" dirty="0">
                <a:solidFill>
                  <a:schemeClr val="bg1"/>
                </a:solidFill>
                <a:effectLst/>
                <a:latin typeface="Times New Roman" panose="02020603050405020304" pitchFamily="18" charset="0"/>
                <a:ea typeface="Times New Roman" panose="02020603050405020304" pitchFamily="18" charset="0"/>
              </a:rPr>
              <a:t>, J., &amp; Weiss, E. M. (2022). Effects of dynamic bedroom lighting on</a:t>
            </a:r>
          </a:p>
          <a:p>
            <a:r>
              <a:rPr lang="en-US" dirty="0">
                <a:solidFill>
                  <a:schemeClr val="bg1"/>
                </a:solidFill>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measures of sleep and circadian rest-activity rhythm in inpatients with major depressive disorder. </a:t>
            </a:r>
            <a:r>
              <a:rPr lang="en-US" sz="1800" i="1" dirty="0">
                <a:solidFill>
                  <a:schemeClr val="bg1"/>
                </a:solidFill>
                <a:effectLst/>
                <a:latin typeface="Times New Roman" panose="02020603050405020304" pitchFamily="18" charset="0"/>
                <a:ea typeface="Times New Roman" panose="02020603050405020304" pitchFamily="18" charset="0"/>
              </a:rPr>
              <a:t>Scientific	Reports</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i="1" dirty="0">
                <a:solidFill>
                  <a:schemeClr val="bg1"/>
                </a:solidFill>
                <a:effectLst/>
                <a:latin typeface="Times New Roman" panose="02020603050405020304" pitchFamily="18" charset="0"/>
                <a:ea typeface="Times New Roman" panose="02020603050405020304" pitchFamily="18" charset="0"/>
              </a:rPr>
              <a:t>12</a:t>
            </a:r>
            <a:r>
              <a:rPr lang="en-US" sz="1800" dirty="0">
                <a:solidFill>
                  <a:schemeClr val="bg1"/>
                </a:solidFill>
                <a:effectLst/>
                <a:latin typeface="Times New Roman" panose="02020603050405020304" pitchFamily="18" charset="0"/>
                <a:ea typeface="Times New Roman" panose="02020603050405020304" pitchFamily="18" charset="0"/>
              </a:rPr>
              <a:t>(1), 1–12. https://doi-org.ezproxy.waterfield.murraystate.edu/10.1038/s41598-022-10161-8</a:t>
            </a:r>
            <a:endParaRPr lang="en-US" sz="2000" dirty="0"/>
          </a:p>
          <a:p>
            <a:endParaRPr lang="en-US" sz="2000" dirty="0"/>
          </a:p>
        </p:txBody>
      </p:sp>
    </p:spTree>
    <p:extLst>
      <p:ext uri="{BB962C8B-B14F-4D97-AF65-F5344CB8AC3E}">
        <p14:creationId xmlns:p14="http://schemas.microsoft.com/office/powerpoint/2010/main" val="209801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GT3X-BT | ActiGraph Wearable Devices">
            <a:extLst>
              <a:ext uri="{FF2B5EF4-FFF2-40B4-BE49-F238E27FC236}">
                <a16:creationId xmlns:a16="http://schemas.microsoft.com/office/drawing/2014/main" id="{A23C4C25-5A6D-4941-2226-30795CA8E0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352" y="2095501"/>
            <a:ext cx="3286805" cy="328680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ructural Waterproof LED Wall Washer Light Linear Outdoor RGB X14CA1 -  Haichang Optotech">
            <a:extLst>
              <a:ext uri="{FF2B5EF4-FFF2-40B4-BE49-F238E27FC236}">
                <a16:creationId xmlns:a16="http://schemas.microsoft.com/office/drawing/2014/main" id="{6FC1E8C0-F99E-7AFF-79E0-C4F90A7A44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414" y="908958"/>
            <a:ext cx="5518377" cy="5518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903E99-B711-6254-9A4F-C6EC58D14445}"/>
              </a:ext>
            </a:extLst>
          </p:cNvPr>
          <p:cNvSpPr>
            <a:spLocks noGrp="1"/>
          </p:cNvSpPr>
          <p:nvPr>
            <p:ph type="ctrTitle"/>
          </p:nvPr>
        </p:nvSpPr>
        <p:spPr/>
        <p:txBody>
          <a:bodyPr>
            <a:normAutofit fontScale="90000"/>
          </a:bodyPr>
          <a:lstStyle/>
          <a:p>
            <a:pPr algn="ctr"/>
            <a:r>
              <a:rPr lang="en-US" dirty="0"/>
              <a:t>Efficacy of metacognitive training for depression as add-on intervention for patients with depression in acute intensive psychiatric inpatient care: A randomized controlled trial</a:t>
            </a:r>
          </a:p>
        </p:txBody>
      </p:sp>
      <p:sp>
        <p:nvSpPr>
          <p:cNvPr id="8" name="Subtitle 7">
            <a:extLst>
              <a:ext uri="{FF2B5EF4-FFF2-40B4-BE49-F238E27FC236}">
                <a16:creationId xmlns:a16="http://schemas.microsoft.com/office/drawing/2014/main" id="{49BB4F45-8BEC-332C-87C1-3C30B249A7B3}"/>
              </a:ext>
            </a:extLst>
          </p:cNvPr>
          <p:cNvSpPr>
            <a:spLocks noGrp="1"/>
          </p:cNvSpPr>
          <p:nvPr>
            <p:ph type="subTitle" idx="1"/>
          </p:nvPr>
        </p:nvSpPr>
        <p:spPr/>
        <p:txBody>
          <a:bodyPr/>
          <a:lstStyle/>
          <a:p>
            <a:r>
              <a:rPr lang="en-US" dirty="0" err="1"/>
              <a:t>Marit</a:t>
            </a:r>
            <a:r>
              <a:rPr lang="en-US" dirty="0"/>
              <a:t> </a:t>
            </a:r>
            <a:r>
              <a:rPr lang="en-US" dirty="0" err="1"/>
              <a:t>Hauschildt</a:t>
            </a:r>
            <a:r>
              <a:rPr lang="en-US" dirty="0"/>
              <a:t>, </a:t>
            </a:r>
            <a:r>
              <a:rPr lang="en-US" dirty="0" err="1"/>
              <a:t>Sönke</a:t>
            </a:r>
            <a:r>
              <a:rPr lang="en-US" dirty="0"/>
              <a:t> </a:t>
            </a:r>
            <a:r>
              <a:rPr lang="en-US" dirty="0" err="1"/>
              <a:t>Arlt</a:t>
            </a:r>
            <a:r>
              <a:rPr lang="en-US" dirty="0"/>
              <a:t>, Steffen Moritz, Amir H. </a:t>
            </a:r>
            <a:r>
              <a:rPr lang="en-US" dirty="0" err="1"/>
              <a:t>Yassari</a:t>
            </a:r>
            <a:r>
              <a:rPr lang="en-US" dirty="0"/>
              <a:t>, Lena Jelinek</a:t>
            </a:r>
          </a:p>
        </p:txBody>
      </p:sp>
      <p:sp>
        <p:nvSpPr>
          <p:cNvPr id="9" name="TextBox 8">
            <a:extLst>
              <a:ext uri="{FF2B5EF4-FFF2-40B4-BE49-F238E27FC236}">
                <a16:creationId xmlns:a16="http://schemas.microsoft.com/office/drawing/2014/main" id="{75B26FE6-923B-9EF2-132A-7CEA6537BA71}"/>
              </a:ext>
            </a:extLst>
          </p:cNvPr>
          <p:cNvSpPr txBox="1"/>
          <p:nvPr/>
        </p:nvSpPr>
        <p:spPr>
          <a:xfrm>
            <a:off x="455814" y="3085766"/>
            <a:ext cx="11280371" cy="3385542"/>
          </a:xfrm>
          <a:prstGeom prst="rect">
            <a:avLst/>
          </a:prstGeom>
          <a:noFill/>
        </p:spPr>
        <p:txBody>
          <a:bodyPr wrap="square" rtlCol="0">
            <a:spAutoFit/>
          </a:bodyPr>
          <a:lstStyle/>
          <a:p>
            <a:pPr marL="342900" indent="-342900">
              <a:buFont typeface="Wingdings" panose="05000000000000000000" pitchFamily="2" charset="2"/>
              <a:buChar char="v"/>
            </a:pPr>
            <a:r>
              <a:rPr lang="en-US" sz="2000" dirty="0">
                <a:solidFill>
                  <a:schemeClr val="bg1"/>
                </a:solidFill>
              </a:rPr>
              <a:t>Metacognitive training covers a large range of cognitive biases.</a:t>
            </a:r>
          </a:p>
          <a:p>
            <a:pPr marL="342900" indent="-342900">
              <a:buFont typeface="Wingdings" panose="05000000000000000000" pitchFamily="2" charset="2"/>
              <a:buChar char="v"/>
            </a:pPr>
            <a:r>
              <a:rPr lang="en-US" sz="2000" dirty="0">
                <a:solidFill>
                  <a:schemeClr val="bg1"/>
                </a:solidFill>
              </a:rPr>
              <a:t>Targeted towards restructuring patient’s outlook on environment and place within.</a:t>
            </a:r>
          </a:p>
          <a:p>
            <a:pPr marL="342900" indent="-342900">
              <a:buFont typeface="Wingdings" panose="05000000000000000000" pitchFamily="2" charset="2"/>
              <a:buChar char="v"/>
            </a:pPr>
            <a:r>
              <a:rPr lang="en-US" sz="2000" dirty="0">
                <a:solidFill>
                  <a:schemeClr val="bg1"/>
                </a:solidFill>
              </a:rPr>
              <a:t>MCT is a low intensity, modular treatment.</a:t>
            </a:r>
          </a:p>
          <a:p>
            <a:pPr marL="342900" indent="-342900">
              <a:buFont typeface="Wingdings" panose="05000000000000000000" pitchFamily="2" charset="2"/>
              <a:buChar char="v"/>
            </a:pPr>
            <a:r>
              <a:rPr lang="en-US" sz="2000" dirty="0">
                <a:solidFill>
                  <a:schemeClr val="bg1"/>
                </a:solidFill>
              </a:rPr>
              <a:t>“They more often stated that the intervention was fun (p = 0.001), represented an important part of their treatment </a:t>
            </a:r>
            <a:r>
              <a:rPr lang="en-US" sz="2000" dirty="0" err="1">
                <a:solidFill>
                  <a:schemeClr val="bg1"/>
                </a:solidFill>
              </a:rPr>
              <a:t>programme</a:t>
            </a:r>
            <a:r>
              <a:rPr lang="en-US" sz="2000" dirty="0">
                <a:solidFill>
                  <a:schemeClr val="bg1"/>
                </a:solidFill>
              </a:rPr>
              <a:t> (p &lt; 0.001), and had positive effects on other interventions of the TAU” (</a:t>
            </a:r>
            <a:r>
              <a:rPr lang="en-US" sz="2000" dirty="0" err="1">
                <a:solidFill>
                  <a:schemeClr val="bg1"/>
                </a:solidFill>
              </a:rPr>
              <a:t>Arlt</a:t>
            </a:r>
            <a:r>
              <a:rPr lang="en-US" sz="2000" dirty="0">
                <a:solidFill>
                  <a:schemeClr val="bg1"/>
                </a:solidFill>
              </a:rPr>
              <a:t> et al., 2021)</a:t>
            </a:r>
          </a:p>
          <a:p>
            <a:pPr marL="342900" indent="-342900">
              <a:buFont typeface="Wingdings" panose="05000000000000000000" pitchFamily="2" charset="2"/>
              <a:buChar char="v"/>
            </a:pPr>
            <a:endParaRPr lang="en-US" sz="2000" dirty="0">
              <a:solidFill>
                <a:schemeClr val="bg1"/>
              </a:solidFill>
            </a:endParaRPr>
          </a:p>
          <a:p>
            <a:r>
              <a:rPr lang="en-US" sz="1800" dirty="0" err="1">
                <a:solidFill>
                  <a:schemeClr val="bg1"/>
                </a:solidFill>
                <a:effectLst/>
                <a:latin typeface="Times New Roman" panose="02020603050405020304" pitchFamily="18" charset="0"/>
                <a:ea typeface="Times New Roman" panose="02020603050405020304" pitchFamily="18" charset="0"/>
              </a:rPr>
              <a:t>Hauschildt</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M;Arlt</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S;Moritz</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S;Yassari</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AH;Jelinek</a:t>
            </a:r>
            <a:r>
              <a:rPr lang="en-US" sz="1800" dirty="0">
                <a:solidFill>
                  <a:schemeClr val="bg1"/>
                </a:solidFill>
                <a:effectLst/>
                <a:latin typeface="Times New Roman" panose="02020603050405020304" pitchFamily="18" charset="0"/>
                <a:ea typeface="Times New Roman" panose="02020603050405020304" pitchFamily="18" charset="0"/>
              </a:rPr>
              <a:t> L. (2022). Efficacy of metacognitive training for depression as add-on</a:t>
            </a:r>
          </a:p>
          <a:p>
            <a:r>
              <a:rPr lang="en-US" dirty="0">
                <a:solidFill>
                  <a:schemeClr val="bg1"/>
                </a:solidFill>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intervention for patients with depression in acute intensive psychiatric inpatient care: A randomized controlled</a:t>
            </a:r>
          </a:p>
          <a:p>
            <a:r>
              <a:rPr lang="en-US" dirty="0">
                <a:solidFill>
                  <a:schemeClr val="bg1"/>
                </a:solidFill>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trial. </a:t>
            </a:r>
            <a:r>
              <a:rPr lang="en-US" sz="1800" i="1" dirty="0">
                <a:solidFill>
                  <a:schemeClr val="bg1"/>
                </a:solidFill>
                <a:effectLst/>
                <a:latin typeface="Times New Roman" panose="02020603050405020304" pitchFamily="18" charset="0"/>
                <a:ea typeface="Times New Roman" panose="02020603050405020304" pitchFamily="18" charset="0"/>
              </a:rPr>
              <a:t>Clinical psychology &amp; psychotherapy.</a:t>
            </a:r>
            <a:r>
              <a:rPr lang="en-US" sz="1800" dirty="0">
                <a:solidFill>
                  <a:schemeClr val="bg1"/>
                </a:solidFill>
                <a:effectLst/>
                <a:latin typeface="Times New Roman" panose="02020603050405020304" pitchFamily="18" charset="0"/>
                <a:ea typeface="Times New Roman" panose="02020603050405020304" pitchFamily="18" charset="0"/>
              </a:rPr>
              <a:t> https://pubmed.ncbi.nlm.nih.gov/35274407/ </a:t>
            </a:r>
          </a:p>
          <a:p>
            <a:endParaRPr lang="en-US" sz="2000" dirty="0"/>
          </a:p>
        </p:txBody>
      </p:sp>
    </p:spTree>
    <p:extLst>
      <p:ext uri="{BB962C8B-B14F-4D97-AF65-F5344CB8AC3E}">
        <p14:creationId xmlns:p14="http://schemas.microsoft.com/office/powerpoint/2010/main" val="200311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903E99-B711-6254-9A4F-C6EC58D14445}"/>
              </a:ext>
            </a:extLst>
          </p:cNvPr>
          <p:cNvSpPr>
            <a:spLocks noGrp="1"/>
          </p:cNvSpPr>
          <p:nvPr>
            <p:ph type="ctrTitle"/>
          </p:nvPr>
        </p:nvSpPr>
        <p:spPr/>
        <p:txBody>
          <a:bodyPr>
            <a:normAutofit fontScale="90000"/>
          </a:bodyPr>
          <a:lstStyle/>
          <a:p>
            <a:pPr algn="ctr"/>
            <a:r>
              <a:rPr lang="en-US" dirty="0"/>
              <a:t>The Effectiveness of an Intensive Inpatient Psychotherapy Program for Chronic Depression: A naturalistic comparison with wait list</a:t>
            </a:r>
          </a:p>
        </p:txBody>
      </p:sp>
      <p:sp>
        <p:nvSpPr>
          <p:cNvPr id="8" name="Subtitle 7">
            <a:extLst>
              <a:ext uri="{FF2B5EF4-FFF2-40B4-BE49-F238E27FC236}">
                <a16:creationId xmlns:a16="http://schemas.microsoft.com/office/drawing/2014/main" id="{49BB4F45-8BEC-332C-87C1-3C30B249A7B3}"/>
              </a:ext>
            </a:extLst>
          </p:cNvPr>
          <p:cNvSpPr>
            <a:spLocks noGrp="1"/>
          </p:cNvSpPr>
          <p:nvPr>
            <p:ph type="subTitle" idx="1"/>
          </p:nvPr>
        </p:nvSpPr>
        <p:spPr/>
        <p:txBody>
          <a:bodyPr>
            <a:normAutofit fontScale="92500" lnSpcReduction="10000"/>
          </a:bodyPr>
          <a:lstStyle/>
          <a:p>
            <a:pPr algn="ctr"/>
            <a:r>
              <a:rPr lang="en-US" dirty="0"/>
              <a:t>Mikkel </a:t>
            </a:r>
            <a:r>
              <a:rPr lang="en-US" dirty="0" err="1"/>
              <a:t>Eielsen</a:t>
            </a:r>
            <a:r>
              <a:rPr lang="en-US" dirty="0"/>
              <a:t>, </a:t>
            </a:r>
            <a:r>
              <a:rPr lang="en-US" dirty="0" err="1"/>
              <a:t>Pål</a:t>
            </a:r>
            <a:r>
              <a:rPr lang="en-US" dirty="0"/>
              <a:t> Gunnar </a:t>
            </a:r>
            <a:r>
              <a:rPr lang="en-US" dirty="0" err="1"/>
              <a:t>Ulvenes</a:t>
            </a:r>
            <a:r>
              <a:rPr lang="en-US" dirty="0"/>
              <a:t>, Jan Ivar </a:t>
            </a:r>
            <a:r>
              <a:rPr lang="en-US" dirty="0" err="1"/>
              <a:t>Røssberg</a:t>
            </a:r>
            <a:r>
              <a:rPr lang="en-US" dirty="0"/>
              <a:t>, Andreas </a:t>
            </a:r>
            <a:r>
              <a:rPr lang="en-US" dirty="0" err="1"/>
              <a:t>Høstmælingen</a:t>
            </a:r>
            <a:r>
              <a:rPr lang="en-US" dirty="0"/>
              <a:t>, Christina S. Soma, Bruce E. </a:t>
            </a:r>
            <a:r>
              <a:rPr lang="en-US" dirty="0" err="1"/>
              <a:t>Wampold</a:t>
            </a:r>
            <a:endParaRPr lang="en-US" dirty="0"/>
          </a:p>
        </p:txBody>
      </p:sp>
      <p:sp>
        <p:nvSpPr>
          <p:cNvPr id="9" name="TextBox 8">
            <a:extLst>
              <a:ext uri="{FF2B5EF4-FFF2-40B4-BE49-F238E27FC236}">
                <a16:creationId xmlns:a16="http://schemas.microsoft.com/office/drawing/2014/main" id="{75B26FE6-923B-9EF2-132A-7CEA6537BA71}"/>
              </a:ext>
            </a:extLst>
          </p:cNvPr>
          <p:cNvSpPr txBox="1"/>
          <p:nvPr/>
        </p:nvSpPr>
        <p:spPr>
          <a:xfrm>
            <a:off x="455814" y="3085766"/>
            <a:ext cx="11280371" cy="4616648"/>
          </a:xfrm>
          <a:prstGeom prst="rect">
            <a:avLst/>
          </a:prstGeom>
          <a:noFill/>
        </p:spPr>
        <p:txBody>
          <a:bodyPr wrap="square" rtlCol="0">
            <a:spAutoFit/>
          </a:bodyPr>
          <a:lstStyle/>
          <a:p>
            <a:pPr marL="342900" indent="-342900">
              <a:buFont typeface="Wingdings" panose="05000000000000000000" pitchFamily="2" charset="2"/>
              <a:buChar char="v"/>
            </a:pPr>
            <a:r>
              <a:rPr lang="en-US" sz="2000" dirty="0">
                <a:solidFill>
                  <a:schemeClr val="bg1"/>
                </a:solidFill>
              </a:rPr>
              <a:t>Analyzes the use oof both VITA and Affect Phobia Therapy</a:t>
            </a:r>
          </a:p>
          <a:p>
            <a:pPr marL="342900" indent="-342900">
              <a:buFont typeface="Wingdings" panose="05000000000000000000" pitchFamily="2" charset="2"/>
              <a:buChar char="v"/>
            </a:pPr>
            <a:r>
              <a:rPr lang="en-US" sz="2000" dirty="0">
                <a:solidFill>
                  <a:schemeClr val="bg1"/>
                </a:solidFill>
              </a:rPr>
              <a:t>VITA</a:t>
            </a:r>
          </a:p>
          <a:p>
            <a:pPr marL="800100" lvl="1" indent="-342900">
              <a:buFont typeface="Wingdings" panose="05000000000000000000" pitchFamily="2" charset="2"/>
              <a:buChar char="v"/>
            </a:pPr>
            <a:r>
              <a:rPr lang="en-US" sz="2000" dirty="0">
                <a:solidFill>
                  <a:schemeClr val="bg1"/>
                </a:solidFill>
              </a:rPr>
              <a:t>“The VITA model focuses on relational aspects of religious and existential issues” (Eielson et al., 2022)</a:t>
            </a:r>
          </a:p>
          <a:p>
            <a:pPr marL="342900" indent="-342900">
              <a:buFont typeface="Wingdings" panose="05000000000000000000" pitchFamily="2" charset="2"/>
              <a:buChar char="v"/>
            </a:pPr>
            <a:r>
              <a:rPr lang="en-US" sz="2000" dirty="0">
                <a:solidFill>
                  <a:schemeClr val="bg1"/>
                </a:solidFill>
              </a:rPr>
              <a:t>Affect Phobia Therapy</a:t>
            </a:r>
          </a:p>
          <a:p>
            <a:pPr marL="800100" lvl="1" indent="-342900">
              <a:buFont typeface="Wingdings" panose="05000000000000000000" pitchFamily="2" charset="2"/>
              <a:buChar char="v"/>
            </a:pPr>
            <a:r>
              <a:rPr lang="en-US" sz="2000" dirty="0">
                <a:solidFill>
                  <a:schemeClr val="bg1"/>
                </a:solidFill>
              </a:rPr>
              <a:t>“Exposing the patient to warded off affects leads to desensitizing the affects, thus allowing them to be used more adaptively” (Eielson et al., 2022)</a:t>
            </a:r>
          </a:p>
          <a:p>
            <a:endParaRPr lang="en-US" sz="2000" dirty="0">
              <a:solidFill>
                <a:schemeClr val="bg1"/>
              </a:solidFill>
            </a:endParaRPr>
          </a:p>
          <a:p>
            <a:r>
              <a:rPr lang="en-US" sz="1800" dirty="0" err="1">
                <a:solidFill>
                  <a:schemeClr val="bg1"/>
                </a:solidFill>
                <a:effectLst/>
                <a:latin typeface="Times New Roman" panose="02020603050405020304" pitchFamily="18" charset="0"/>
                <a:ea typeface="Times New Roman" panose="02020603050405020304" pitchFamily="18" charset="0"/>
              </a:rPr>
              <a:t>Eielsen</a:t>
            </a:r>
            <a:r>
              <a:rPr lang="en-US" sz="1800" dirty="0">
                <a:solidFill>
                  <a:schemeClr val="bg1"/>
                </a:solidFill>
                <a:effectLst/>
                <a:latin typeface="Times New Roman" panose="02020603050405020304" pitchFamily="18" charset="0"/>
                <a:ea typeface="Times New Roman" panose="02020603050405020304" pitchFamily="18" charset="0"/>
              </a:rPr>
              <a:t>, M., </a:t>
            </a:r>
            <a:r>
              <a:rPr lang="en-US" sz="1800" dirty="0" err="1">
                <a:solidFill>
                  <a:schemeClr val="bg1"/>
                </a:solidFill>
                <a:effectLst/>
                <a:latin typeface="Times New Roman" panose="02020603050405020304" pitchFamily="18" charset="0"/>
                <a:ea typeface="Times New Roman" panose="02020603050405020304" pitchFamily="18" charset="0"/>
              </a:rPr>
              <a:t>Ulvenes</a:t>
            </a:r>
            <a:r>
              <a:rPr lang="en-US" sz="1800" dirty="0">
                <a:solidFill>
                  <a:schemeClr val="bg1"/>
                </a:solidFill>
                <a:effectLst/>
                <a:latin typeface="Times New Roman" panose="02020603050405020304" pitchFamily="18" charset="0"/>
                <a:ea typeface="Times New Roman" panose="02020603050405020304" pitchFamily="18" charset="0"/>
              </a:rPr>
              <a:t>, P. G., </a:t>
            </a:r>
            <a:r>
              <a:rPr lang="en-US" sz="1800" dirty="0" err="1">
                <a:solidFill>
                  <a:schemeClr val="bg1"/>
                </a:solidFill>
                <a:effectLst/>
                <a:latin typeface="Times New Roman" panose="02020603050405020304" pitchFamily="18" charset="0"/>
                <a:ea typeface="Times New Roman" panose="02020603050405020304" pitchFamily="18" charset="0"/>
              </a:rPr>
              <a:t>Røssberg</a:t>
            </a:r>
            <a:r>
              <a:rPr lang="en-US" sz="1800" dirty="0">
                <a:solidFill>
                  <a:schemeClr val="bg1"/>
                </a:solidFill>
                <a:effectLst/>
                <a:latin typeface="Times New Roman" panose="02020603050405020304" pitchFamily="18" charset="0"/>
                <a:ea typeface="Times New Roman" panose="02020603050405020304" pitchFamily="18" charset="0"/>
              </a:rPr>
              <a:t>, J. I., </a:t>
            </a:r>
            <a:r>
              <a:rPr lang="en-US" sz="1800" dirty="0" err="1">
                <a:solidFill>
                  <a:schemeClr val="bg1"/>
                </a:solidFill>
                <a:effectLst/>
                <a:latin typeface="Times New Roman" panose="02020603050405020304" pitchFamily="18" charset="0"/>
                <a:ea typeface="Times New Roman" panose="02020603050405020304" pitchFamily="18" charset="0"/>
              </a:rPr>
              <a:t>Høstmælingen</a:t>
            </a:r>
            <a:r>
              <a:rPr lang="en-US" sz="1800" dirty="0">
                <a:solidFill>
                  <a:schemeClr val="bg1"/>
                </a:solidFill>
                <a:effectLst/>
                <a:latin typeface="Times New Roman" panose="02020603050405020304" pitchFamily="18" charset="0"/>
                <a:ea typeface="Times New Roman" panose="02020603050405020304" pitchFamily="18" charset="0"/>
              </a:rPr>
              <a:t>, A., Soma, C. S., &amp; </a:t>
            </a:r>
            <a:r>
              <a:rPr lang="en-US" sz="1800" dirty="0" err="1">
                <a:solidFill>
                  <a:schemeClr val="bg1"/>
                </a:solidFill>
                <a:effectLst/>
                <a:latin typeface="Times New Roman" panose="02020603050405020304" pitchFamily="18" charset="0"/>
                <a:ea typeface="Times New Roman" panose="02020603050405020304" pitchFamily="18" charset="0"/>
              </a:rPr>
              <a:t>Wampold</a:t>
            </a:r>
            <a:r>
              <a:rPr lang="en-US" sz="1800" dirty="0">
                <a:solidFill>
                  <a:schemeClr val="bg1"/>
                </a:solidFill>
                <a:effectLst/>
                <a:latin typeface="Times New Roman" panose="02020603050405020304" pitchFamily="18" charset="0"/>
                <a:ea typeface="Times New Roman" panose="02020603050405020304" pitchFamily="18" charset="0"/>
              </a:rPr>
              <a:t>, B. E. (2022). The effectiveness</a:t>
            </a:r>
          </a:p>
          <a:p>
            <a:r>
              <a:rPr lang="en-US" dirty="0">
                <a:solidFill>
                  <a:schemeClr val="bg1"/>
                </a:solidFill>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of an intensive inpatient psychotherapy program for Chronic Depression: A naturalistic comparison with wait</a:t>
            </a:r>
          </a:p>
          <a:p>
            <a:r>
              <a:rPr lang="en-US" dirty="0">
                <a:solidFill>
                  <a:schemeClr val="bg1"/>
                </a:solidFill>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list. </a:t>
            </a:r>
            <a:r>
              <a:rPr lang="en-US" sz="1800" i="1" dirty="0">
                <a:solidFill>
                  <a:schemeClr val="bg1"/>
                </a:solidFill>
                <a:effectLst/>
                <a:latin typeface="Times New Roman" panose="02020603050405020304" pitchFamily="18" charset="0"/>
                <a:ea typeface="Times New Roman" panose="02020603050405020304" pitchFamily="18" charset="0"/>
              </a:rPr>
              <a:t>BMC Psychiatry</a:t>
            </a:r>
            <a:r>
              <a:rPr lang="en-US" sz="1800" dirty="0">
                <a:solidFill>
                  <a:schemeClr val="bg1"/>
                </a:solidFill>
                <a:effectLst/>
                <a:latin typeface="Times New Roman" panose="02020603050405020304" pitchFamily="18" charset="0"/>
                <a:ea typeface="Times New Roman" panose="02020603050405020304" pitchFamily="18" charset="0"/>
              </a:rPr>
              <a:t>, </a:t>
            </a:r>
            <a:r>
              <a:rPr lang="en-US" sz="1800" i="1" dirty="0">
                <a:solidFill>
                  <a:schemeClr val="bg1"/>
                </a:solidFill>
                <a:effectLst/>
                <a:latin typeface="Times New Roman" panose="02020603050405020304" pitchFamily="18" charset="0"/>
                <a:ea typeface="Times New Roman" panose="02020603050405020304" pitchFamily="18" charset="0"/>
              </a:rPr>
              <a:t>22</a:t>
            </a:r>
            <a:r>
              <a:rPr lang="en-US" sz="1800" dirty="0">
                <a:solidFill>
                  <a:schemeClr val="bg1"/>
                </a:solidFill>
                <a:effectLst/>
                <a:latin typeface="Times New Roman" panose="02020603050405020304" pitchFamily="18" charset="0"/>
                <a:ea typeface="Times New Roman" panose="02020603050405020304" pitchFamily="18" charset="0"/>
              </a:rPr>
              <a:t>(1). https://doi.org/10.1186/s12888-022-04381-5 </a:t>
            </a:r>
          </a:p>
          <a:p>
            <a:endParaRPr lang="en-US" sz="2000" dirty="0">
              <a:solidFill>
                <a:schemeClr val="bg1"/>
              </a:solidFill>
            </a:endParaRPr>
          </a:p>
          <a:p>
            <a:pPr lvl="1"/>
            <a:endParaRPr lang="en-US" sz="2000" dirty="0">
              <a:solidFill>
                <a:schemeClr val="bg1"/>
              </a:solidFill>
            </a:endParaRPr>
          </a:p>
          <a:p>
            <a:pPr marL="800100" lvl="1" indent="-342900">
              <a:buFont typeface="Wingdings" panose="05000000000000000000" pitchFamily="2" charset="2"/>
              <a:buChar char="v"/>
            </a:pPr>
            <a:endParaRPr lang="en-US" sz="2000" dirty="0">
              <a:solidFill>
                <a:schemeClr val="bg1"/>
              </a:solidFill>
            </a:endParaRPr>
          </a:p>
          <a:p>
            <a:endParaRPr lang="en-US" sz="2000" dirty="0"/>
          </a:p>
        </p:txBody>
      </p:sp>
    </p:spTree>
    <p:extLst>
      <p:ext uri="{BB962C8B-B14F-4D97-AF65-F5344CB8AC3E}">
        <p14:creationId xmlns:p14="http://schemas.microsoft.com/office/powerpoint/2010/main" val="3985499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C20F38-A57D-01B9-AB98-178539E69C61}"/>
              </a:ext>
            </a:extLst>
          </p:cNvPr>
          <p:cNvSpPr>
            <a:spLocks noGrp="1"/>
          </p:cNvSpPr>
          <p:nvPr>
            <p:ph type="title"/>
          </p:nvPr>
        </p:nvSpPr>
        <p:spPr/>
        <p:txBody>
          <a:bodyPr/>
          <a:lstStyle/>
          <a:p>
            <a:pPr algn="ctr"/>
            <a:r>
              <a:rPr lang="en-US" dirty="0"/>
              <a:t>Suggested policy</a:t>
            </a:r>
          </a:p>
        </p:txBody>
      </p:sp>
      <p:sp>
        <p:nvSpPr>
          <p:cNvPr id="5" name="Content Placeholder 4">
            <a:extLst>
              <a:ext uri="{FF2B5EF4-FFF2-40B4-BE49-F238E27FC236}">
                <a16:creationId xmlns:a16="http://schemas.microsoft.com/office/drawing/2014/main" id="{810B9666-F631-4AAC-4FAF-D7041B7AF407}"/>
              </a:ext>
            </a:extLst>
          </p:cNvPr>
          <p:cNvSpPr>
            <a:spLocks noGrp="1"/>
          </p:cNvSpPr>
          <p:nvPr>
            <p:ph idx="1"/>
          </p:nvPr>
        </p:nvSpPr>
        <p:spPr/>
        <p:txBody>
          <a:bodyPr>
            <a:noAutofit/>
          </a:bodyPr>
          <a:lstStyle/>
          <a:p>
            <a:r>
              <a:rPr lang="en-US" sz="2800" dirty="0"/>
              <a:t>Ascertain client’s eligibility for treatment.</a:t>
            </a:r>
          </a:p>
          <a:p>
            <a:r>
              <a:rPr lang="en-US" sz="2800" dirty="0"/>
              <a:t>Assess for presence and character of depression</a:t>
            </a:r>
          </a:p>
          <a:p>
            <a:r>
              <a:rPr lang="en-US" sz="2800" dirty="0"/>
              <a:t>Implement dynamic bedroom lighting, as well as one or multiple forms of psychiatric-based treatment</a:t>
            </a:r>
          </a:p>
          <a:p>
            <a:pPr lvl="1"/>
            <a:r>
              <a:rPr lang="en-US" sz="2800" dirty="0"/>
              <a:t>Metacognitive Therapy, VITA, or Affect Phobia Therapy</a:t>
            </a:r>
          </a:p>
          <a:p>
            <a:r>
              <a:rPr lang="en-US" sz="2800" dirty="0"/>
              <a:t>Continuously reassess</a:t>
            </a:r>
          </a:p>
        </p:txBody>
      </p:sp>
    </p:spTree>
    <p:extLst>
      <p:ext uri="{BB962C8B-B14F-4D97-AF65-F5344CB8AC3E}">
        <p14:creationId xmlns:p14="http://schemas.microsoft.com/office/powerpoint/2010/main" val="1945578484"/>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268</TotalTime>
  <Words>861</Words>
  <Application>Microsoft Office PowerPoint</Application>
  <PresentationFormat>Widescreen</PresentationFormat>
  <Paragraphs>65</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Times New Roman</vt:lpstr>
      <vt:lpstr>Univers</vt:lpstr>
      <vt:lpstr>Univers Condensed</vt:lpstr>
      <vt:lpstr>Wingdings</vt:lpstr>
      <vt:lpstr>Wingdings 2</vt:lpstr>
      <vt:lpstr>DividendVTI</vt:lpstr>
      <vt:lpstr>Effects and treatments of depression affecting patient outcomes</vt:lpstr>
      <vt:lpstr>Background</vt:lpstr>
      <vt:lpstr>Theoretical framework</vt:lpstr>
      <vt:lpstr>Research</vt:lpstr>
      <vt:lpstr>Effects of dynamic bedroom lighting on measures of sleep and circadian rest‑activity rhythm in inpatients with major depressive disorder</vt:lpstr>
      <vt:lpstr>PowerPoint Presentation</vt:lpstr>
      <vt:lpstr>Efficacy of metacognitive training for depression as add-on intervention for patients with depression in acute intensive psychiatric inpatient care: A randomized controlled trial</vt:lpstr>
      <vt:lpstr>The Effectiveness of an Intensive Inpatient Psychotherapy Program for Chronic Depression: A naturalistic comparison with wait list</vt:lpstr>
      <vt:lpstr>Suggested policy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and treatments of depression affecting patient outcomes</dc:title>
  <dc:creator>Parker Gerard</dc:creator>
  <cp:lastModifiedBy>Parker Gerard</cp:lastModifiedBy>
  <cp:revision>3</cp:revision>
  <dcterms:created xsi:type="dcterms:W3CDTF">2023-10-23T04:59:26Z</dcterms:created>
  <dcterms:modified xsi:type="dcterms:W3CDTF">2023-10-23T09:28:14Z</dcterms:modified>
</cp:coreProperties>
</file>