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4"/>
  </p:notesMasterIdLst>
  <p:sldIdLst>
    <p:sldId id="256" r:id="rId2"/>
    <p:sldId id="257" r:id="rId3"/>
    <p:sldId id="258" r:id="rId4"/>
    <p:sldId id="259" r:id="rId5"/>
    <p:sldId id="260" r:id="rId6"/>
    <p:sldId id="268" r:id="rId7"/>
    <p:sldId id="269" r:id="rId8"/>
    <p:sldId id="270" r:id="rId9"/>
    <p:sldId id="271" r:id="rId10"/>
    <p:sldId id="265" r:id="rId11"/>
    <p:sldId id="266" r:id="rId12"/>
    <p:sldId id="272" r:id="rId13"/>
  </p:sldIdLst>
  <p:sldSz cx="9144000" cy="5143500" type="screen16x9"/>
  <p:notesSz cx="6858000" cy="9144000"/>
  <p:embeddedFontLst>
    <p:embeddedFont>
      <p:font typeface="Gill Sans MT" panose="020B0502020104020203" pitchFamily="34" charset="77"/>
      <p:regular r:id="rId15"/>
      <p:bold r:id="rId16"/>
      <p:italic r:id="rId17"/>
      <p:boldItalic r:id="rId1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3"/>
  </p:normalViewPr>
  <p:slideViewPr>
    <p:cSldViewPr snapToGrid="0">
      <p:cViewPr>
        <p:scale>
          <a:sx n="126" d="100"/>
          <a:sy n="126" d="100"/>
        </p:scale>
        <p:origin x="1240" y="4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7F067A-06F6-431C-9219-4B3E9D09AB1F}" type="doc">
      <dgm:prSet loTypeId="urn:microsoft.com/office/officeart/2005/8/layout/process4" loCatId="process" qsTypeId="urn:microsoft.com/office/officeart/2005/8/quickstyle/simple1" qsCatId="simple" csTypeId="urn:microsoft.com/office/officeart/2005/8/colors/accent0_3" csCatId="mainScheme" phldr="1"/>
      <dgm:spPr/>
      <dgm:t>
        <a:bodyPr/>
        <a:lstStyle/>
        <a:p>
          <a:endParaRPr lang="en-US"/>
        </a:p>
      </dgm:t>
    </dgm:pt>
    <dgm:pt modelId="{C6E7CBD0-2423-4A84-9AB1-1C5A02FA33F8}">
      <dgm:prSet custT="1"/>
      <dgm:spPr/>
      <dgm:t>
        <a:bodyPr/>
        <a:lstStyle/>
        <a:p>
          <a:r>
            <a:rPr lang="en-US" sz="2000"/>
            <a:t>Eat, Sleep, Console, is a simplified approach to monitoring and treating newborns with NAS.  With this method, nurses will teach the mother and her support person how to manage symptoms by comforting the baby, which can reduce the need for medical intervention.</a:t>
          </a:r>
        </a:p>
      </dgm:t>
    </dgm:pt>
    <dgm:pt modelId="{8F80AFAC-B0B5-4700-A9D3-0E282F8E55A6}" type="parTrans" cxnId="{14CBED9A-EE69-4CC6-880A-7CE09BCE704B}">
      <dgm:prSet/>
      <dgm:spPr/>
      <dgm:t>
        <a:bodyPr/>
        <a:lstStyle/>
        <a:p>
          <a:endParaRPr lang="en-US"/>
        </a:p>
      </dgm:t>
    </dgm:pt>
    <dgm:pt modelId="{DBD54BC2-4B67-444E-A132-DAC2F75F1613}" type="sibTrans" cxnId="{14CBED9A-EE69-4CC6-880A-7CE09BCE704B}">
      <dgm:prSet/>
      <dgm:spPr/>
      <dgm:t>
        <a:bodyPr/>
        <a:lstStyle/>
        <a:p>
          <a:endParaRPr lang="en-US"/>
        </a:p>
      </dgm:t>
    </dgm:pt>
    <dgm:pt modelId="{506A1A88-ED10-4D28-B4FC-F06C812D3CCA}">
      <dgm:prSet custT="1"/>
      <dgm:spPr/>
      <dgm:t>
        <a:bodyPr/>
        <a:lstStyle/>
        <a:p>
          <a:r>
            <a:rPr lang="en-US" sz="2000"/>
            <a:t>The ESC method’s sole principle is that the treatment of the infant should be based on infant function and comfort, rather than reducing signs and symptoms of withdrawal. </a:t>
          </a:r>
        </a:p>
      </dgm:t>
    </dgm:pt>
    <dgm:pt modelId="{8D35F92E-0524-4DCB-976F-D716E480C6C1}" type="parTrans" cxnId="{D66178EC-C6E8-4577-A6F2-385C0BFAC384}">
      <dgm:prSet/>
      <dgm:spPr/>
      <dgm:t>
        <a:bodyPr/>
        <a:lstStyle/>
        <a:p>
          <a:endParaRPr lang="en-US"/>
        </a:p>
      </dgm:t>
    </dgm:pt>
    <dgm:pt modelId="{409F0C20-AB35-4EF3-A312-A713C1359175}" type="sibTrans" cxnId="{D66178EC-C6E8-4577-A6F2-385C0BFAC384}">
      <dgm:prSet/>
      <dgm:spPr/>
      <dgm:t>
        <a:bodyPr/>
        <a:lstStyle/>
        <a:p>
          <a:endParaRPr lang="en-US"/>
        </a:p>
      </dgm:t>
    </dgm:pt>
    <dgm:pt modelId="{B673E29F-1205-4F45-8CC8-130F95E0810C}" type="pres">
      <dgm:prSet presAssocID="{207F067A-06F6-431C-9219-4B3E9D09AB1F}" presName="Name0" presStyleCnt="0">
        <dgm:presLayoutVars>
          <dgm:dir/>
          <dgm:animLvl val="lvl"/>
          <dgm:resizeHandles val="exact"/>
        </dgm:presLayoutVars>
      </dgm:prSet>
      <dgm:spPr/>
    </dgm:pt>
    <dgm:pt modelId="{075AFF51-979F-3E4F-BB2F-985462617F93}" type="pres">
      <dgm:prSet presAssocID="{506A1A88-ED10-4D28-B4FC-F06C812D3CCA}" presName="boxAndChildren" presStyleCnt="0"/>
      <dgm:spPr/>
    </dgm:pt>
    <dgm:pt modelId="{1600725C-1B2A-2644-9F06-FA2BAFDB57E2}" type="pres">
      <dgm:prSet presAssocID="{506A1A88-ED10-4D28-B4FC-F06C812D3CCA}" presName="parentTextBox" presStyleLbl="node1" presStyleIdx="0" presStyleCnt="2"/>
      <dgm:spPr/>
    </dgm:pt>
    <dgm:pt modelId="{40E3F2DF-530A-0946-ABB0-36623E3E0EDF}" type="pres">
      <dgm:prSet presAssocID="{DBD54BC2-4B67-444E-A132-DAC2F75F1613}" presName="sp" presStyleCnt="0"/>
      <dgm:spPr/>
    </dgm:pt>
    <dgm:pt modelId="{9DD63D34-B459-0147-9A03-67F5CB032491}" type="pres">
      <dgm:prSet presAssocID="{C6E7CBD0-2423-4A84-9AB1-1C5A02FA33F8}" presName="arrowAndChildren" presStyleCnt="0"/>
      <dgm:spPr/>
    </dgm:pt>
    <dgm:pt modelId="{7436ABD1-BC6B-404B-AE29-34DF563745C7}" type="pres">
      <dgm:prSet presAssocID="{C6E7CBD0-2423-4A84-9AB1-1C5A02FA33F8}" presName="parentTextArrow" presStyleLbl="node1" presStyleIdx="1" presStyleCnt="2"/>
      <dgm:spPr/>
    </dgm:pt>
  </dgm:ptLst>
  <dgm:cxnLst>
    <dgm:cxn modelId="{90F7970C-F775-8641-8BA1-7E8C63BBF9C4}" type="presOf" srcId="{207F067A-06F6-431C-9219-4B3E9D09AB1F}" destId="{B673E29F-1205-4F45-8CC8-130F95E0810C}" srcOrd="0" destOrd="0" presId="urn:microsoft.com/office/officeart/2005/8/layout/process4"/>
    <dgm:cxn modelId="{A245E536-C9BE-664F-BC31-98F11A313C94}" type="presOf" srcId="{506A1A88-ED10-4D28-B4FC-F06C812D3CCA}" destId="{1600725C-1B2A-2644-9F06-FA2BAFDB57E2}" srcOrd="0" destOrd="0" presId="urn:microsoft.com/office/officeart/2005/8/layout/process4"/>
    <dgm:cxn modelId="{E42D083C-AFE1-E346-9093-3AEB5CD7A5B6}" type="presOf" srcId="{C6E7CBD0-2423-4A84-9AB1-1C5A02FA33F8}" destId="{7436ABD1-BC6B-404B-AE29-34DF563745C7}" srcOrd="0" destOrd="0" presId="urn:microsoft.com/office/officeart/2005/8/layout/process4"/>
    <dgm:cxn modelId="{14CBED9A-EE69-4CC6-880A-7CE09BCE704B}" srcId="{207F067A-06F6-431C-9219-4B3E9D09AB1F}" destId="{C6E7CBD0-2423-4A84-9AB1-1C5A02FA33F8}" srcOrd="0" destOrd="0" parTransId="{8F80AFAC-B0B5-4700-A9D3-0E282F8E55A6}" sibTransId="{DBD54BC2-4B67-444E-A132-DAC2F75F1613}"/>
    <dgm:cxn modelId="{D66178EC-C6E8-4577-A6F2-385C0BFAC384}" srcId="{207F067A-06F6-431C-9219-4B3E9D09AB1F}" destId="{506A1A88-ED10-4D28-B4FC-F06C812D3CCA}" srcOrd="1" destOrd="0" parTransId="{8D35F92E-0524-4DCB-976F-D716E480C6C1}" sibTransId="{409F0C20-AB35-4EF3-A312-A713C1359175}"/>
    <dgm:cxn modelId="{65A83789-3AC0-FF4C-91AE-B802DDBCDD99}" type="presParOf" srcId="{B673E29F-1205-4F45-8CC8-130F95E0810C}" destId="{075AFF51-979F-3E4F-BB2F-985462617F93}" srcOrd="0" destOrd="0" presId="urn:microsoft.com/office/officeart/2005/8/layout/process4"/>
    <dgm:cxn modelId="{9DB784B9-0968-5B43-9A68-B3C96E221F37}" type="presParOf" srcId="{075AFF51-979F-3E4F-BB2F-985462617F93}" destId="{1600725C-1B2A-2644-9F06-FA2BAFDB57E2}" srcOrd="0" destOrd="0" presId="urn:microsoft.com/office/officeart/2005/8/layout/process4"/>
    <dgm:cxn modelId="{D34421A6-AAF8-6544-9F09-CB0B376FC999}" type="presParOf" srcId="{B673E29F-1205-4F45-8CC8-130F95E0810C}" destId="{40E3F2DF-530A-0946-ABB0-36623E3E0EDF}" srcOrd="1" destOrd="0" presId="urn:microsoft.com/office/officeart/2005/8/layout/process4"/>
    <dgm:cxn modelId="{399D3EBF-9C54-FA4E-AABD-FAB2A5B08018}" type="presParOf" srcId="{B673E29F-1205-4F45-8CC8-130F95E0810C}" destId="{9DD63D34-B459-0147-9A03-67F5CB032491}" srcOrd="2" destOrd="0" presId="urn:microsoft.com/office/officeart/2005/8/layout/process4"/>
    <dgm:cxn modelId="{D250027D-971E-3642-A885-FA73739787C3}" type="presParOf" srcId="{9DD63D34-B459-0147-9A03-67F5CB032491}" destId="{7436ABD1-BC6B-404B-AE29-34DF563745C7}"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D6D201-BE9F-4859-A018-0A992D051D04}" type="doc">
      <dgm:prSet loTypeId="urn:microsoft.com/office/officeart/2005/8/layout/hierarchy1" loCatId="hierarchy" qsTypeId="urn:microsoft.com/office/officeart/2005/8/quickstyle/simple5" qsCatId="simple" csTypeId="urn:microsoft.com/office/officeart/2005/8/colors/accent2_2" csCatId="accent2"/>
      <dgm:spPr/>
      <dgm:t>
        <a:bodyPr/>
        <a:lstStyle/>
        <a:p>
          <a:endParaRPr lang="en-US"/>
        </a:p>
      </dgm:t>
    </dgm:pt>
    <dgm:pt modelId="{BB5159BC-4859-4B7E-AF0C-F5BB4EF749F8}">
      <dgm:prSet custT="1"/>
      <dgm:spPr/>
      <dgm:t>
        <a:bodyPr/>
        <a:lstStyle/>
        <a:p>
          <a:r>
            <a:rPr lang="en-US" sz="1800"/>
            <a:t>Some symptoms, which may not be exclusive to NOWS (e.g. hyperactive </a:t>
          </a:r>
          <a:r>
            <a:rPr lang="en-US" sz="1800" err="1"/>
            <a:t>moro</a:t>
          </a:r>
          <a:r>
            <a:rPr lang="en-US" sz="1800"/>
            <a:t> reflex, frequent yawning, nasal stuffiness, sneezing, etc.), can add up to 6 points on their own when using the Finnegan scoring tool. </a:t>
          </a:r>
        </a:p>
      </dgm:t>
    </dgm:pt>
    <dgm:pt modelId="{66323835-B94A-4B47-AAEA-4747D008E836}" type="parTrans" cxnId="{AEE4224F-8040-45D1-8248-71ADD4D1790F}">
      <dgm:prSet/>
      <dgm:spPr/>
      <dgm:t>
        <a:bodyPr/>
        <a:lstStyle/>
        <a:p>
          <a:endParaRPr lang="en-US"/>
        </a:p>
      </dgm:t>
    </dgm:pt>
    <dgm:pt modelId="{1C4BB9D7-F60F-4BA3-81B8-039ED6DCDDA0}" type="sibTrans" cxnId="{AEE4224F-8040-45D1-8248-71ADD4D1790F}">
      <dgm:prSet/>
      <dgm:spPr/>
      <dgm:t>
        <a:bodyPr/>
        <a:lstStyle/>
        <a:p>
          <a:endParaRPr lang="en-US"/>
        </a:p>
      </dgm:t>
    </dgm:pt>
    <dgm:pt modelId="{10D45353-E3A6-4964-8BE7-2DB4FB995CA7}">
      <dgm:prSet custT="1"/>
      <dgm:spPr/>
      <dgm:t>
        <a:bodyPr/>
        <a:lstStyle/>
        <a:p>
          <a:r>
            <a:rPr lang="en-US" sz="1800"/>
            <a:t>An infant’s score is based on 21 subjective items which leads to a variability between scorers.</a:t>
          </a:r>
        </a:p>
      </dgm:t>
    </dgm:pt>
    <dgm:pt modelId="{E2FCD22D-ED36-4F30-9E03-C634B24243BF}" type="parTrans" cxnId="{F868D687-3D1E-47BC-909B-30EBC4554AA9}">
      <dgm:prSet/>
      <dgm:spPr/>
      <dgm:t>
        <a:bodyPr/>
        <a:lstStyle/>
        <a:p>
          <a:endParaRPr lang="en-US"/>
        </a:p>
      </dgm:t>
    </dgm:pt>
    <dgm:pt modelId="{FCBE8853-83E1-4DCC-A3AA-FBB8782C90CA}" type="sibTrans" cxnId="{F868D687-3D1E-47BC-909B-30EBC4554AA9}">
      <dgm:prSet/>
      <dgm:spPr/>
      <dgm:t>
        <a:bodyPr/>
        <a:lstStyle/>
        <a:p>
          <a:endParaRPr lang="en-US"/>
        </a:p>
      </dgm:t>
    </dgm:pt>
    <dgm:pt modelId="{AFAE7066-0C80-5143-83F0-960DF288AC3F}" type="pres">
      <dgm:prSet presAssocID="{1AD6D201-BE9F-4859-A018-0A992D051D04}" presName="hierChild1" presStyleCnt="0">
        <dgm:presLayoutVars>
          <dgm:chPref val="1"/>
          <dgm:dir/>
          <dgm:animOne val="branch"/>
          <dgm:animLvl val="lvl"/>
          <dgm:resizeHandles/>
        </dgm:presLayoutVars>
      </dgm:prSet>
      <dgm:spPr/>
    </dgm:pt>
    <dgm:pt modelId="{9CE9147A-B13A-8042-98C4-9A38C504394F}" type="pres">
      <dgm:prSet presAssocID="{BB5159BC-4859-4B7E-AF0C-F5BB4EF749F8}" presName="hierRoot1" presStyleCnt="0"/>
      <dgm:spPr/>
    </dgm:pt>
    <dgm:pt modelId="{E19CA023-7032-7D44-B5AD-0F964FB7A9E0}" type="pres">
      <dgm:prSet presAssocID="{BB5159BC-4859-4B7E-AF0C-F5BB4EF749F8}" presName="composite" presStyleCnt="0"/>
      <dgm:spPr/>
    </dgm:pt>
    <dgm:pt modelId="{99CEAB9B-AF86-A04A-A84A-1625F50A5DFF}" type="pres">
      <dgm:prSet presAssocID="{BB5159BC-4859-4B7E-AF0C-F5BB4EF749F8}" presName="background" presStyleLbl="node0" presStyleIdx="0" presStyleCnt="2"/>
      <dgm:spPr/>
    </dgm:pt>
    <dgm:pt modelId="{E9B62142-ADF7-0A4A-BFB8-12DCB83C4A77}" type="pres">
      <dgm:prSet presAssocID="{BB5159BC-4859-4B7E-AF0C-F5BB4EF749F8}" presName="text" presStyleLbl="fgAcc0" presStyleIdx="0" presStyleCnt="2">
        <dgm:presLayoutVars>
          <dgm:chPref val="3"/>
        </dgm:presLayoutVars>
      </dgm:prSet>
      <dgm:spPr/>
    </dgm:pt>
    <dgm:pt modelId="{261B6396-8F47-7A46-A94A-DCDA10BE1FDB}" type="pres">
      <dgm:prSet presAssocID="{BB5159BC-4859-4B7E-AF0C-F5BB4EF749F8}" presName="hierChild2" presStyleCnt="0"/>
      <dgm:spPr/>
    </dgm:pt>
    <dgm:pt modelId="{CCE2C289-5CFB-FD47-8D2A-9DFB9BCD6B50}" type="pres">
      <dgm:prSet presAssocID="{10D45353-E3A6-4964-8BE7-2DB4FB995CA7}" presName="hierRoot1" presStyleCnt="0"/>
      <dgm:spPr/>
    </dgm:pt>
    <dgm:pt modelId="{B82D3767-8134-B041-B7FE-4BAF3B8C6BE5}" type="pres">
      <dgm:prSet presAssocID="{10D45353-E3A6-4964-8BE7-2DB4FB995CA7}" presName="composite" presStyleCnt="0"/>
      <dgm:spPr/>
    </dgm:pt>
    <dgm:pt modelId="{9EDBF3B3-B2AC-204C-A13D-3133591CF584}" type="pres">
      <dgm:prSet presAssocID="{10D45353-E3A6-4964-8BE7-2DB4FB995CA7}" presName="background" presStyleLbl="node0" presStyleIdx="1" presStyleCnt="2"/>
      <dgm:spPr/>
    </dgm:pt>
    <dgm:pt modelId="{A44A3F37-D4AD-B741-B34E-B69591963061}" type="pres">
      <dgm:prSet presAssocID="{10D45353-E3A6-4964-8BE7-2DB4FB995CA7}" presName="text" presStyleLbl="fgAcc0" presStyleIdx="1" presStyleCnt="2">
        <dgm:presLayoutVars>
          <dgm:chPref val="3"/>
        </dgm:presLayoutVars>
      </dgm:prSet>
      <dgm:spPr/>
    </dgm:pt>
    <dgm:pt modelId="{1E360E94-C4C7-CC4B-9D53-ED3DBA3D86E8}" type="pres">
      <dgm:prSet presAssocID="{10D45353-E3A6-4964-8BE7-2DB4FB995CA7}" presName="hierChild2" presStyleCnt="0"/>
      <dgm:spPr/>
    </dgm:pt>
  </dgm:ptLst>
  <dgm:cxnLst>
    <dgm:cxn modelId="{659DB63E-CBAD-234F-AE01-183C23EC4F5A}" type="presOf" srcId="{1AD6D201-BE9F-4859-A018-0A992D051D04}" destId="{AFAE7066-0C80-5143-83F0-960DF288AC3F}" srcOrd="0" destOrd="0" presId="urn:microsoft.com/office/officeart/2005/8/layout/hierarchy1"/>
    <dgm:cxn modelId="{AEE4224F-8040-45D1-8248-71ADD4D1790F}" srcId="{1AD6D201-BE9F-4859-A018-0A992D051D04}" destId="{BB5159BC-4859-4B7E-AF0C-F5BB4EF749F8}" srcOrd="0" destOrd="0" parTransId="{66323835-B94A-4B47-AAEA-4747D008E836}" sibTransId="{1C4BB9D7-F60F-4BA3-81B8-039ED6DCDDA0}"/>
    <dgm:cxn modelId="{0828F47D-B7AD-3B44-9756-308F36547594}" type="presOf" srcId="{BB5159BC-4859-4B7E-AF0C-F5BB4EF749F8}" destId="{E9B62142-ADF7-0A4A-BFB8-12DCB83C4A77}" srcOrd="0" destOrd="0" presId="urn:microsoft.com/office/officeart/2005/8/layout/hierarchy1"/>
    <dgm:cxn modelId="{F868D687-3D1E-47BC-909B-30EBC4554AA9}" srcId="{1AD6D201-BE9F-4859-A018-0A992D051D04}" destId="{10D45353-E3A6-4964-8BE7-2DB4FB995CA7}" srcOrd="1" destOrd="0" parTransId="{E2FCD22D-ED36-4F30-9E03-C634B24243BF}" sibTransId="{FCBE8853-83E1-4DCC-A3AA-FBB8782C90CA}"/>
    <dgm:cxn modelId="{E529FBD2-E3AF-2047-B83D-6823A841D9C5}" type="presOf" srcId="{10D45353-E3A6-4964-8BE7-2DB4FB995CA7}" destId="{A44A3F37-D4AD-B741-B34E-B69591963061}" srcOrd="0" destOrd="0" presId="urn:microsoft.com/office/officeart/2005/8/layout/hierarchy1"/>
    <dgm:cxn modelId="{187825B8-1F7A-3045-952D-B56D0F835C3F}" type="presParOf" srcId="{AFAE7066-0C80-5143-83F0-960DF288AC3F}" destId="{9CE9147A-B13A-8042-98C4-9A38C504394F}" srcOrd="0" destOrd="0" presId="urn:microsoft.com/office/officeart/2005/8/layout/hierarchy1"/>
    <dgm:cxn modelId="{4B7B0BCE-4181-DB4B-914E-0F7ED592714F}" type="presParOf" srcId="{9CE9147A-B13A-8042-98C4-9A38C504394F}" destId="{E19CA023-7032-7D44-B5AD-0F964FB7A9E0}" srcOrd="0" destOrd="0" presId="urn:microsoft.com/office/officeart/2005/8/layout/hierarchy1"/>
    <dgm:cxn modelId="{187D41CB-697F-BD48-9351-C1580218E78D}" type="presParOf" srcId="{E19CA023-7032-7D44-B5AD-0F964FB7A9E0}" destId="{99CEAB9B-AF86-A04A-A84A-1625F50A5DFF}" srcOrd="0" destOrd="0" presId="urn:microsoft.com/office/officeart/2005/8/layout/hierarchy1"/>
    <dgm:cxn modelId="{E33D634B-16AD-4F4C-81C4-D7260B5383CB}" type="presParOf" srcId="{E19CA023-7032-7D44-B5AD-0F964FB7A9E0}" destId="{E9B62142-ADF7-0A4A-BFB8-12DCB83C4A77}" srcOrd="1" destOrd="0" presId="urn:microsoft.com/office/officeart/2005/8/layout/hierarchy1"/>
    <dgm:cxn modelId="{F9810B08-F3A5-FB49-9899-4D74ED3D828E}" type="presParOf" srcId="{9CE9147A-B13A-8042-98C4-9A38C504394F}" destId="{261B6396-8F47-7A46-A94A-DCDA10BE1FDB}" srcOrd="1" destOrd="0" presId="urn:microsoft.com/office/officeart/2005/8/layout/hierarchy1"/>
    <dgm:cxn modelId="{26938EDA-0E8F-C24E-8F0B-752CF81EE48B}" type="presParOf" srcId="{AFAE7066-0C80-5143-83F0-960DF288AC3F}" destId="{CCE2C289-5CFB-FD47-8D2A-9DFB9BCD6B50}" srcOrd="1" destOrd="0" presId="urn:microsoft.com/office/officeart/2005/8/layout/hierarchy1"/>
    <dgm:cxn modelId="{F56DDE98-705E-994E-9987-7B2C19867B61}" type="presParOf" srcId="{CCE2C289-5CFB-FD47-8D2A-9DFB9BCD6B50}" destId="{B82D3767-8134-B041-B7FE-4BAF3B8C6BE5}" srcOrd="0" destOrd="0" presId="urn:microsoft.com/office/officeart/2005/8/layout/hierarchy1"/>
    <dgm:cxn modelId="{A4DB8710-A72D-5A47-8FF4-29EC296C4FEB}" type="presParOf" srcId="{B82D3767-8134-B041-B7FE-4BAF3B8C6BE5}" destId="{9EDBF3B3-B2AC-204C-A13D-3133591CF584}" srcOrd="0" destOrd="0" presId="urn:microsoft.com/office/officeart/2005/8/layout/hierarchy1"/>
    <dgm:cxn modelId="{D4F237C8-6A48-544A-80FA-EDC33395E290}" type="presParOf" srcId="{B82D3767-8134-B041-B7FE-4BAF3B8C6BE5}" destId="{A44A3F37-D4AD-B741-B34E-B69591963061}" srcOrd="1" destOrd="0" presId="urn:microsoft.com/office/officeart/2005/8/layout/hierarchy1"/>
    <dgm:cxn modelId="{DC1A6718-C002-8D49-95B7-18EFD62258A0}" type="presParOf" srcId="{CCE2C289-5CFB-FD47-8D2A-9DFB9BCD6B50}" destId="{1E360E94-C4C7-CC4B-9D53-ED3DBA3D86E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7AEF36-A7B6-4DA2-9D84-E2D37466DBAE}"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22C6B056-AD02-4476-9D06-966FA85C0CE5}">
      <dgm:prSet/>
      <dgm:spPr/>
      <dgm:t>
        <a:bodyPr/>
        <a:lstStyle/>
        <a:p>
          <a:r>
            <a:rPr lang="en-US" b="1"/>
            <a:t>Eat, Sleep, Console focuses on:</a:t>
          </a:r>
        </a:p>
      </dgm:t>
    </dgm:pt>
    <dgm:pt modelId="{0107C2CE-5366-4410-96AC-3562283F7011}" type="parTrans" cxnId="{A8E6E8B6-F00E-414D-A627-DE36E5E5AEBA}">
      <dgm:prSet/>
      <dgm:spPr/>
      <dgm:t>
        <a:bodyPr/>
        <a:lstStyle/>
        <a:p>
          <a:endParaRPr lang="en-US"/>
        </a:p>
      </dgm:t>
    </dgm:pt>
    <dgm:pt modelId="{0A3936FB-B6C1-4826-AFBD-EED2E8C865ED}" type="sibTrans" cxnId="{A8E6E8B6-F00E-414D-A627-DE36E5E5AEBA}">
      <dgm:prSet/>
      <dgm:spPr/>
      <dgm:t>
        <a:bodyPr/>
        <a:lstStyle/>
        <a:p>
          <a:endParaRPr lang="en-US"/>
        </a:p>
      </dgm:t>
    </dgm:pt>
    <dgm:pt modelId="{8A56C20D-C7CA-4097-80E0-9261D61399DE}">
      <dgm:prSet/>
      <dgm:spPr/>
      <dgm:t>
        <a:bodyPr/>
        <a:lstStyle/>
        <a:p>
          <a:r>
            <a:rPr lang="en-US"/>
            <a:t>infant function</a:t>
          </a:r>
        </a:p>
      </dgm:t>
    </dgm:pt>
    <dgm:pt modelId="{6F438258-C87B-47E5-939B-7BEEB5BEE559}" type="parTrans" cxnId="{FC1F8549-2808-456F-B1F4-FB88E158FBD5}">
      <dgm:prSet/>
      <dgm:spPr/>
      <dgm:t>
        <a:bodyPr/>
        <a:lstStyle/>
        <a:p>
          <a:endParaRPr lang="en-US"/>
        </a:p>
      </dgm:t>
    </dgm:pt>
    <dgm:pt modelId="{A223DD74-5C1E-4AAC-A1DC-5531B9887D0B}" type="sibTrans" cxnId="{FC1F8549-2808-456F-B1F4-FB88E158FBD5}">
      <dgm:prSet/>
      <dgm:spPr/>
      <dgm:t>
        <a:bodyPr/>
        <a:lstStyle/>
        <a:p>
          <a:endParaRPr lang="en-US"/>
        </a:p>
      </dgm:t>
    </dgm:pt>
    <dgm:pt modelId="{1D09E7F0-BDA9-4873-A2C2-3F1C08E40242}">
      <dgm:prSet/>
      <dgm:spPr/>
      <dgm:t>
        <a:bodyPr/>
        <a:lstStyle/>
        <a:p>
          <a:r>
            <a:rPr lang="en-US"/>
            <a:t>infant comfort </a:t>
          </a:r>
        </a:p>
      </dgm:t>
    </dgm:pt>
    <dgm:pt modelId="{29BBF3D2-4153-4EAC-A62D-6C7601B3A563}" type="parTrans" cxnId="{800290A9-F396-4384-AAA6-B5298A3896A0}">
      <dgm:prSet/>
      <dgm:spPr/>
      <dgm:t>
        <a:bodyPr/>
        <a:lstStyle/>
        <a:p>
          <a:endParaRPr lang="en-US"/>
        </a:p>
      </dgm:t>
    </dgm:pt>
    <dgm:pt modelId="{284BC118-CDCF-4791-A01D-C7DA3CEFE499}" type="sibTrans" cxnId="{800290A9-F396-4384-AAA6-B5298A3896A0}">
      <dgm:prSet/>
      <dgm:spPr/>
      <dgm:t>
        <a:bodyPr/>
        <a:lstStyle/>
        <a:p>
          <a:endParaRPr lang="en-US"/>
        </a:p>
      </dgm:t>
    </dgm:pt>
    <dgm:pt modelId="{7B5247AA-720D-40DE-97F5-2DE5B8F929DC}">
      <dgm:prSet/>
      <dgm:spPr/>
      <dgm:t>
        <a:bodyPr/>
        <a:lstStyle/>
        <a:p>
          <a:r>
            <a:rPr lang="en-US"/>
            <a:t>parental involvement</a:t>
          </a:r>
        </a:p>
      </dgm:t>
    </dgm:pt>
    <dgm:pt modelId="{89920A7C-316C-46D6-B2EE-09E1B662535D}" type="parTrans" cxnId="{EB7301B0-6935-4288-9159-11A360AAB860}">
      <dgm:prSet/>
      <dgm:spPr/>
      <dgm:t>
        <a:bodyPr/>
        <a:lstStyle/>
        <a:p>
          <a:endParaRPr lang="en-US"/>
        </a:p>
      </dgm:t>
    </dgm:pt>
    <dgm:pt modelId="{90273464-0CA4-4DAA-BD58-48F90E892F3C}" type="sibTrans" cxnId="{EB7301B0-6935-4288-9159-11A360AAB860}">
      <dgm:prSet/>
      <dgm:spPr/>
      <dgm:t>
        <a:bodyPr/>
        <a:lstStyle/>
        <a:p>
          <a:endParaRPr lang="en-US"/>
        </a:p>
      </dgm:t>
    </dgm:pt>
    <dgm:pt modelId="{8DF269C6-4313-4A8A-B965-8DC11E158A49}">
      <dgm:prSet/>
      <dgm:spPr/>
      <dgm:t>
        <a:bodyPr/>
        <a:lstStyle/>
        <a:p>
          <a:r>
            <a:rPr lang="en-US"/>
            <a:t>nonpharmacological interventions</a:t>
          </a:r>
        </a:p>
      </dgm:t>
    </dgm:pt>
    <dgm:pt modelId="{D3DC7BA5-7184-48CC-A0B8-DCC2CFEE4EE9}" type="parTrans" cxnId="{EC476C2A-AFA2-4FCF-9565-166CF4483A2C}">
      <dgm:prSet/>
      <dgm:spPr/>
      <dgm:t>
        <a:bodyPr/>
        <a:lstStyle/>
        <a:p>
          <a:endParaRPr lang="en-US"/>
        </a:p>
      </dgm:t>
    </dgm:pt>
    <dgm:pt modelId="{AD0AA0A8-7C7F-4963-B1CC-65F71600BF52}" type="sibTrans" cxnId="{EC476C2A-AFA2-4FCF-9565-166CF4483A2C}">
      <dgm:prSet/>
      <dgm:spPr/>
      <dgm:t>
        <a:bodyPr/>
        <a:lstStyle/>
        <a:p>
          <a:endParaRPr lang="en-US"/>
        </a:p>
      </dgm:t>
    </dgm:pt>
    <dgm:pt modelId="{8D9876EB-F783-684E-981E-CB4F4C61DCDF}" type="pres">
      <dgm:prSet presAssocID="{847AEF36-A7B6-4DA2-9D84-E2D37466DBAE}" presName="vert0" presStyleCnt="0">
        <dgm:presLayoutVars>
          <dgm:dir/>
          <dgm:animOne val="branch"/>
          <dgm:animLvl val="lvl"/>
        </dgm:presLayoutVars>
      </dgm:prSet>
      <dgm:spPr/>
    </dgm:pt>
    <dgm:pt modelId="{71CF404D-0D76-9343-9332-290076B5A816}" type="pres">
      <dgm:prSet presAssocID="{22C6B056-AD02-4476-9D06-966FA85C0CE5}" presName="thickLine" presStyleLbl="alignNode1" presStyleIdx="0" presStyleCnt="5"/>
      <dgm:spPr/>
    </dgm:pt>
    <dgm:pt modelId="{7EA27C46-A3D3-EC4C-9271-0D81BF675533}" type="pres">
      <dgm:prSet presAssocID="{22C6B056-AD02-4476-9D06-966FA85C0CE5}" presName="horz1" presStyleCnt="0"/>
      <dgm:spPr/>
    </dgm:pt>
    <dgm:pt modelId="{36661DA7-707C-1544-AFA6-2779DCC23AC9}" type="pres">
      <dgm:prSet presAssocID="{22C6B056-AD02-4476-9D06-966FA85C0CE5}" presName="tx1" presStyleLbl="revTx" presStyleIdx="0" presStyleCnt="5"/>
      <dgm:spPr/>
    </dgm:pt>
    <dgm:pt modelId="{52DCF669-5B3F-9F4B-A3D8-A165B4D03B2D}" type="pres">
      <dgm:prSet presAssocID="{22C6B056-AD02-4476-9D06-966FA85C0CE5}" presName="vert1" presStyleCnt="0"/>
      <dgm:spPr/>
    </dgm:pt>
    <dgm:pt modelId="{29F58EF7-7654-1E47-90E6-9C29EB83CCDB}" type="pres">
      <dgm:prSet presAssocID="{8A56C20D-C7CA-4097-80E0-9261D61399DE}" presName="thickLine" presStyleLbl="alignNode1" presStyleIdx="1" presStyleCnt="5"/>
      <dgm:spPr/>
    </dgm:pt>
    <dgm:pt modelId="{B30C64CA-41ED-B641-BD50-A0FADA9BD731}" type="pres">
      <dgm:prSet presAssocID="{8A56C20D-C7CA-4097-80E0-9261D61399DE}" presName="horz1" presStyleCnt="0"/>
      <dgm:spPr/>
    </dgm:pt>
    <dgm:pt modelId="{6FDE6101-90C2-FF48-873E-25EA8BE2D0F0}" type="pres">
      <dgm:prSet presAssocID="{8A56C20D-C7CA-4097-80E0-9261D61399DE}" presName="tx1" presStyleLbl="revTx" presStyleIdx="1" presStyleCnt="5"/>
      <dgm:spPr/>
    </dgm:pt>
    <dgm:pt modelId="{B1361505-C22D-5049-8130-05BB1A2FDF22}" type="pres">
      <dgm:prSet presAssocID="{8A56C20D-C7CA-4097-80E0-9261D61399DE}" presName="vert1" presStyleCnt="0"/>
      <dgm:spPr/>
    </dgm:pt>
    <dgm:pt modelId="{ACBF6AA9-614D-5E42-9526-966636D82102}" type="pres">
      <dgm:prSet presAssocID="{1D09E7F0-BDA9-4873-A2C2-3F1C08E40242}" presName="thickLine" presStyleLbl="alignNode1" presStyleIdx="2" presStyleCnt="5"/>
      <dgm:spPr/>
    </dgm:pt>
    <dgm:pt modelId="{7176B9E1-0E83-7B4D-A469-941811651038}" type="pres">
      <dgm:prSet presAssocID="{1D09E7F0-BDA9-4873-A2C2-3F1C08E40242}" presName="horz1" presStyleCnt="0"/>
      <dgm:spPr/>
    </dgm:pt>
    <dgm:pt modelId="{019CF7C8-58E2-BE4B-B22A-F1911872A220}" type="pres">
      <dgm:prSet presAssocID="{1D09E7F0-BDA9-4873-A2C2-3F1C08E40242}" presName="tx1" presStyleLbl="revTx" presStyleIdx="2" presStyleCnt="5"/>
      <dgm:spPr/>
    </dgm:pt>
    <dgm:pt modelId="{D3FF7D7D-486F-9548-95BC-7A10CFCDADFC}" type="pres">
      <dgm:prSet presAssocID="{1D09E7F0-BDA9-4873-A2C2-3F1C08E40242}" presName="vert1" presStyleCnt="0"/>
      <dgm:spPr/>
    </dgm:pt>
    <dgm:pt modelId="{BD02B681-F28E-7443-99A0-654D931C1F56}" type="pres">
      <dgm:prSet presAssocID="{7B5247AA-720D-40DE-97F5-2DE5B8F929DC}" presName="thickLine" presStyleLbl="alignNode1" presStyleIdx="3" presStyleCnt="5"/>
      <dgm:spPr/>
    </dgm:pt>
    <dgm:pt modelId="{84C56AE8-4DD6-6A4A-9146-40A5B1D4B27C}" type="pres">
      <dgm:prSet presAssocID="{7B5247AA-720D-40DE-97F5-2DE5B8F929DC}" presName="horz1" presStyleCnt="0"/>
      <dgm:spPr/>
    </dgm:pt>
    <dgm:pt modelId="{8F0C64DE-1C9A-5949-A8F0-0344D6D0948C}" type="pres">
      <dgm:prSet presAssocID="{7B5247AA-720D-40DE-97F5-2DE5B8F929DC}" presName="tx1" presStyleLbl="revTx" presStyleIdx="3" presStyleCnt="5"/>
      <dgm:spPr/>
    </dgm:pt>
    <dgm:pt modelId="{B7F2C0AE-57F7-5A43-BC50-5FBE456E99A0}" type="pres">
      <dgm:prSet presAssocID="{7B5247AA-720D-40DE-97F5-2DE5B8F929DC}" presName="vert1" presStyleCnt="0"/>
      <dgm:spPr/>
    </dgm:pt>
    <dgm:pt modelId="{4F2D56DA-CA0D-4B47-B227-D3068D359969}" type="pres">
      <dgm:prSet presAssocID="{8DF269C6-4313-4A8A-B965-8DC11E158A49}" presName="thickLine" presStyleLbl="alignNode1" presStyleIdx="4" presStyleCnt="5"/>
      <dgm:spPr/>
    </dgm:pt>
    <dgm:pt modelId="{1CB02500-2CC2-E04E-B2B8-0DB1CF6DA813}" type="pres">
      <dgm:prSet presAssocID="{8DF269C6-4313-4A8A-B965-8DC11E158A49}" presName="horz1" presStyleCnt="0"/>
      <dgm:spPr/>
    </dgm:pt>
    <dgm:pt modelId="{2D39CF9A-9971-784D-AD05-1083AE7DD730}" type="pres">
      <dgm:prSet presAssocID="{8DF269C6-4313-4A8A-B965-8DC11E158A49}" presName="tx1" presStyleLbl="revTx" presStyleIdx="4" presStyleCnt="5"/>
      <dgm:spPr/>
    </dgm:pt>
    <dgm:pt modelId="{E0EADC48-61BC-E740-9513-784AC8EDCA23}" type="pres">
      <dgm:prSet presAssocID="{8DF269C6-4313-4A8A-B965-8DC11E158A49}" presName="vert1" presStyleCnt="0"/>
      <dgm:spPr/>
    </dgm:pt>
  </dgm:ptLst>
  <dgm:cxnLst>
    <dgm:cxn modelId="{EC476C2A-AFA2-4FCF-9565-166CF4483A2C}" srcId="{847AEF36-A7B6-4DA2-9D84-E2D37466DBAE}" destId="{8DF269C6-4313-4A8A-B965-8DC11E158A49}" srcOrd="4" destOrd="0" parTransId="{D3DC7BA5-7184-48CC-A0B8-DCC2CFEE4EE9}" sibTransId="{AD0AA0A8-7C7F-4963-B1CC-65F71600BF52}"/>
    <dgm:cxn modelId="{05042F3E-8536-4A4B-B7DA-5A6C8ADDBD5E}" type="presOf" srcId="{847AEF36-A7B6-4DA2-9D84-E2D37466DBAE}" destId="{8D9876EB-F783-684E-981E-CB4F4C61DCDF}" srcOrd="0" destOrd="0" presId="urn:microsoft.com/office/officeart/2008/layout/LinedList"/>
    <dgm:cxn modelId="{FC1F8549-2808-456F-B1F4-FB88E158FBD5}" srcId="{847AEF36-A7B6-4DA2-9D84-E2D37466DBAE}" destId="{8A56C20D-C7CA-4097-80E0-9261D61399DE}" srcOrd="1" destOrd="0" parTransId="{6F438258-C87B-47E5-939B-7BEEB5BEE559}" sibTransId="{A223DD74-5C1E-4AAC-A1DC-5531B9887D0B}"/>
    <dgm:cxn modelId="{C1141E51-E8E1-E841-87F4-6F25C89BB3BA}" type="presOf" srcId="{8A56C20D-C7CA-4097-80E0-9261D61399DE}" destId="{6FDE6101-90C2-FF48-873E-25EA8BE2D0F0}" srcOrd="0" destOrd="0" presId="urn:microsoft.com/office/officeart/2008/layout/LinedList"/>
    <dgm:cxn modelId="{0D3CB182-3888-454B-B197-810D3754D308}" type="presOf" srcId="{1D09E7F0-BDA9-4873-A2C2-3F1C08E40242}" destId="{019CF7C8-58E2-BE4B-B22A-F1911872A220}" srcOrd="0" destOrd="0" presId="urn:microsoft.com/office/officeart/2008/layout/LinedList"/>
    <dgm:cxn modelId="{435CFE8E-1E9A-8E46-827A-7383337E9202}" type="presOf" srcId="{8DF269C6-4313-4A8A-B965-8DC11E158A49}" destId="{2D39CF9A-9971-784D-AD05-1083AE7DD730}" srcOrd="0" destOrd="0" presId="urn:microsoft.com/office/officeart/2008/layout/LinedList"/>
    <dgm:cxn modelId="{800290A9-F396-4384-AAA6-B5298A3896A0}" srcId="{847AEF36-A7B6-4DA2-9D84-E2D37466DBAE}" destId="{1D09E7F0-BDA9-4873-A2C2-3F1C08E40242}" srcOrd="2" destOrd="0" parTransId="{29BBF3D2-4153-4EAC-A62D-6C7601B3A563}" sibTransId="{284BC118-CDCF-4791-A01D-C7DA3CEFE499}"/>
    <dgm:cxn modelId="{EB7301B0-6935-4288-9159-11A360AAB860}" srcId="{847AEF36-A7B6-4DA2-9D84-E2D37466DBAE}" destId="{7B5247AA-720D-40DE-97F5-2DE5B8F929DC}" srcOrd="3" destOrd="0" parTransId="{89920A7C-316C-46D6-B2EE-09E1B662535D}" sibTransId="{90273464-0CA4-4DAA-BD58-48F90E892F3C}"/>
    <dgm:cxn modelId="{A8E6E8B6-F00E-414D-A627-DE36E5E5AEBA}" srcId="{847AEF36-A7B6-4DA2-9D84-E2D37466DBAE}" destId="{22C6B056-AD02-4476-9D06-966FA85C0CE5}" srcOrd="0" destOrd="0" parTransId="{0107C2CE-5366-4410-96AC-3562283F7011}" sibTransId="{0A3936FB-B6C1-4826-AFBD-EED2E8C865ED}"/>
    <dgm:cxn modelId="{3CD0AEBE-FA15-EF44-ACAC-81914E8527A0}" type="presOf" srcId="{7B5247AA-720D-40DE-97F5-2DE5B8F929DC}" destId="{8F0C64DE-1C9A-5949-A8F0-0344D6D0948C}" srcOrd="0" destOrd="0" presId="urn:microsoft.com/office/officeart/2008/layout/LinedList"/>
    <dgm:cxn modelId="{B10D7CF5-2DF2-3348-874C-BC206C71B2A5}" type="presOf" srcId="{22C6B056-AD02-4476-9D06-966FA85C0CE5}" destId="{36661DA7-707C-1544-AFA6-2779DCC23AC9}" srcOrd="0" destOrd="0" presId="urn:microsoft.com/office/officeart/2008/layout/LinedList"/>
    <dgm:cxn modelId="{A2FF866E-E740-E343-8802-6E9259134782}" type="presParOf" srcId="{8D9876EB-F783-684E-981E-CB4F4C61DCDF}" destId="{71CF404D-0D76-9343-9332-290076B5A816}" srcOrd="0" destOrd="0" presId="urn:microsoft.com/office/officeart/2008/layout/LinedList"/>
    <dgm:cxn modelId="{D1F55163-685D-A643-BAD0-46EE2A318F0B}" type="presParOf" srcId="{8D9876EB-F783-684E-981E-CB4F4C61DCDF}" destId="{7EA27C46-A3D3-EC4C-9271-0D81BF675533}" srcOrd="1" destOrd="0" presId="urn:microsoft.com/office/officeart/2008/layout/LinedList"/>
    <dgm:cxn modelId="{8795CB10-A7E9-5343-86D9-A230E1EA7DEF}" type="presParOf" srcId="{7EA27C46-A3D3-EC4C-9271-0D81BF675533}" destId="{36661DA7-707C-1544-AFA6-2779DCC23AC9}" srcOrd="0" destOrd="0" presId="urn:microsoft.com/office/officeart/2008/layout/LinedList"/>
    <dgm:cxn modelId="{3FFAAE22-68D3-7245-9DD4-AC7514C96548}" type="presParOf" srcId="{7EA27C46-A3D3-EC4C-9271-0D81BF675533}" destId="{52DCF669-5B3F-9F4B-A3D8-A165B4D03B2D}" srcOrd="1" destOrd="0" presId="urn:microsoft.com/office/officeart/2008/layout/LinedList"/>
    <dgm:cxn modelId="{23BA5F1D-1728-AC4A-84FB-9CD8DAF33C51}" type="presParOf" srcId="{8D9876EB-F783-684E-981E-CB4F4C61DCDF}" destId="{29F58EF7-7654-1E47-90E6-9C29EB83CCDB}" srcOrd="2" destOrd="0" presId="urn:microsoft.com/office/officeart/2008/layout/LinedList"/>
    <dgm:cxn modelId="{27A9B137-4C01-E34F-AEF3-AFE9FAC0D574}" type="presParOf" srcId="{8D9876EB-F783-684E-981E-CB4F4C61DCDF}" destId="{B30C64CA-41ED-B641-BD50-A0FADA9BD731}" srcOrd="3" destOrd="0" presId="urn:microsoft.com/office/officeart/2008/layout/LinedList"/>
    <dgm:cxn modelId="{918A0932-695E-C249-9472-AF8D33406A1E}" type="presParOf" srcId="{B30C64CA-41ED-B641-BD50-A0FADA9BD731}" destId="{6FDE6101-90C2-FF48-873E-25EA8BE2D0F0}" srcOrd="0" destOrd="0" presId="urn:microsoft.com/office/officeart/2008/layout/LinedList"/>
    <dgm:cxn modelId="{1C7829AB-07EA-984A-A11E-DAF3193CD98C}" type="presParOf" srcId="{B30C64CA-41ED-B641-BD50-A0FADA9BD731}" destId="{B1361505-C22D-5049-8130-05BB1A2FDF22}" srcOrd="1" destOrd="0" presId="urn:microsoft.com/office/officeart/2008/layout/LinedList"/>
    <dgm:cxn modelId="{219D2535-03E6-3C42-AEE8-66F56AA87E44}" type="presParOf" srcId="{8D9876EB-F783-684E-981E-CB4F4C61DCDF}" destId="{ACBF6AA9-614D-5E42-9526-966636D82102}" srcOrd="4" destOrd="0" presId="urn:microsoft.com/office/officeart/2008/layout/LinedList"/>
    <dgm:cxn modelId="{B5ADBFED-3518-0046-A502-CA8F911E58DB}" type="presParOf" srcId="{8D9876EB-F783-684E-981E-CB4F4C61DCDF}" destId="{7176B9E1-0E83-7B4D-A469-941811651038}" srcOrd="5" destOrd="0" presId="urn:microsoft.com/office/officeart/2008/layout/LinedList"/>
    <dgm:cxn modelId="{5FFFD295-D5BA-0E47-9C04-B62C9F868631}" type="presParOf" srcId="{7176B9E1-0E83-7B4D-A469-941811651038}" destId="{019CF7C8-58E2-BE4B-B22A-F1911872A220}" srcOrd="0" destOrd="0" presId="urn:microsoft.com/office/officeart/2008/layout/LinedList"/>
    <dgm:cxn modelId="{BD386BBF-8E97-8449-932D-464A82A7181A}" type="presParOf" srcId="{7176B9E1-0E83-7B4D-A469-941811651038}" destId="{D3FF7D7D-486F-9548-95BC-7A10CFCDADFC}" srcOrd="1" destOrd="0" presId="urn:microsoft.com/office/officeart/2008/layout/LinedList"/>
    <dgm:cxn modelId="{B57DB88B-7CF4-344D-8B63-88678822D6E0}" type="presParOf" srcId="{8D9876EB-F783-684E-981E-CB4F4C61DCDF}" destId="{BD02B681-F28E-7443-99A0-654D931C1F56}" srcOrd="6" destOrd="0" presId="urn:microsoft.com/office/officeart/2008/layout/LinedList"/>
    <dgm:cxn modelId="{BF7ED103-D36C-AD40-BECF-E94D70DA13BF}" type="presParOf" srcId="{8D9876EB-F783-684E-981E-CB4F4C61DCDF}" destId="{84C56AE8-4DD6-6A4A-9146-40A5B1D4B27C}" srcOrd="7" destOrd="0" presId="urn:microsoft.com/office/officeart/2008/layout/LinedList"/>
    <dgm:cxn modelId="{BBA4B6B1-B80A-9A4F-B53E-2C369D04BA92}" type="presParOf" srcId="{84C56AE8-4DD6-6A4A-9146-40A5B1D4B27C}" destId="{8F0C64DE-1C9A-5949-A8F0-0344D6D0948C}" srcOrd="0" destOrd="0" presId="urn:microsoft.com/office/officeart/2008/layout/LinedList"/>
    <dgm:cxn modelId="{5EBEC4CB-4393-7041-A6D1-1B610F23A096}" type="presParOf" srcId="{84C56AE8-4DD6-6A4A-9146-40A5B1D4B27C}" destId="{B7F2C0AE-57F7-5A43-BC50-5FBE456E99A0}" srcOrd="1" destOrd="0" presId="urn:microsoft.com/office/officeart/2008/layout/LinedList"/>
    <dgm:cxn modelId="{07B854AD-250C-7D42-8232-343817415221}" type="presParOf" srcId="{8D9876EB-F783-684E-981E-CB4F4C61DCDF}" destId="{4F2D56DA-CA0D-4B47-B227-D3068D359969}" srcOrd="8" destOrd="0" presId="urn:microsoft.com/office/officeart/2008/layout/LinedList"/>
    <dgm:cxn modelId="{F5EF9408-A298-4540-91FD-A75D64576465}" type="presParOf" srcId="{8D9876EB-F783-684E-981E-CB4F4C61DCDF}" destId="{1CB02500-2CC2-E04E-B2B8-0DB1CF6DA813}" srcOrd="9" destOrd="0" presId="urn:microsoft.com/office/officeart/2008/layout/LinedList"/>
    <dgm:cxn modelId="{7069D1C7-D2A9-614E-881A-C21EC0B9C6C4}" type="presParOf" srcId="{1CB02500-2CC2-E04E-B2B8-0DB1CF6DA813}" destId="{2D39CF9A-9971-784D-AD05-1083AE7DD730}" srcOrd="0" destOrd="0" presId="urn:microsoft.com/office/officeart/2008/layout/LinedList"/>
    <dgm:cxn modelId="{811EBE3A-0B3D-F945-9325-E382CFCAAD10}" type="presParOf" srcId="{1CB02500-2CC2-E04E-B2B8-0DB1CF6DA813}" destId="{E0EADC48-61BC-E740-9513-784AC8EDCA2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7AEF36-A7B6-4DA2-9D84-E2D37466DBAE}"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22C6B056-AD02-4476-9D06-966FA85C0CE5}">
      <dgm:prSet/>
      <dgm:spPr/>
      <dgm:t>
        <a:bodyPr/>
        <a:lstStyle/>
        <a:p>
          <a:r>
            <a:rPr lang="en-US" b="1"/>
            <a:t>Eat, Sleep, Console results in:</a:t>
          </a:r>
        </a:p>
      </dgm:t>
    </dgm:pt>
    <dgm:pt modelId="{0107C2CE-5366-4410-96AC-3562283F7011}" type="parTrans" cxnId="{A8E6E8B6-F00E-414D-A627-DE36E5E5AEBA}">
      <dgm:prSet/>
      <dgm:spPr/>
      <dgm:t>
        <a:bodyPr/>
        <a:lstStyle/>
        <a:p>
          <a:endParaRPr lang="en-US"/>
        </a:p>
      </dgm:t>
    </dgm:pt>
    <dgm:pt modelId="{0A3936FB-B6C1-4826-AFBD-EED2E8C865ED}" type="sibTrans" cxnId="{A8E6E8B6-F00E-414D-A627-DE36E5E5AEBA}">
      <dgm:prSet/>
      <dgm:spPr/>
      <dgm:t>
        <a:bodyPr/>
        <a:lstStyle/>
        <a:p>
          <a:endParaRPr lang="en-US"/>
        </a:p>
      </dgm:t>
    </dgm:pt>
    <dgm:pt modelId="{8A56C20D-C7CA-4097-80E0-9261D61399DE}">
      <dgm:prSet/>
      <dgm:spPr/>
      <dgm:t>
        <a:bodyPr/>
        <a:lstStyle/>
        <a:p>
          <a:r>
            <a:rPr lang="en-US"/>
            <a:t>decreased length of hospital stay</a:t>
          </a:r>
        </a:p>
      </dgm:t>
    </dgm:pt>
    <dgm:pt modelId="{6F438258-C87B-47E5-939B-7BEEB5BEE559}" type="parTrans" cxnId="{FC1F8549-2808-456F-B1F4-FB88E158FBD5}">
      <dgm:prSet/>
      <dgm:spPr/>
      <dgm:t>
        <a:bodyPr/>
        <a:lstStyle/>
        <a:p>
          <a:endParaRPr lang="en-US"/>
        </a:p>
      </dgm:t>
    </dgm:pt>
    <dgm:pt modelId="{A223DD74-5C1E-4AAC-A1DC-5531B9887D0B}" type="sibTrans" cxnId="{FC1F8549-2808-456F-B1F4-FB88E158FBD5}">
      <dgm:prSet/>
      <dgm:spPr/>
      <dgm:t>
        <a:bodyPr/>
        <a:lstStyle/>
        <a:p>
          <a:endParaRPr lang="en-US"/>
        </a:p>
      </dgm:t>
    </dgm:pt>
    <dgm:pt modelId="{1D09E7F0-BDA9-4873-A2C2-3F1C08E40242}">
      <dgm:prSet/>
      <dgm:spPr/>
      <dgm:t>
        <a:bodyPr/>
        <a:lstStyle/>
        <a:p>
          <a:r>
            <a:rPr lang="en-US"/>
            <a:t>decreased morphine use</a:t>
          </a:r>
        </a:p>
      </dgm:t>
    </dgm:pt>
    <dgm:pt modelId="{29BBF3D2-4153-4EAC-A62D-6C7601B3A563}" type="parTrans" cxnId="{800290A9-F396-4384-AAA6-B5298A3896A0}">
      <dgm:prSet/>
      <dgm:spPr/>
      <dgm:t>
        <a:bodyPr/>
        <a:lstStyle/>
        <a:p>
          <a:endParaRPr lang="en-US"/>
        </a:p>
      </dgm:t>
    </dgm:pt>
    <dgm:pt modelId="{284BC118-CDCF-4791-A01D-C7DA3CEFE499}" type="sibTrans" cxnId="{800290A9-F396-4384-AAA6-B5298A3896A0}">
      <dgm:prSet/>
      <dgm:spPr/>
      <dgm:t>
        <a:bodyPr/>
        <a:lstStyle/>
        <a:p>
          <a:endParaRPr lang="en-US"/>
        </a:p>
      </dgm:t>
    </dgm:pt>
    <dgm:pt modelId="{7B5247AA-720D-40DE-97F5-2DE5B8F929DC}">
      <dgm:prSet/>
      <dgm:spPr/>
      <dgm:t>
        <a:bodyPr/>
        <a:lstStyle/>
        <a:p>
          <a:r>
            <a:rPr lang="en-US"/>
            <a:t>parents feeling more involved in infant care </a:t>
          </a:r>
        </a:p>
      </dgm:t>
    </dgm:pt>
    <dgm:pt modelId="{89920A7C-316C-46D6-B2EE-09E1B662535D}" type="parTrans" cxnId="{EB7301B0-6935-4288-9159-11A360AAB860}">
      <dgm:prSet/>
      <dgm:spPr/>
      <dgm:t>
        <a:bodyPr/>
        <a:lstStyle/>
        <a:p>
          <a:endParaRPr lang="en-US"/>
        </a:p>
      </dgm:t>
    </dgm:pt>
    <dgm:pt modelId="{90273464-0CA4-4DAA-BD58-48F90E892F3C}" type="sibTrans" cxnId="{EB7301B0-6935-4288-9159-11A360AAB860}">
      <dgm:prSet/>
      <dgm:spPr/>
      <dgm:t>
        <a:bodyPr/>
        <a:lstStyle/>
        <a:p>
          <a:endParaRPr lang="en-US"/>
        </a:p>
      </dgm:t>
    </dgm:pt>
    <dgm:pt modelId="{8DF269C6-4313-4A8A-B965-8DC11E158A49}">
      <dgm:prSet/>
      <dgm:spPr/>
      <dgm:t>
        <a:bodyPr/>
        <a:lstStyle/>
        <a:p>
          <a:endParaRPr lang="en-US"/>
        </a:p>
      </dgm:t>
    </dgm:pt>
    <dgm:pt modelId="{D3DC7BA5-7184-48CC-A0B8-DCC2CFEE4EE9}" type="parTrans" cxnId="{EC476C2A-AFA2-4FCF-9565-166CF4483A2C}">
      <dgm:prSet/>
      <dgm:spPr/>
      <dgm:t>
        <a:bodyPr/>
        <a:lstStyle/>
        <a:p>
          <a:endParaRPr lang="en-US"/>
        </a:p>
      </dgm:t>
    </dgm:pt>
    <dgm:pt modelId="{AD0AA0A8-7C7F-4963-B1CC-65F71600BF52}" type="sibTrans" cxnId="{EC476C2A-AFA2-4FCF-9565-166CF4483A2C}">
      <dgm:prSet/>
      <dgm:spPr/>
      <dgm:t>
        <a:bodyPr/>
        <a:lstStyle/>
        <a:p>
          <a:endParaRPr lang="en-US"/>
        </a:p>
      </dgm:t>
    </dgm:pt>
    <dgm:pt modelId="{8D9876EB-F783-684E-981E-CB4F4C61DCDF}" type="pres">
      <dgm:prSet presAssocID="{847AEF36-A7B6-4DA2-9D84-E2D37466DBAE}" presName="vert0" presStyleCnt="0">
        <dgm:presLayoutVars>
          <dgm:dir/>
          <dgm:animOne val="branch"/>
          <dgm:animLvl val="lvl"/>
        </dgm:presLayoutVars>
      </dgm:prSet>
      <dgm:spPr/>
    </dgm:pt>
    <dgm:pt modelId="{71CF404D-0D76-9343-9332-290076B5A816}" type="pres">
      <dgm:prSet presAssocID="{22C6B056-AD02-4476-9D06-966FA85C0CE5}" presName="thickLine" presStyleLbl="alignNode1" presStyleIdx="0" presStyleCnt="5"/>
      <dgm:spPr/>
    </dgm:pt>
    <dgm:pt modelId="{7EA27C46-A3D3-EC4C-9271-0D81BF675533}" type="pres">
      <dgm:prSet presAssocID="{22C6B056-AD02-4476-9D06-966FA85C0CE5}" presName="horz1" presStyleCnt="0"/>
      <dgm:spPr/>
    </dgm:pt>
    <dgm:pt modelId="{36661DA7-707C-1544-AFA6-2779DCC23AC9}" type="pres">
      <dgm:prSet presAssocID="{22C6B056-AD02-4476-9D06-966FA85C0CE5}" presName="tx1" presStyleLbl="revTx" presStyleIdx="0" presStyleCnt="5"/>
      <dgm:spPr/>
    </dgm:pt>
    <dgm:pt modelId="{52DCF669-5B3F-9F4B-A3D8-A165B4D03B2D}" type="pres">
      <dgm:prSet presAssocID="{22C6B056-AD02-4476-9D06-966FA85C0CE5}" presName="vert1" presStyleCnt="0"/>
      <dgm:spPr/>
    </dgm:pt>
    <dgm:pt modelId="{29F58EF7-7654-1E47-90E6-9C29EB83CCDB}" type="pres">
      <dgm:prSet presAssocID="{8A56C20D-C7CA-4097-80E0-9261D61399DE}" presName="thickLine" presStyleLbl="alignNode1" presStyleIdx="1" presStyleCnt="5"/>
      <dgm:spPr/>
    </dgm:pt>
    <dgm:pt modelId="{B30C64CA-41ED-B641-BD50-A0FADA9BD731}" type="pres">
      <dgm:prSet presAssocID="{8A56C20D-C7CA-4097-80E0-9261D61399DE}" presName="horz1" presStyleCnt="0"/>
      <dgm:spPr/>
    </dgm:pt>
    <dgm:pt modelId="{6FDE6101-90C2-FF48-873E-25EA8BE2D0F0}" type="pres">
      <dgm:prSet presAssocID="{8A56C20D-C7CA-4097-80E0-9261D61399DE}" presName="tx1" presStyleLbl="revTx" presStyleIdx="1" presStyleCnt="5"/>
      <dgm:spPr/>
    </dgm:pt>
    <dgm:pt modelId="{B1361505-C22D-5049-8130-05BB1A2FDF22}" type="pres">
      <dgm:prSet presAssocID="{8A56C20D-C7CA-4097-80E0-9261D61399DE}" presName="vert1" presStyleCnt="0"/>
      <dgm:spPr/>
    </dgm:pt>
    <dgm:pt modelId="{ACBF6AA9-614D-5E42-9526-966636D82102}" type="pres">
      <dgm:prSet presAssocID="{1D09E7F0-BDA9-4873-A2C2-3F1C08E40242}" presName="thickLine" presStyleLbl="alignNode1" presStyleIdx="2" presStyleCnt="5"/>
      <dgm:spPr/>
    </dgm:pt>
    <dgm:pt modelId="{7176B9E1-0E83-7B4D-A469-941811651038}" type="pres">
      <dgm:prSet presAssocID="{1D09E7F0-BDA9-4873-A2C2-3F1C08E40242}" presName="horz1" presStyleCnt="0"/>
      <dgm:spPr/>
    </dgm:pt>
    <dgm:pt modelId="{019CF7C8-58E2-BE4B-B22A-F1911872A220}" type="pres">
      <dgm:prSet presAssocID="{1D09E7F0-BDA9-4873-A2C2-3F1C08E40242}" presName="tx1" presStyleLbl="revTx" presStyleIdx="2" presStyleCnt="5"/>
      <dgm:spPr/>
    </dgm:pt>
    <dgm:pt modelId="{D3FF7D7D-486F-9548-95BC-7A10CFCDADFC}" type="pres">
      <dgm:prSet presAssocID="{1D09E7F0-BDA9-4873-A2C2-3F1C08E40242}" presName="vert1" presStyleCnt="0"/>
      <dgm:spPr/>
    </dgm:pt>
    <dgm:pt modelId="{BD02B681-F28E-7443-99A0-654D931C1F56}" type="pres">
      <dgm:prSet presAssocID="{7B5247AA-720D-40DE-97F5-2DE5B8F929DC}" presName="thickLine" presStyleLbl="alignNode1" presStyleIdx="3" presStyleCnt="5"/>
      <dgm:spPr/>
    </dgm:pt>
    <dgm:pt modelId="{84C56AE8-4DD6-6A4A-9146-40A5B1D4B27C}" type="pres">
      <dgm:prSet presAssocID="{7B5247AA-720D-40DE-97F5-2DE5B8F929DC}" presName="horz1" presStyleCnt="0"/>
      <dgm:spPr/>
    </dgm:pt>
    <dgm:pt modelId="{8F0C64DE-1C9A-5949-A8F0-0344D6D0948C}" type="pres">
      <dgm:prSet presAssocID="{7B5247AA-720D-40DE-97F5-2DE5B8F929DC}" presName="tx1" presStyleLbl="revTx" presStyleIdx="3" presStyleCnt="5"/>
      <dgm:spPr/>
    </dgm:pt>
    <dgm:pt modelId="{B7F2C0AE-57F7-5A43-BC50-5FBE456E99A0}" type="pres">
      <dgm:prSet presAssocID="{7B5247AA-720D-40DE-97F5-2DE5B8F929DC}" presName="vert1" presStyleCnt="0"/>
      <dgm:spPr/>
    </dgm:pt>
    <dgm:pt modelId="{4F2D56DA-CA0D-4B47-B227-D3068D359969}" type="pres">
      <dgm:prSet presAssocID="{8DF269C6-4313-4A8A-B965-8DC11E158A49}" presName="thickLine" presStyleLbl="alignNode1" presStyleIdx="4" presStyleCnt="5"/>
      <dgm:spPr/>
    </dgm:pt>
    <dgm:pt modelId="{1CB02500-2CC2-E04E-B2B8-0DB1CF6DA813}" type="pres">
      <dgm:prSet presAssocID="{8DF269C6-4313-4A8A-B965-8DC11E158A49}" presName="horz1" presStyleCnt="0"/>
      <dgm:spPr/>
    </dgm:pt>
    <dgm:pt modelId="{2D39CF9A-9971-784D-AD05-1083AE7DD730}" type="pres">
      <dgm:prSet presAssocID="{8DF269C6-4313-4A8A-B965-8DC11E158A49}" presName="tx1" presStyleLbl="revTx" presStyleIdx="4" presStyleCnt="5"/>
      <dgm:spPr/>
    </dgm:pt>
    <dgm:pt modelId="{E0EADC48-61BC-E740-9513-784AC8EDCA23}" type="pres">
      <dgm:prSet presAssocID="{8DF269C6-4313-4A8A-B965-8DC11E158A49}" presName="vert1" presStyleCnt="0"/>
      <dgm:spPr/>
    </dgm:pt>
  </dgm:ptLst>
  <dgm:cxnLst>
    <dgm:cxn modelId="{EC476C2A-AFA2-4FCF-9565-166CF4483A2C}" srcId="{847AEF36-A7B6-4DA2-9D84-E2D37466DBAE}" destId="{8DF269C6-4313-4A8A-B965-8DC11E158A49}" srcOrd="4" destOrd="0" parTransId="{D3DC7BA5-7184-48CC-A0B8-DCC2CFEE4EE9}" sibTransId="{AD0AA0A8-7C7F-4963-B1CC-65F71600BF52}"/>
    <dgm:cxn modelId="{05042F3E-8536-4A4B-B7DA-5A6C8ADDBD5E}" type="presOf" srcId="{847AEF36-A7B6-4DA2-9D84-E2D37466DBAE}" destId="{8D9876EB-F783-684E-981E-CB4F4C61DCDF}" srcOrd="0" destOrd="0" presId="urn:microsoft.com/office/officeart/2008/layout/LinedList"/>
    <dgm:cxn modelId="{FC1F8549-2808-456F-B1F4-FB88E158FBD5}" srcId="{847AEF36-A7B6-4DA2-9D84-E2D37466DBAE}" destId="{8A56C20D-C7CA-4097-80E0-9261D61399DE}" srcOrd="1" destOrd="0" parTransId="{6F438258-C87B-47E5-939B-7BEEB5BEE559}" sibTransId="{A223DD74-5C1E-4AAC-A1DC-5531B9887D0B}"/>
    <dgm:cxn modelId="{C1141E51-E8E1-E841-87F4-6F25C89BB3BA}" type="presOf" srcId="{8A56C20D-C7CA-4097-80E0-9261D61399DE}" destId="{6FDE6101-90C2-FF48-873E-25EA8BE2D0F0}" srcOrd="0" destOrd="0" presId="urn:microsoft.com/office/officeart/2008/layout/LinedList"/>
    <dgm:cxn modelId="{0D3CB182-3888-454B-B197-810D3754D308}" type="presOf" srcId="{1D09E7F0-BDA9-4873-A2C2-3F1C08E40242}" destId="{019CF7C8-58E2-BE4B-B22A-F1911872A220}" srcOrd="0" destOrd="0" presId="urn:microsoft.com/office/officeart/2008/layout/LinedList"/>
    <dgm:cxn modelId="{435CFE8E-1E9A-8E46-827A-7383337E9202}" type="presOf" srcId="{8DF269C6-4313-4A8A-B965-8DC11E158A49}" destId="{2D39CF9A-9971-784D-AD05-1083AE7DD730}" srcOrd="0" destOrd="0" presId="urn:microsoft.com/office/officeart/2008/layout/LinedList"/>
    <dgm:cxn modelId="{800290A9-F396-4384-AAA6-B5298A3896A0}" srcId="{847AEF36-A7B6-4DA2-9D84-E2D37466DBAE}" destId="{1D09E7F0-BDA9-4873-A2C2-3F1C08E40242}" srcOrd="2" destOrd="0" parTransId="{29BBF3D2-4153-4EAC-A62D-6C7601B3A563}" sibTransId="{284BC118-CDCF-4791-A01D-C7DA3CEFE499}"/>
    <dgm:cxn modelId="{EB7301B0-6935-4288-9159-11A360AAB860}" srcId="{847AEF36-A7B6-4DA2-9D84-E2D37466DBAE}" destId="{7B5247AA-720D-40DE-97F5-2DE5B8F929DC}" srcOrd="3" destOrd="0" parTransId="{89920A7C-316C-46D6-B2EE-09E1B662535D}" sibTransId="{90273464-0CA4-4DAA-BD58-48F90E892F3C}"/>
    <dgm:cxn modelId="{A8E6E8B6-F00E-414D-A627-DE36E5E5AEBA}" srcId="{847AEF36-A7B6-4DA2-9D84-E2D37466DBAE}" destId="{22C6B056-AD02-4476-9D06-966FA85C0CE5}" srcOrd="0" destOrd="0" parTransId="{0107C2CE-5366-4410-96AC-3562283F7011}" sibTransId="{0A3936FB-B6C1-4826-AFBD-EED2E8C865ED}"/>
    <dgm:cxn modelId="{3CD0AEBE-FA15-EF44-ACAC-81914E8527A0}" type="presOf" srcId="{7B5247AA-720D-40DE-97F5-2DE5B8F929DC}" destId="{8F0C64DE-1C9A-5949-A8F0-0344D6D0948C}" srcOrd="0" destOrd="0" presId="urn:microsoft.com/office/officeart/2008/layout/LinedList"/>
    <dgm:cxn modelId="{B10D7CF5-2DF2-3348-874C-BC206C71B2A5}" type="presOf" srcId="{22C6B056-AD02-4476-9D06-966FA85C0CE5}" destId="{36661DA7-707C-1544-AFA6-2779DCC23AC9}" srcOrd="0" destOrd="0" presId="urn:microsoft.com/office/officeart/2008/layout/LinedList"/>
    <dgm:cxn modelId="{A2FF866E-E740-E343-8802-6E9259134782}" type="presParOf" srcId="{8D9876EB-F783-684E-981E-CB4F4C61DCDF}" destId="{71CF404D-0D76-9343-9332-290076B5A816}" srcOrd="0" destOrd="0" presId="urn:microsoft.com/office/officeart/2008/layout/LinedList"/>
    <dgm:cxn modelId="{D1F55163-685D-A643-BAD0-46EE2A318F0B}" type="presParOf" srcId="{8D9876EB-F783-684E-981E-CB4F4C61DCDF}" destId="{7EA27C46-A3D3-EC4C-9271-0D81BF675533}" srcOrd="1" destOrd="0" presId="urn:microsoft.com/office/officeart/2008/layout/LinedList"/>
    <dgm:cxn modelId="{8795CB10-A7E9-5343-86D9-A230E1EA7DEF}" type="presParOf" srcId="{7EA27C46-A3D3-EC4C-9271-0D81BF675533}" destId="{36661DA7-707C-1544-AFA6-2779DCC23AC9}" srcOrd="0" destOrd="0" presId="urn:microsoft.com/office/officeart/2008/layout/LinedList"/>
    <dgm:cxn modelId="{3FFAAE22-68D3-7245-9DD4-AC7514C96548}" type="presParOf" srcId="{7EA27C46-A3D3-EC4C-9271-0D81BF675533}" destId="{52DCF669-5B3F-9F4B-A3D8-A165B4D03B2D}" srcOrd="1" destOrd="0" presId="urn:microsoft.com/office/officeart/2008/layout/LinedList"/>
    <dgm:cxn modelId="{23BA5F1D-1728-AC4A-84FB-9CD8DAF33C51}" type="presParOf" srcId="{8D9876EB-F783-684E-981E-CB4F4C61DCDF}" destId="{29F58EF7-7654-1E47-90E6-9C29EB83CCDB}" srcOrd="2" destOrd="0" presId="urn:microsoft.com/office/officeart/2008/layout/LinedList"/>
    <dgm:cxn modelId="{27A9B137-4C01-E34F-AEF3-AFE9FAC0D574}" type="presParOf" srcId="{8D9876EB-F783-684E-981E-CB4F4C61DCDF}" destId="{B30C64CA-41ED-B641-BD50-A0FADA9BD731}" srcOrd="3" destOrd="0" presId="urn:microsoft.com/office/officeart/2008/layout/LinedList"/>
    <dgm:cxn modelId="{918A0932-695E-C249-9472-AF8D33406A1E}" type="presParOf" srcId="{B30C64CA-41ED-B641-BD50-A0FADA9BD731}" destId="{6FDE6101-90C2-FF48-873E-25EA8BE2D0F0}" srcOrd="0" destOrd="0" presId="urn:microsoft.com/office/officeart/2008/layout/LinedList"/>
    <dgm:cxn modelId="{1C7829AB-07EA-984A-A11E-DAF3193CD98C}" type="presParOf" srcId="{B30C64CA-41ED-B641-BD50-A0FADA9BD731}" destId="{B1361505-C22D-5049-8130-05BB1A2FDF22}" srcOrd="1" destOrd="0" presId="urn:microsoft.com/office/officeart/2008/layout/LinedList"/>
    <dgm:cxn modelId="{219D2535-03E6-3C42-AEE8-66F56AA87E44}" type="presParOf" srcId="{8D9876EB-F783-684E-981E-CB4F4C61DCDF}" destId="{ACBF6AA9-614D-5E42-9526-966636D82102}" srcOrd="4" destOrd="0" presId="urn:microsoft.com/office/officeart/2008/layout/LinedList"/>
    <dgm:cxn modelId="{B5ADBFED-3518-0046-A502-CA8F911E58DB}" type="presParOf" srcId="{8D9876EB-F783-684E-981E-CB4F4C61DCDF}" destId="{7176B9E1-0E83-7B4D-A469-941811651038}" srcOrd="5" destOrd="0" presId="urn:microsoft.com/office/officeart/2008/layout/LinedList"/>
    <dgm:cxn modelId="{5FFFD295-D5BA-0E47-9C04-B62C9F868631}" type="presParOf" srcId="{7176B9E1-0E83-7B4D-A469-941811651038}" destId="{019CF7C8-58E2-BE4B-B22A-F1911872A220}" srcOrd="0" destOrd="0" presId="urn:microsoft.com/office/officeart/2008/layout/LinedList"/>
    <dgm:cxn modelId="{BD386BBF-8E97-8449-932D-464A82A7181A}" type="presParOf" srcId="{7176B9E1-0E83-7B4D-A469-941811651038}" destId="{D3FF7D7D-486F-9548-95BC-7A10CFCDADFC}" srcOrd="1" destOrd="0" presId="urn:microsoft.com/office/officeart/2008/layout/LinedList"/>
    <dgm:cxn modelId="{B57DB88B-7CF4-344D-8B63-88678822D6E0}" type="presParOf" srcId="{8D9876EB-F783-684E-981E-CB4F4C61DCDF}" destId="{BD02B681-F28E-7443-99A0-654D931C1F56}" srcOrd="6" destOrd="0" presId="urn:microsoft.com/office/officeart/2008/layout/LinedList"/>
    <dgm:cxn modelId="{BF7ED103-D36C-AD40-BECF-E94D70DA13BF}" type="presParOf" srcId="{8D9876EB-F783-684E-981E-CB4F4C61DCDF}" destId="{84C56AE8-4DD6-6A4A-9146-40A5B1D4B27C}" srcOrd="7" destOrd="0" presId="urn:microsoft.com/office/officeart/2008/layout/LinedList"/>
    <dgm:cxn modelId="{BBA4B6B1-B80A-9A4F-B53E-2C369D04BA92}" type="presParOf" srcId="{84C56AE8-4DD6-6A4A-9146-40A5B1D4B27C}" destId="{8F0C64DE-1C9A-5949-A8F0-0344D6D0948C}" srcOrd="0" destOrd="0" presId="urn:microsoft.com/office/officeart/2008/layout/LinedList"/>
    <dgm:cxn modelId="{5EBEC4CB-4393-7041-A6D1-1B610F23A096}" type="presParOf" srcId="{84C56AE8-4DD6-6A4A-9146-40A5B1D4B27C}" destId="{B7F2C0AE-57F7-5A43-BC50-5FBE456E99A0}" srcOrd="1" destOrd="0" presId="urn:microsoft.com/office/officeart/2008/layout/LinedList"/>
    <dgm:cxn modelId="{07B854AD-250C-7D42-8232-343817415221}" type="presParOf" srcId="{8D9876EB-F783-684E-981E-CB4F4C61DCDF}" destId="{4F2D56DA-CA0D-4B47-B227-D3068D359969}" srcOrd="8" destOrd="0" presId="urn:microsoft.com/office/officeart/2008/layout/LinedList"/>
    <dgm:cxn modelId="{F5EF9408-A298-4540-91FD-A75D64576465}" type="presParOf" srcId="{8D9876EB-F783-684E-981E-CB4F4C61DCDF}" destId="{1CB02500-2CC2-E04E-B2B8-0DB1CF6DA813}" srcOrd="9" destOrd="0" presId="urn:microsoft.com/office/officeart/2008/layout/LinedList"/>
    <dgm:cxn modelId="{7069D1C7-D2A9-614E-881A-C21EC0B9C6C4}" type="presParOf" srcId="{1CB02500-2CC2-E04E-B2B8-0DB1CF6DA813}" destId="{2D39CF9A-9971-784D-AD05-1083AE7DD730}" srcOrd="0" destOrd="0" presId="urn:microsoft.com/office/officeart/2008/layout/LinedList"/>
    <dgm:cxn modelId="{811EBE3A-0B3D-F945-9325-E382CFCAAD10}" type="presParOf" srcId="{1CB02500-2CC2-E04E-B2B8-0DB1CF6DA813}" destId="{E0EADC48-61BC-E740-9513-784AC8EDCA23}"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00725C-1B2A-2644-9F06-FA2BAFDB57E2}">
      <dsp:nvSpPr>
        <dsp:cNvPr id="0" name=""/>
        <dsp:cNvSpPr/>
      </dsp:nvSpPr>
      <dsp:spPr>
        <a:xfrm>
          <a:off x="0" y="2180053"/>
          <a:ext cx="8324566" cy="143035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The ESC method’s sole principle is that the treatment of the infant should be based on infant function and comfort, rather than reducing signs and symptoms of withdrawal. </a:t>
          </a:r>
        </a:p>
      </dsp:txBody>
      <dsp:txXfrm>
        <a:off x="0" y="2180053"/>
        <a:ext cx="8324566" cy="1430350"/>
      </dsp:txXfrm>
    </dsp:sp>
    <dsp:sp modelId="{7436ABD1-BC6B-404B-AE29-34DF563745C7}">
      <dsp:nvSpPr>
        <dsp:cNvPr id="0" name=""/>
        <dsp:cNvSpPr/>
      </dsp:nvSpPr>
      <dsp:spPr>
        <a:xfrm rot="10800000">
          <a:off x="0" y="1628"/>
          <a:ext cx="8324566" cy="2199879"/>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Eat, Sleep, Console, is a simplified approach to monitoring and treating newborns with NAS.  With this method, nurses will teach the mother and her support person how to manage symptoms by comforting the baby, which can reduce the need for medical intervention.</a:t>
          </a:r>
        </a:p>
      </dsp:txBody>
      <dsp:txXfrm rot="10800000">
        <a:off x="0" y="1628"/>
        <a:ext cx="8324566" cy="14294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CEAB9B-AF86-A04A-A84A-1625F50A5DFF}">
      <dsp:nvSpPr>
        <dsp:cNvPr id="0" name=""/>
        <dsp:cNvSpPr/>
      </dsp:nvSpPr>
      <dsp:spPr>
        <a:xfrm>
          <a:off x="967" y="332815"/>
          <a:ext cx="3395679" cy="2156256"/>
        </a:xfrm>
        <a:prstGeom prst="roundRect">
          <a:avLst>
            <a:gd name="adj" fmla="val 10000"/>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sp>
    <dsp:sp modelId="{E9B62142-ADF7-0A4A-BFB8-12DCB83C4A77}">
      <dsp:nvSpPr>
        <dsp:cNvPr id="0" name=""/>
        <dsp:cNvSpPr/>
      </dsp:nvSpPr>
      <dsp:spPr>
        <a:xfrm>
          <a:off x="378265" y="691248"/>
          <a:ext cx="3395679" cy="2156256"/>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Some symptoms, which may not be exclusive to NOWS (e.g. hyperactive </a:t>
          </a:r>
          <a:r>
            <a:rPr lang="en-US" sz="1800" kern="1200" err="1"/>
            <a:t>moro</a:t>
          </a:r>
          <a:r>
            <a:rPr lang="en-US" sz="1800" kern="1200"/>
            <a:t> reflex, frequent yawning, nasal stuffiness, sneezing, etc.), can add up to 6 points on their own when using the Finnegan scoring tool. </a:t>
          </a:r>
        </a:p>
      </dsp:txBody>
      <dsp:txXfrm>
        <a:off x="441420" y="754403"/>
        <a:ext cx="3269369" cy="2029946"/>
      </dsp:txXfrm>
    </dsp:sp>
    <dsp:sp modelId="{9EDBF3B3-B2AC-204C-A13D-3133591CF584}">
      <dsp:nvSpPr>
        <dsp:cNvPr id="0" name=""/>
        <dsp:cNvSpPr/>
      </dsp:nvSpPr>
      <dsp:spPr>
        <a:xfrm>
          <a:off x="4151242" y="332815"/>
          <a:ext cx="3395679" cy="2156256"/>
        </a:xfrm>
        <a:prstGeom prst="roundRect">
          <a:avLst>
            <a:gd name="adj" fmla="val 10000"/>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dsp:spPr>
      <dsp:style>
        <a:lnRef idx="0">
          <a:scrgbClr r="0" g="0" b="0"/>
        </a:lnRef>
        <a:fillRef idx="3">
          <a:scrgbClr r="0" g="0" b="0"/>
        </a:fillRef>
        <a:effectRef idx="3">
          <a:scrgbClr r="0" g="0" b="0"/>
        </a:effectRef>
        <a:fontRef idx="minor">
          <a:schemeClr val="lt1"/>
        </a:fontRef>
      </dsp:style>
    </dsp:sp>
    <dsp:sp modelId="{A44A3F37-D4AD-B741-B34E-B69591963061}">
      <dsp:nvSpPr>
        <dsp:cNvPr id="0" name=""/>
        <dsp:cNvSpPr/>
      </dsp:nvSpPr>
      <dsp:spPr>
        <a:xfrm>
          <a:off x="4528540" y="691248"/>
          <a:ext cx="3395679" cy="2156256"/>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An infant’s score is based on 21 subjective items which leads to a variability between scorers.</a:t>
          </a:r>
        </a:p>
      </dsp:txBody>
      <dsp:txXfrm>
        <a:off x="4591695" y="754403"/>
        <a:ext cx="3269369" cy="20299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F404D-0D76-9343-9332-290076B5A816}">
      <dsp:nvSpPr>
        <dsp:cNvPr id="0" name=""/>
        <dsp:cNvSpPr/>
      </dsp:nvSpPr>
      <dsp:spPr>
        <a:xfrm>
          <a:off x="0" y="316"/>
          <a:ext cx="3906503"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6661DA7-707C-1544-AFA6-2779DCC23AC9}">
      <dsp:nvSpPr>
        <dsp:cNvPr id="0" name=""/>
        <dsp:cNvSpPr/>
      </dsp:nvSpPr>
      <dsp:spPr>
        <a:xfrm>
          <a:off x="0" y="316"/>
          <a:ext cx="3906503" cy="518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Eat, Sleep, Console focuses on:</a:t>
          </a:r>
        </a:p>
      </dsp:txBody>
      <dsp:txXfrm>
        <a:off x="0" y="316"/>
        <a:ext cx="3906503" cy="518324"/>
      </dsp:txXfrm>
    </dsp:sp>
    <dsp:sp modelId="{29F58EF7-7654-1E47-90E6-9C29EB83CCDB}">
      <dsp:nvSpPr>
        <dsp:cNvPr id="0" name=""/>
        <dsp:cNvSpPr/>
      </dsp:nvSpPr>
      <dsp:spPr>
        <a:xfrm>
          <a:off x="0" y="518640"/>
          <a:ext cx="3906503" cy="0"/>
        </a:xfrm>
        <a:prstGeom prst="line">
          <a:avLst/>
        </a:prstGeom>
        <a:gradFill rotWithShape="0">
          <a:gsLst>
            <a:gs pos="0">
              <a:schemeClr val="accent2">
                <a:hueOff val="-2587972"/>
                <a:satOff val="11465"/>
                <a:lumOff val="-4216"/>
                <a:alphaOff val="0"/>
                <a:tint val="97000"/>
                <a:satMod val="100000"/>
                <a:lumMod val="102000"/>
              </a:schemeClr>
            </a:gs>
            <a:gs pos="50000">
              <a:schemeClr val="accent2">
                <a:hueOff val="-2587972"/>
                <a:satOff val="11465"/>
                <a:lumOff val="-4216"/>
                <a:alphaOff val="0"/>
                <a:shade val="100000"/>
                <a:satMod val="103000"/>
                <a:lumMod val="100000"/>
              </a:schemeClr>
            </a:gs>
            <a:gs pos="100000">
              <a:schemeClr val="accent2">
                <a:hueOff val="-2587972"/>
                <a:satOff val="11465"/>
                <a:lumOff val="-4216"/>
                <a:alphaOff val="0"/>
                <a:shade val="93000"/>
                <a:satMod val="110000"/>
                <a:lumMod val="99000"/>
              </a:schemeClr>
            </a:gs>
          </a:gsLst>
          <a:lin ang="5400000" scaled="0"/>
        </a:gradFill>
        <a:ln w="6350" cap="flat" cmpd="sng" algn="ctr">
          <a:solidFill>
            <a:schemeClr val="accent2">
              <a:hueOff val="-2587972"/>
              <a:satOff val="11465"/>
              <a:lumOff val="-4216"/>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6FDE6101-90C2-FF48-873E-25EA8BE2D0F0}">
      <dsp:nvSpPr>
        <dsp:cNvPr id="0" name=""/>
        <dsp:cNvSpPr/>
      </dsp:nvSpPr>
      <dsp:spPr>
        <a:xfrm>
          <a:off x="0" y="518640"/>
          <a:ext cx="3906503" cy="518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infant function</a:t>
          </a:r>
        </a:p>
      </dsp:txBody>
      <dsp:txXfrm>
        <a:off x="0" y="518640"/>
        <a:ext cx="3906503" cy="518324"/>
      </dsp:txXfrm>
    </dsp:sp>
    <dsp:sp modelId="{ACBF6AA9-614D-5E42-9526-966636D82102}">
      <dsp:nvSpPr>
        <dsp:cNvPr id="0" name=""/>
        <dsp:cNvSpPr/>
      </dsp:nvSpPr>
      <dsp:spPr>
        <a:xfrm>
          <a:off x="0" y="1036965"/>
          <a:ext cx="3906503" cy="0"/>
        </a:xfrm>
        <a:prstGeom prst="line">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w="6350" cap="flat" cmpd="sng" algn="ctr">
          <a:solidFill>
            <a:schemeClr val="accent2">
              <a:hueOff val="-5175944"/>
              <a:satOff val="22930"/>
              <a:lumOff val="-8432"/>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019CF7C8-58E2-BE4B-B22A-F1911872A220}">
      <dsp:nvSpPr>
        <dsp:cNvPr id="0" name=""/>
        <dsp:cNvSpPr/>
      </dsp:nvSpPr>
      <dsp:spPr>
        <a:xfrm>
          <a:off x="0" y="1036965"/>
          <a:ext cx="3906503" cy="518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infant comfort </a:t>
          </a:r>
        </a:p>
      </dsp:txBody>
      <dsp:txXfrm>
        <a:off x="0" y="1036965"/>
        <a:ext cx="3906503" cy="518324"/>
      </dsp:txXfrm>
    </dsp:sp>
    <dsp:sp modelId="{BD02B681-F28E-7443-99A0-654D931C1F56}">
      <dsp:nvSpPr>
        <dsp:cNvPr id="0" name=""/>
        <dsp:cNvSpPr/>
      </dsp:nvSpPr>
      <dsp:spPr>
        <a:xfrm>
          <a:off x="0" y="1555289"/>
          <a:ext cx="3906503" cy="0"/>
        </a:xfrm>
        <a:prstGeom prst="line">
          <a:avLst/>
        </a:prstGeom>
        <a:gradFill rotWithShape="0">
          <a:gsLst>
            <a:gs pos="0">
              <a:schemeClr val="accent2">
                <a:hueOff val="-7763915"/>
                <a:satOff val="34394"/>
                <a:lumOff val="-12648"/>
                <a:alphaOff val="0"/>
                <a:tint val="97000"/>
                <a:satMod val="100000"/>
                <a:lumMod val="102000"/>
              </a:schemeClr>
            </a:gs>
            <a:gs pos="50000">
              <a:schemeClr val="accent2">
                <a:hueOff val="-7763915"/>
                <a:satOff val="34394"/>
                <a:lumOff val="-12648"/>
                <a:alphaOff val="0"/>
                <a:shade val="100000"/>
                <a:satMod val="103000"/>
                <a:lumMod val="100000"/>
              </a:schemeClr>
            </a:gs>
            <a:gs pos="100000">
              <a:schemeClr val="accent2">
                <a:hueOff val="-7763915"/>
                <a:satOff val="34394"/>
                <a:lumOff val="-12648"/>
                <a:alphaOff val="0"/>
                <a:shade val="93000"/>
                <a:satMod val="110000"/>
                <a:lumMod val="99000"/>
              </a:schemeClr>
            </a:gs>
          </a:gsLst>
          <a:lin ang="5400000" scaled="0"/>
        </a:gradFill>
        <a:ln w="6350" cap="flat" cmpd="sng" algn="ctr">
          <a:solidFill>
            <a:schemeClr val="accent2">
              <a:hueOff val="-7763915"/>
              <a:satOff val="34394"/>
              <a:lumOff val="-12648"/>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F0C64DE-1C9A-5949-A8F0-0344D6D0948C}">
      <dsp:nvSpPr>
        <dsp:cNvPr id="0" name=""/>
        <dsp:cNvSpPr/>
      </dsp:nvSpPr>
      <dsp:spPr>
        <a:xfrm>
          <a:off x="0" y="1555289"/>
          <a:ext cx="3906503" cy="518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parental involvement</a:t>
          </a:r>
        </a:p>
      </dsp:txBody>
      <dsp:txXfrm>
        <a:off x="0" y="1555289"/>
        <a:ext cx="3906503" cy="518324"/>
      </dsp:txXfrm>
    </dsp:sp>
    <dsp:sp modelId="{4F2D56DA-CA0D-4B47-B227-D3068D359969}">
      <dsp:nvSpPr>
        <dsp:cNvPr id="0" name=""/>
        <dsp:cNvSpPr/>
      </dsp:nvSpPr>
      <dsp:spPr>
        <a:xfrm>
          <a:off x="0" y="2073614"/>
          <a:ext cx="3906503" cy="0"/>
        </a:xfrm>
        <a:prstGeom prst="line">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w="6350" cap="flat" cmpd="sng" algn="ctr">
          <a:solidFill>
            <a:schemeClr val="accent2">
              <a:hueOff val="-10351888"/>
              <a:satOff val="45859"/>
              <a:lumOff val="-16864"/>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D39CF9A-9971-784D-AD05-1083AE7DD730}">
      <dsp:nvSpPr>
        <dsp:cNvPr id="0" name=""/>
        <dsp:cNvSpPr/>
      </dsp:nvSpPr>
      <dsp:spPr>
        <a:xfrm>
          <a:off x="0" y="2073614"/>
          <a:ext cx="3906503" cy="518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nonpharmacological interventions</a:t>
          </a:r>
        </a:p>
      </dsp:txBody>
      <dsp:txXfrm>
        <a:off x="0" y="2073614"/>
        <a:ext cx="3906503" cy="5183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F404D-0D76-9343-9332-290076B5A816}">
      <dsp:nvSpPr>
        <dsp:cNvPr id="0" name=""/>
        <dsp:cNvSpPr/>
      </dsp:nvSpPr>
      <dsp:spPr>
        <a:xfrm>
          <a:off x="0" y="328"/>
          <a:ext cx="4496051"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6661DA7-707C-1544-AFA6-2779DCC23AC9}">
      <dsp:nvSpPr>
        <dsp:cNvPr id="0" name=""/>
        <dsp:cNvSpPr/>
      </dsp:nvSpPr>
      <dsp:spPr>
        <a:xfrm>
          <a:off x="0" y="328"/>
          <a:ext cx="4496051" cy="538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kern="1200"/>
            <a:t>Eat, Sleep, Console results in:</a:t>
          </a:r>
        </a:p>
      </dsp:txBody>
      <dsp:txXfrm>
        <a:off x="0" y="328"/>
        <a:ext cx="4496051" cy="538462"/>
      </dsp:txXfrm>
    </dsp:sp>
    <dsp:sp modelId="{29F58EF7-7654-1E47-90E6-9C29EB83CCDB}">
      <dsp:nvSpPr>
        <dsp:cNvPr id="0" name=""/>
        <dsp:cNvSpPr/>
      </dsp:nvSpPr>
      <dsp:spPr>
        <a:xfrm>
          <a:off x="0" y="538791"/>
          <a:ext cx="4496051" cy="0"/>
        </a:xfrm>
        <a:prstGeom prst="line">
          <a:avLst/>
        </a:prstGeom>
        <a:gradFill rotWithShape="0">
          <a:gsLst>
            <a:gs pos="0">
              <a:schemeClr val="accent2">
                <a:hueOff val="-2587972"/>
                <a:satOff val="11465"/>
                <a:lumOff val="-4216"/>
                <a:alphaOff val="0"/>
                <a:tint val="97000"/>
                <a:satMod val="100000"/>
                <a:lumMod val="102000"/>
              </a:schemeClr>
            </a:gs>
            <a:gs pos="50000">
              <a:schemeClr val="accent2">
                <a:hueOff val="-2587972"/>
                <a:satOff val="11465"/>
                <a:lumOff val="-4216"/>
                <a:alphaOff val="0"/>
                <a:shade val="100000"/>
                <a:satMod val="103000"/>
                <a:lumMod val="100000"/>
              </a:schemeClr>
            </a:gs>
            <a:gs pos="100000">
              <a:schemeClr val="accent2">
                <a:hueOff val="-2587972"/>
                <a:satOff val="11465"/>
                <a:lumOff val="-4216"/>
                <a:alphaOff val="0"/>
                <a:shade val="93000"/>
                <a:satMod val="110000"/>
                <a:lumMod val="99000"/>
              </a:schemeClr>
            </a:gs>
          </a:gsLst>
          <a:lin ang="5400000" scaled="0"/>
        </a:gradFill>
        <a:ln w="6350" cap="flat" cmpd="sng" algn="ctr">
          <a:solidFill>
            <a:schemeClr val="accent2">
              <a:hueOff val="-2587972"/>
              <a:satOff val="11465"/>
              <a:lumOff val="-4216"/>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6FDE6101-90C2-FF48-873E-25EA8BE2D0F0}">
      <dsp:nvSpPr>
        <dsp:cNvPr id="0" name=""/>
        <dsp:cNvSpPr/>
      </dsp:nvSpPr>
      <dsp:spPr>
        <a:xfrm>
          <a:off x="0" y="538791"/>
          <a:ext cx="4496051" cy="538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decreased length of hospital stay</a:t>
          </a:r>
        </a:p>
      </dsp:txBody>
      <dsp:txXfrm>
        <a:off x="0" y="538791"/>
        <a:ext cx="4496051" cy="538462"/>
      </dsp:txXfrm>
    </dsp:sp>
    <dsp:sp modelId="{ACBF6AA9-614D-5E42-9526-966636D82102}">
      <dsp:nvSpPr>
        <dsp:cNvPr id="0" name=""/>
        <dsp:cNvSpPr/>
      </dsp:nvSpPr>
      <dsp:spPr>
        <a:xfrm>
          <a:off x="0" y="1077253"/>
          <a:ext cx="4496051" cy="0"/>
        </a:xfrm>
        <a:prstGeom prst="line">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w="6350" cap="flat" cmpd="sng" algn="ctr">
          <a:solidFill>
            <a:schemeClr val="accent2">
              <a:hueOff val="-5175944"/>
              <a:satOff val="22930"/>
              <a:lumOff val="-8432"/>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019CF7C8-58E2-BE4B-B22A-F1911872A220}">
      <dsp:nvSpPr>
        <dsp:cNvPr id="0" name=""/>
        <dsp:cNvSpPr/>
      </dsp:nvSpPr>
      <dsp:spPr>
        <a:xfrm>
          <a:off x="0" y="1077253"/>
          <a:ext cx="4496051" cy="538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decreased morphine use</a:t>
          </a:r>
        </a:p>
      </dsp:txBody>
      <dsp:txXfrm>
        <a:off x="0" y="1077253"/>
        <a:ext cx="4496051" cy="538462"/>
      </dsp:txXfrm>
    </dsp:sp>
    <dsp:sp modelId="{BD02B681-F28E-7443-99A0-654D931C1F56}">
      <dsp:nvSpPr>
        <dsp:cNvPr id="0" name=""/>
        <dsp:cNvSpPr/>
      </dsp:nvSpPr>
      <dsp:spPr>
        <a:xfrm>
          <a:off x="0" y="1615715"/>
          <a:ext cx="4496051" cy="0"/>
        </a:xfrm>
        <a:prstGeom prst="line">
          <a:avLst/>
        </a:prstGeom>
        <a:gradFill rotWithShape="0">
          <a:gsLst>
            <a:gs pos="0">
              <a:schemeClr val="accent2">
                <a:hueOff val="-7763915"/>
                <a:satOff val="34394"/>
                <a:lumOff val="-12648"/>
                <a:alphaOff val="0"/>
                <a:tint val="97000"/>
                <a:satMod val="100000"/>
                <a:lumMod val="102000"/>
              </a:schemeClr>
            </a:gs>
            <a:gs pos="50000">
              <a:schemeClr val="accent2">
                <a:hueOff val="-7763915"/>
                <a:satOff val="34394"/>
                <a:lumOff val="-12648"/>
                <a:alphaOff val="0"/>
                <a:shade val="100000"/>
                <a:satMod val="103000"/>
                <a:lumMod val="100000"/>
              </a:schemeClr>
            </a:gs>
            <a:gs pos="100000">
              <a:schemeClr val="accent2">
                <a:hueOff val="-7763915"/>
                <a:satOff val="34394"/>
                <a:lumOff val="-12648"/>
                <a:alphaOff val="0"/>
                <a:shade val="93000"/>
                <a:satMod val="110000"/>
                <a:lumMod val="99000"/>
              </a:schemeClr>
            </a:gs>
          </a:gsLst>
          <a:lin ang="5400000" scaled="0"/>
        </a:gradFill>
        <a:ln w="6350" cap="flat" cmpd="sng" algn="ctr">
          <a:solidFill>
            <a:schemeClr val="accent2">
              <a:hueOff val="-7763915"/>
              <a:satOff val="34394"/>
              <a:lumOff val="-12648"/>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F0C64DE-1C9A-5949-A8F0-0344D6D0948C}">
      <dsp:nvSpPr>
        <dsp:cNvPr id="0" name=""/>
        <dsp:cNvSpPr/>
      </dsp:nvSpPr>
      <dsp:spPr>
        <a:xfrm>
          <a:off x="0" y="1615715"/>
          <a:ext cx="4496051" cy="538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parents feeling more involved in infant care </a:t>
          </a:r>
        </a:p>
      </dsp:txBody>
      <dsp:txXfrm>
        <a:off x="0" y="1615715"/>
        <a:ext cx="4496051" cy="538462"/>
      </dsp:txXfrm>
    </dsp:sp>
    <dsp:sp modelId="{4F2D56DA-CA0D-4B47-B227-D3068D359969}">
      <dsp:nvSpPr>
        <dsp:cNvPr id="0" name=""/>
        <dsp:cNvSpPr/>
      </dsp:nvSpPr>
      <dsp:spPr>
        <a:xfrm>
          <a:off x="0" y="2154177"/>
          <a:ext cx="4496051" cy="0"/>
        </a:xfrm>
        <a:prstGeom prst="line">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w="6350" cap="flat" cmpd="sng" algn="ctr">
          <a:solidFill>
            <a:schemeClr val="accent2">
              <a:hueOff val="-10351888"/>
              <a:satOff val="45859"/>
              <a:lumOff val="-16864"/>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D39CF9A-9971-784D-AD05-1083AE7DD730}">
      <dsp:nvSpPr>
        <dsp:cNvPr id="0" name=""/>
        <dsp:cNvSpPr/>
      </dsp:nvSpPr>
      <dsp:spPr>
        <a:xfrm>
          <a:off x="0" y="2154177"/>
          <a:ext cx="4496051" cy="538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endParaRPr lang="en-US" sz="1900" kern="1200"/>
        </a:p>
      </dsp:txBody>
      <dsp:txXfrm>
        <a:off x="0" y="2154177"/>
        <a:ext cx="4496051" cy="5384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c14431370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2c14431370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bff6bc405b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bff6bc405b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bff5dafbf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bff5dafbf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bff6bc405b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bff6bc405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ff6bc405b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bff6bc405b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bff6bc405b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bff6bc405b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200150" y="1790058"/>
            <a:ext cx="6743700" cy="1234440"/>
          </a:xfrm>
          <a:solidFill>
            <a:srgbClr val="FFFFFF"/>
          </a:solidFill>
          <a:ln w="38100">
            <a:solidFill>
              <a:srgbClr val="404040"/>
            </a:solidFill>
          </a:ln>
        </p:spPr>
        <p:txBody>
          <a:bodyPr lIns="274320" rIns="274320" anchor="ctr" anchorCtr="1">
            <a:normAutofit/>
          </a:bodyPr>
          <a:lstStyle>
            <a:lvl1pPr algn="ctr">
              <a:defRPr sz="285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3264408"/>
            <a:ext cx="5101209" cy="929921"/>
          </a:xfrm>
          <a:noFill/>
        </p:spPr>
        <p:txBody>
          <a:bodyPr>
            <a:normAutofit/>
          </a:bodyPr>
          <a:lstStyle>
            <a:lvl1pPr marL="0" indent="0" algn="ctr">
              <a:buNone/>
              <a:defRPr sz="1500">
                <a:solidFill>
                  <a:schemeClr val="tx1">
                    <a:lumMod val="75000"/>
                    <a:lumOff val="2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a:t>3/14/24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76297995"/>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a:t>3/14/24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9671456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702945"/>
            <a:ext cx="973956" cy="373761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3352" y="702945"/>
            <a:ext cx="4648867" cy="373761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a:t>3/14/24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47386688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9"/>
        <p:cNvGrpSpPr/>
        <p:nvPr/>
      </p:nvGrpSpPr>
      <p:grpSpPr>
        <a:xfrm>
          <a:off x="0" y="0"/>
          <a:ext cx="0" cy="0"/>
          <a:chOff x="0" y="0"/>
          <a:chExt cx="0" cy="0"/>
        </a:xfrm>
      </p:grpSpPr>
      <p:sp>
        <p:nvSpPr>
          <p:cNvPr id="21" name="Google Shape;21;p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482447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a:t>3/14/24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7129639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200150" y="1790058"/>
            <a:ext cx="6743700" cy="1234440"/>
          </a:xfrm>
          <a:solidFill>
            <a:srgbClr val="FFFFFF"/>
          </a:solidFill>
          <a:ln w="38100">
            <a:solidFill>
              <a:srgbClr val="404040"/>
            </a:solidFill>
          </a:ln>
        </p:spPr>
        <p:txBody>
          <a:bodyPr lIns="274320" rIns="274320" anchor="ctr" anchorCtr="1">
            <a:normAutofit/>
          </a:bodyPr>
          <a:lstStyle>
            <a:lvl1pPr>
              <a:defRPr sz="285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3264349"/>
            <a:ext cx="5101209" cy="948812"/>
          </a:xfrm>
        </p:spPr>
        <p:txBody>
          <a:bodyPr anchor="t" anchorCtr="1">
            <a:normAutofit/>
          </a:bodyPr>
          <a:lstStyle>
            <a:lvl1pPr marL="0" indent="0">
              <a:buNone/>
              <a:defRPr sz="15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a:t>3/14/24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462468087"/>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86434" y="1978533"/>
            <a:ext cx="3203828" cy="2326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1978533"/>
            <a:ext cx="3202685" cy="2326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a:t>3/14/24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02937757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87577" y="1735075"/>
            <a:ext cx="3202686" cy="528065"/>
          </a:xfrm>
        </p:spPr>
        <p:txBody>
          <a:bodyPr anchor="b" anchorCtr="1">
            <a:normAutofit/>
          </a:bodyPr>
          <a:lstStyle>
            <a:lvl1pPr marL="0" indent="0" algn="ctr">
              <a:buNone/>
              <a:defRPr sz="1425" b="0" cap="all" spc="75" baseline="0">
                <a:solidFill>
                  <a:schemeClr val="accent2">
                    <a:lumMod val="7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187577" y="2357438"/>
            <a:ext cx="3202686" cy="1947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2357438"/>
            <a:ext cx="3190113" cy="194758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1735075"/>
            <a:ext cx="3202686" cy="528065"/>
          </a:xfrm>
        </p:spPr>
        <p:txBody>
          <a:bodyPr anchor="b" anchorCtr="1">
            <a:normAutofit/>
          </a:bodyPr>
          <a:lstStyle>
            <a:lvl1pPr marL="0" indent="0" algn="ctr">
              <a:buNone/>
              <a:defRPr sz="1425" b="0" cap="all" spc="75" baseline="0">
                <a:solidFill>
                  <a:schemeClr val="accent2">
                    <a:lumMod val="7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a:t>3/14/24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273876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a:t>3/14/24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21654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a:t>3/14/24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261099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03504" y="1682871"/>
            <a:ext cx="3364992" cy="856123"/>
          </a:xfrm>
          <a:solidFill>
            <a:srgbClr val="FFFFFF"/>
          </a:solidFill>
          <a:ln>
            <a:solidFill>
              <a:srgbClr val="404040"/>
            </a:solidFill>
          </a:ln>
        </p:spPr>
        <p:txBody>
          <a:bodyPr anchor="ctr" anchorCtr="1">
            <a:normAutofit/>
          </a:bodyPr>
          <a:lstStyle>
            <a:lvl1pPr>
              <a:defRPr sz="165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603504"/>
            <a:ext cx="3611880" cy="3936492"/>
          </a:xfrm>
        </p:spPr>
        <p:txBody>
          <a:bodyPr>
            <a:normAutofit/>
          </a:bodyPr>
          <a:lstStyle>
            <a:lvl1pPr>
              <a:defRPr sz="1425">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6676" y="2662439"/>
            <a:ext cx="2846070" cy="1645527"/>
          </a:xfrm>
        </p:spPr>
        <p:txBody>
          <a:bodyPr anchor="t" anchorCtr="1">
            <a:normAutofit/>
          </a:bodyPr>
          <a:lstStyle>
            <a:lvl1pPr marL="0" indent="0" algn="ctr">
              <a:buNone/>
              <a:defRPr sz="1125">
                <a:solidFill>
                  <a:srgbClr val="FFFF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a:t>3/14/24</a:t>
            </a:fld>
            <a:endParaRPr lang="en-US"/>
          </a:p>
        </p:txBody>
      </p:sp>
      <p:sp>
        <p:nvSpPr>
          <p:cNvPr id="10" name="Footer Placeholder 9"/>
          <p:cNvSpPr>
            <a:spLocks noGrp="1"/>
          </p:cNvSpPr>
          <p:nvPr>
            <p:ph type="ftr" sz="quarter" idx="11"/>
          </p:nvPr>
        </p:nvSpPr>
        <p:spPr>
          <a:xfrm>
            <a:off x="603504" y="4677156"/>
            <a:ext cx="3843598" cy="24003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71095284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06392" y="1682871"/>
            <a:ext cx="3371249" cy="850980"/>
          </a:xfrm>
          <a:solidFill>
            <a:srgbClr val="FFFFFF"/>
          </a:solidFill>
          <a:ln>
            <a:solidFill>
              <a:srgbClr val="404040"/>
            </a:solidFill>
          </a:ln>
        </p:spPr>
        <p:txBody>
          <a:bodyPr anchor="ctr" anchorCtr="1">
            <a:noAutofit/>
          </a:bodyPr>
          <a:lstStyle>
            <a:lvl1pPr>
              <a:defRPr sz="165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0"/>
            <a:ext cx="4576573" cy="5143500"/>
          </a:xfrm>
          <a:solidFill>
            <a:schemeClr val="bg1">
              <a:lumMod val="75000"/>
            </a:schemeClr>
          </a:solidFill>
        </p:spPr>
        <p:txBody>
          <a:bodyPr anchor="t"/>
          <a:lstStyle>
            <a:lvl1pPr marL="0" indent="0">
              <a:buNone/>
              <a:defRPr sz="2400">
                <a:solidFill>
                  <a:schemeClr val="bg1">
                    <a:lumMod val="85000"/>
                    <a:lumOff val="15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836676" y="2662439"/>
            <a:ext cx="2846070" cy="1645528"/>
          </a:xfrm>
        </p:spPr>
        <p:txBody>
          <a:bodyPr anchor="t" anchorCtr="1">
            <a:normAutofit/>
          </a:bodyPr>
          <a:lstStyle>
            <a:lvl1pPr marL="0" indent="0" algn="ctr">
              <a:buNone/>
              <a:defRPr sz="1125">
                <a:solidFill>
                  <a:srgbClr val="FFFF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a:t>3/14/24</a:t>
            </a:fld>
            <a:endParaRPr lang="en-US"/>
          </a:p>
        </p:txBody>
      </p:sp>
      <p:sp>
        <p:nvSpPr>
          <p:cNvPr id="9" name="Footer Placeholder 8"/>
          <p:cNvSpPr>
            <a:spLocks noGrp="1"/>
          </p:cNvSpPr>
          <p:nvPr>
            <p:ph type="ftr" sz="quarter" idx="11"/>
          </p:nvPr>
        </p:nvSpPr>
        <p:spPr>
          <a:xfrm>
            <a:off x="603504" y="4677156"/>
            <a:ext cx="3843598" cy="24003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40156962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73352" y="723519"/>
            <a:ext cx="5797296" cy="89154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3352" y="1978534"/>
            <a:ext cx="5797296" cy="23264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66072" y="4679112"/>
            <a:ext cx="2065310" cy="242976"/>
          </a:xfrm>
          <a:prstGeom prst="rect">
            <a:avLst/>
          </a:prstGeom>
        </p:spPr>
        <p:txBody>
          <a:bodyPr vert="horz" lIns="91440" tIns="45720" rIns="91440" bIns="45720" rtlCol="0" anchor="ctr"/>
          <a:lstStyle>
            <a:lvl1pPr algn="r">
              <a:defRPr sz="788">
                <a:solidFill>
                  <a:schemeClr val="tx1">
                    <a:alpha val="70000"/>
                  </a:schemeClr>
                </a:solidFill>
              </a:defRPr>
            </a:lvl1pPr>
          </a:lstStyle>
          <a:p>
            <a:fld id="{1160EA64-D806-43AC-9DF2-F8C432F32B4C}" type="datetimeFigureOut">
              <a:rPr lang="en-US"/>
              <a:t>3/14/24</a:t>
            </a:fld>
            <a:endParaRPr lang="en-US"/>
          </a:p>
        </p:txBody>
      </p:sp>
      <p:sp>
        <p:nvSpPr>
          <p:cNvPr id="5" name="Footer Placeholder 4"/>
          <p:cNvSpPr>
            <a:spLocks noGrp="1"/>
          </p:cNvSpPr>
          <p:nvPr>
            <p:ph type="ftr" sz="quarter" idx="3"/>
          </p:nvPr>
        </p:nvSpPr>
        <p:spPr>
          <a:xfrm>
            <a:off x="1200150" y="4677156"/>
            <a:ext cx="4425892" cy="240030"/>
          </a:xfrm>
          <a:prstGeom prst="rect">
            <a:avLst/>
          </a:prstGeom>
        </p:spPr>
        <p:txBody>
          <a:bodyPr vert="horz" lIns="91440" tIns="45720" rIns="91440" bIns="45720" rtlCol="0" anchor="ctr"/>
          <a:lstStyle>
            <a:lvl1pPr algn="l">
              <a:defRPr sz="788">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069192" y="4663440"/>
            <a:ext cx="274320" cy="274320"/>
          </a:xfrm>
          <a:prstGeom prst="ellipse">
            <a:avLst/>
          </a:prstGeom>
          <a:solidFill>
            <a:srgbClr val="1D1D1D">
              <a:alpha val="70000"/>
            </a:srgbClr>
          </a:solidFill>
        </p:spPr>
        <p:txBody>
          <a:bodyPr vert="horz" lIns="18288" tIns="45720" rIns="18288" bIns="45720" rtlCol="0" anchor="ctr">
            <a:noAutofit/>
          </a:bodyPr>
          <a:lstStyle>
            <a:lvl1pPr algn="ctr">
              <a:defRPr sz="825" spc="0" baseline="0">
                <a:solidFill>
                  <a:srgbClr val="FFFFFF"/>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21788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defTabSz="685800" rtl="0" eaLnBrk="1" latinLnBrk="0" hangingPunct="1">
        <a:lnSpc>
          <a:spcPct val="90000"/>
        </a:lnSpc>
        <a:spcBef>
          <a:spcPct val="0"/>
        </a:spcBef>
        <a:buNone/>
        <a:defRPr sz="2100" kern="1200" cap="all" spc="150" baseline="0">
          <a:solidFill>
            <a:srgbClr val="262626"/>
          </a:solidFill>
          <a:latin typeface="+mj-lt"/>
          <a:ea typeface="+mj-ea"/>
          <a:cs typeface="+mj-cs"/>
        </a:defRPr>
      </a:lvl1pPr>
    </p:titleStyle>
    <p:bodyStyle>
      <a:lvl1pPr marL="171450" indent="-171450" algn="l" defTabSz="685800" rtl="0" eaLnBrk="1" latinLnBrk="0" hangingPunct="1">
        <a:lnSpc>
          <a:spcPct val="100000"/>
        </a:lnSpc>
        <a:spcBef>
          <a:spcPts val="750"/>
        </a:spcBef>
        <a:buClr>
          <a:schemeClr val="accent2"/>
        </a:buClr>
        <a:buFont typeface="Arial" panose="020B0604020202020204" pitchFamily="34" charset="0"/>
        <a:buChar char="•"/>
        <a:defRPr sz="1350" kern="1200">
          <a:solidFill>
            <a:schemeClr val="tx1">
              <a:lumMod val="85000"/>
              <a:lumOff val="15000"/>
            </a:schemeClr>
          </a:solidFill>
          <a:latin typeface="+mn-lt"/>
          <a:ea typeface="+mn-ea"/>
          <a:cs typeface="+mn-cs"/>
        </a:defRPr>
      </a:lvl1pPr>
      <a:lvl2pPr marL="3429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2pPr>
      <a:lvl3pPr marL="5143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3pPr>
      <a:lvl4pPr marL="6858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4pPr>
      <a:lvl5pPr marL="8572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5pPr>
      <a:lvl6pPr marL="984647"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6pPr>
      <a:lvl7pPr marL="1113235"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7pPr>
      <a:lvl8pPr marL="1243013"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8pPr>
      <a:lvl9pPr marL="1412081"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056/NEJMoa2214470" TargetMode="External"/><Relationship Id="rId2" Type="http://schemas.openxmlformats.org/officeDocument/2006/relationships/hyperlink" Target="https://doi.org/10.1542/hpeds.2020002139" TargetMode="External"/><Relationship Id="rId1" Type="http://schemas.openxmlformats.org/officeDocument/2006/relationships/slideLayout" Target="../slideLayouts/slideLayout12.xml"/><Relationship Id="rId4" Type="http://schemas.openxmlformats.org/officeDocument/2006/relationships/hyperlink" Target="https://doi.org/10.1542/hpeds.2018-023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doi.org/10.1056/NEJMoa2214470"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https://doi.org/10.1542/hpeds.2018-0238"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doi.org/10.1542/hpeds.2020-002139"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1200150" y="1448591"/>
            <a:ext cx="6743700" cy="123444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br>
              <a:rPr lang="en" dirty="0"/>
            </a:br>
            <a:r>
              <a:rPr lang="en" sz="5300" dirty="0"/>
              <a:t>Eat, Sleep, Console</a:t>
            </a:r>
            <a:endParaRPr dirty="0"/>
          </a:p>
        </p:txBody>
      </p:sp>
      <p:sp>
        <p:nvSpPr>
          <p:cNvPr id="63" name="Google Shape;63;p13"/>
          <p:cNvSpPr txBox="1">
            <a:spLocks noGrp="1"/>
          </p:cNvSpPr>
          <p:nvPr>
            <p:ph type="subTitle" idx="1"/>
          </p:nvPr>
        </p:nvSpPr>
        <p:spPr>
          <a:prstGeom prst="rect">
            <a:avLst/>
          </a:prstGeom>
        </p:spPr>
        <p:txBody>
          <a:bodyPr spcFirstLastPara="1" wrap="square" lIns="91425" tIns="91425" rIns="91425" bIns="91425" anchor="ctr" anchorCtr="0">
            <a:normAutofit fontScale="92500" lnSpcReduction="10000"/>
          </a:bodyPr>
          <a:lstStyle/>
          <a:p>
            <a:pPr marL="0" lvl="0" indent="0" algn="ctr" rtl="0">
              <a:spcBef>
                <a:spcPts val="0"/>
              </a:spcBef>
              <a:spcAft>
                <a:spcPts val="0"/>
              </a:spcAft>
              <a:buNone/>
            </a:pPr>
            <a:r>
              <a:rPr lang="en" sz="2800" dirty="0"/>
              <a:t>Claire </a:t>
            </a:r>
            <a:r>
              <a:rPr lang="en" sz="2800" dirty="0" err="1"/>
              <a:t>Hauke</a:t>
            </a:r>
            <a:r>
              <a:rPr lang="en" sz="2800"/>
              <a:t> and Grace </a:t>
            </a:r>
            <a:r>
              <a:rPr lang="en" sz="2800" err="1"/>
              <a:t>Hauke</a:t>
            </a:r>
            <a:endParaRPr lang="en" sz="2800"/>
          </a:p>
          <a:p>
            <a:pPr marL="0" lvl="0" indent="0" algn="ctr" rtl="0">
              <a:spcBef>
                <a:spcPts val="0"/>
              </a:spcBef>
              <a:spcAft>
                <a:spcPts val="0"/>
              </a:spcAft>
              <a:buNone/>
            </a:pPr>
            <a:r>
              <a:rPr lang="en" sz="2800"/>
              <a:t>Murray State University</a:t>
            </a:r>
            <a:endParaRPr sz="2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841007" y="1083564"/>
            <a:ext cx="3284579" cy="2976372"/>
          </a:xfrm>
          <a:prstGeom prst="rect">
            <a:avLst/>
          </a:prstGeom>
          <a:solidFill>
            <a:schemeClr val="accent2"/>
          </a:solidFill>
          <a:ln w="190500" cap="sq" cmpd="thinThick">
            <a:solidFill>
              <a:schemeClr val="accent2"/>
            </a:solidFill>
            <a:miter lim="800000"/>
          </a:ln>
        </p:spPr>
        <p:txBody>
          <a:bodyPr spcFirstLastPara="1" vert="horz" wrap="square" lIns="182880" tIns="182880" rIns="182880" bIns="182880" rtlCol="0" anchor="ctr" anchorCtr="0">
            <a:normAutofit/>
          </a:bodyPr>
          <a:lstStyle/>
          <a:p>
            <a:pPr marL="0" lvl="0" indent="0" defTabSz="914400">
              <a:spcBef>
                <a:spcPct val="0"/>
              </a:spcBef>
              <a:spcAft>
                <a:spcPts val="0"/>
              </a:spcAft>
            </a:pPr>
            <a:r>
              <a:rPr lang="en-US" sz="2000" kern="1200" cap="all" spc="200" baseline="0">
                <a:solidFill>
                  <a:srgbClr val="FFFFFF"/>
                </a:solidFill>
                <a:latin typeface="+mj-lt"/>
                <a:ea typeface="+mj-ea"/>
                <a:cs typeface="+mj-cs"/>
                <a:sym typeface="Times New Roman"/>
              </a:rPr>
              <a:t>Non- pharmacological interventions</a:t>
            </a:r>
          </a:p>
        </p:txBody>
      </p:sp>
      <p:sp>
        <p:nvSpPr>
          <p:cNvPr id="118" name="Google Shape;118;p22"/>
          <p:cNvSpPr txBox="1">
            <a:spLocks noGrp="1"/>
          </p:cNvSpPr>
          <p:nvPr>
            <p:ph type="body" idx="1"/>
          </p:nvPr>
        </p:nvSpPr>
        <p:spPr>
          <a:xfrm>
            <a:off x="4571999" y="204717"/>
            <a:ext cx="4148920" cy="4776716"/>
          </a:xfrm>
          <a:prstGeom prst="rect">
            <a:avLst/>
          </a:prstGeom>
        </p:spPr>
        <p:txBody>
          <a:bodyPr spcFirstLastPara="1" vert="horz" lIns="91440" tIns="45720" rIns="91440" bIns="45720" rtlCol="0" anchor="ctr" anchorCtr="0">
            <a:noAutofit/>
          </a:bodyPr>
          <a:lstStyle/>
          <a:p>
            <a:pPr marL="0" lvl="0" indent="-228600" defTabSz="914400">
              <a:lnSpc>
                <a:spcPct val="90000"/>
              </a:lnSpc>
              <a:spcBef>
                <a:spcPts val="1000"/>
              </a:spcBef>
              <a:spcAft>
                <a:spcPts val="0"/>
              </a:spcAft>
              <a:buFont typeface="Arial" panose="020B0604020202020204" pitchFamily="34" charset="0"/>
              <a:buChar char="•"/>
            </a:pPr>
            <a:r>
              <a:rPr lang="en-US" sz="1800">
                <a:solidFill>
                  <a:schemeClr val="tx1">
                    <a:lumMod val="75000"/>
                    <a:lumOff val="25000"/>
                  </a:schemeClr>
                </a:solidFill>
                <a:sym typeface="Times New Roman"/>
              </a:rPr>
              <a:t>Primary caregiver involvement (rooming-in if possible)</a:t>
            </a:r>
          </a:p>
          <a:p>
            <a:pPr marL="0" lvl="0" indent="-228600" defTabSz="914400">
              <a:lnSpc>
                <a:spcPct val="90000"/>
              </a:lnSpc>
              <a:spcBef>
                <a:spcPts val="1000"/>
              </a:spcBef>
              <a:spcAft>
                <a:spcPts val="0"/>
              </a:spcAft>
              <a:buFont typeface="Arial" panose="020B0604020202020204" pitchFamily="34" charset="0"/>
              <a:buChar char="•"/>
            </a:pPr>
            <a:r>
              <a:rPr lang="en-US" sz="1800">
                <a:solidFill>
                  <a:schemeClr val="tx1">
                    <a:lumMod val="75000"/>
                    <a:lumOff val="25000"/>
                  </a:schemeClr>
                </a:solidFill>
                <a:sym typeface="Times New Roman"/>
              </a:rPr>
              <a:t>Promoting breastfeeding </a:t>
            </a:r>
          </a:p>
          <a:p>
            <a:pPr marL="0" lvl="0" indent="-228600" defTabSz="914400">
              <a:lnSpc>
                <a:spcPct val="90000"/>
              </a:lnSpc>
              <a:spcBef>
                <a:spcPts val="1000"/>
              </a:spcBef>
              <a:spcAft>
                <a:spcPts val="0"/>
              </a:spcAft>
              <a:buFont typeface="Arial" panose="020B0604020202020204" pitchFamily="34" charset="0"/>
              <a:buChar char="•"/>
            </a:pPr>
            <a:r>
              <a:rPr lang="en-US" sz="1800">
                <a:solidFill>
                  <a:schemeClr val="tx1">
                    <a:lumMod val="75000"/>
                    <a:lumOff val="25000"/>
                  </a:schemeClr>
                </a:solidFill>
                <a:sym typeface="Times New Roman"/>
              </a:rPr>
              <a:t>Encouraging on-demand feeding</a:t>
            </a:r>
          </a:p>
          <a:p>
            <a:pPr marL="0" lvl="0" indent="-228600" defTabSz="914400">
              <a:lnSpc>
                <a:spcPct val="90000"/>
              </a:lnSpc>
              <a:spcBef>
                <a:spcPts val="1000"/>
              </a:spcBef>
              <a:spcAft>
                <a:spcPts val="0"/>
              </a:spcAft>
              <a:buFont typeface="Arial" panose="020B0604020202020204" pitchFamily="34" charset="0"/>
              <a:buChar char="•"/>
            </a:pPr>
            <a:r>
              <a:rPr lang="en-US" sz="1800">
                <a:solidFill>
                  <a:schemeClr val="tx1">
                    <a:lumMod val="75000"/>
                    <a:lumOff val="25000"/>
                  </a:schemeClr>
                </a:solidFill>
                <a:sym typeface="Times New Roman"/>
              </a:rPr>
              <a:t>Enhancement of low light and minimal noise </a:t>
            </a:r>
          </a:p>
          <a:p>
            <a:pPr marL="0" lvl="0" indent="-228600" defTabSz="914400">
              <a:lnSpc>
                <a:spcPct val="90000"/>
              </a:lnSpc>
              <a:spcBef>
                <a:spcPts val="1000"/>
              </a:spcBef>
              <a:spcAft>
                <a:spcPts val="0"/>
              </a:spcAft>
              <a:buFont typeface="Arial" panose="020B0604020202020204" pitchFamily="34" charset="0"/>
              <a:buChar char="•"/>
            </a:pPr>
            <a:r>
              <a:rPr lang="en-US" sz="1800">
                <a:solidFill>
                  <a:schemeClr val="tx1">
                    <a:lumMod val="75000"/>
                    <a:lumOff val="25000"/>
                  </a:schemeClr>
                </a:solidFill>
                <a:sym typeface="Times New Roman"/>
              </a:rPr>
              <a:t>Supporting clustered care </a:t>
            </a:r>
          </a:p>
          <a:p>
            <a:pPr marL="0" lvl="0" indent="-228600" defTabSz="914400">
              <a:lnSpc>
                <a:spcPct val="90000"/>
              </a:lnSpc>
              <a:spcBef>
                <a:spcPts val="1000"/>
              </a:spcBef>
              <a:spcAft>
                <a:spcPts val="0"/>
              </a:spcAft>
              <a:buFont typeface="Arial" panose="020B0604020202020204" pitchFamily="34" charset="0"/>
              <a:buChar char="•"/>
            </a:pPr>
            <a:r>
              <a:rPr lang="en-US" sz="1800">
                <a:solidFill>
                  <a:schemeClr val="tx1">
                    <a:lumMod val="75000"/>
                    <a:lumOff val="25000"/>
                  </a:schemeClr>
                </a:solidFill>
                <a:sym typeface="Times New Roman"/>
              </a:rPr>
              <a:t>Swaddling</a:t>
            </a:r>
          </a:p>
          <a:p>
            <a:pPr marL="0" lvl="0" indent="-228600" defTabSz="914400">
              <a:lnSpc>
                <a:spcPct val="90000"/>
              </a:lnSpc>
              <a:spcBef>
                <a:spcPts val="1000"/>
              </a:spcBef>
              <a:spcAft>
                <a:spcPts val="0"/>
              </a:spcAft>
              <a:buFont typeface="Arial" panose="020B0604020202020204" pitchFamily="34" charset="0"/>
              <a:buChar char="•"/>
            </a:pPr>
            <a:r>
              <a:rPr lang="en-US" sz="1800">
                <a:solidFill>
                  <a:schemeClr val="tx1">
                    <a:lumMod val="75000"/>
                    <a:lumOff val="25000"/>
                  </a:schemeClr>
                </a:solidFill>
                <a:sym typeface="Times New Roman"/>
              </a:rPr>
              <a:t>Skin-to-skin</a:t>
            </a:r>
          </a:p>
          <a:p>
            <a:pPr marL="0" lvl="0" indent="-228600" defTabSz="914400">
              <a:lnSpc>
                <a:spcPct val="90000"/>
              </a:lnSpc>
              <a:spcBef>
                <a:spcPts val="1000"/>
              </a:spcBef>
              <a:spcAft>
                <a:spcPts val="1200"/>
              </a:spcAft>
              <a:buFont typeface="Arial" panose="020B0604020202020204" pitchFamily="34" charset="0"/>
              <a:buChar char="•"/>
            </a:pPr>
            <a:r>
              <a:rPr lang="en-US" sz="1800">
                <a:solidFill>
                  <a:schemeClr val="tx1">
                    <a:lumMod val="75000"/>
                    <a:lumOff val="25000"/>
                  </a:schemeClr>
                </a:solidFill>
                <a:sym typeface="Times New Roman"/>
              </a:rPr>
              <a:t>Start diaper/barrier creams on day one and treat other areas of skin excoriation due to newborn tremors promptly.</a:t>
            </a:r>
          </a:p>
        </p:txBody>
      </p:sp>
      <p:sp>
        <p:nvSpPr>
          <p:cNvPr id="2" name="TextBox 1">
            <a:extLst>
              <a:ext uri="{FF2B5EF4-FFF2-40B4-BE49-F238E27FC236}">
                <a16:creationId xmlns:a16="http://schemas.microsoft.com/office/drawing/2014/main" id="{69A632B4-3F86-5822-D922-0B73D33AD5CA}"/>
              </a:ext>
            </a:extLst>
          </p:cNvPr>
          <p:cNvSpPr txBox="1"/>
          <p:nvPr/>
        </p:nvSpPr>
        <p:spPr>
          <a:xfrm>
            <a:off x="156411" y="4627490"/>
            <a:ext cx="8564508" cy="707886"/>
          </a:xfrm>
          <a:prstGeom prst="rect">
            <a:avLst/>
          </a:prstGeom>
          <a:noFill/>
        </p:spPr>
        <p:txBody>
          <a:bodyPr wrap="square" rtlCol="0">
            <a:spAutoFit/>
          </a:bodyPr>
          <a:lstStyle/>
          <a:p>
            <a:r>
              <a:rPr lang="en-US" sz="1100" err="1">
                <a:solidFill>
                  <a:srgbClr val="404040"/>
                </a:solidFill>
                <a:sym typeface="Times New Roman"/>
              </a:rPr>
              <a:t>Chyi</a:t>
            </a:r>
            <a:r>
              <a:rPr lang="en-US" sz="1100">
                <a:solidFill>
                  <a:srgbClr val="404040"/>
                </a:solidFill>
                <a:sym typeface="Times New Roman"/>
              </a:rPr>
              <a:t>, L., </a:t>
            </a:r>
            <a:r>
              <a:rPr lang="en-US" sz="1100" err="1">
                <a:solidFill>
                  <a:srgbClr val="404040"/>
                </a:solidFill>
                <a:sym typeface="Times New Roman"/>
              </a:rPr>
              <a:t>Kuller</a:t>
            </a:r>
            <a:r>
              <a:rPr lang="en-US" sz="1100">
                <a:solidFill>
                  <a:srgbClr val="404040"/>
                </a:solidFill>
                <a:sym typeface="Times New Roman"/>
              </a:rPr>
              <a:t>, J., Trope , L., &amp; Huang, A. (2021, August 18). </a:t>
            </a:r>
            <a:r>
              <a:rPr lang="en-US" sz="1100" i="1">
                <a:solidFill>
                  <a:srgbClr val="404040"/>
                </a:solidFill>
                <a:sym typeface="Times New Roman"/>
              </a:rPr>
              <a:t>Eat, sleep, console webinar summary</a:t>
            </a:r>
            <a:r>
              <a:rPr lang="en-US" sz="1100">
                <a:solidFill>
                  <a:srgbClr val="404040"/>
                </a:solidFill>
                <a:sym typeface="Times New Roman"/>
              </a:rPr>
              <a:t>. California Perinatal Quality Care Collaborative. 	https://</a:t>
            </a:r>
            <a:r>
              <a:rPr lang="en-US" sz="1100" err="1">
                <a:solidFill>
                  <a:srgbClr val="404040"/>
                </a:solidFill>
                <a:sym typeface="Times New Roman"/>
              </a:rPr>
              <a:t>www.cpqcc.org</a:t>
            </a:r>
            <a:r>
              <a:rPr lang="en-US" sz="1100">
                <a:solidFill>
                  <a:srgbClr val="404040"/>
                </a:solidFill>
                <a:sym typeface="Times New Roman"/>
              </a:rPr>
              <a:t>/engage/event/eat-sleep-console-webinar </a:t>
            </a:r>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22"/>
        <p:cNvGrpSpPr/>
        <p:nvPr/>
      </p:nvGrpSpPr>
      <p:grpSpPr>
        <a:xfrm>
          <a:off x="0" y="0"/>
          <a:ext cx="0" cy="0"/>
          <a:chOff x="0" y="0"/>
          <a:chExt cx="0" cy="0"/>
        </a:xfrm>
      </p:grpSpPr>
      <p:sp useBgFill="1">
        <p:nvSpPr>
          <p:cNvPr id="155" name="Rectangle 154">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51435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3" name="Google Shape;123;p23"/>
          <p:cNvSpPr txBox="1">
            <a:spLocks noGrp="1"/>
          </p:cNvSpPr>
          <p:nvPr>
            <p:ph type="title"/>
          </p:nvPr>
        </p:nvSpPr>
        <p:spPr>
          <a:xfrm>
            <a:off x="137933" y="1964544"/>
            <a:ext cx="3214856" cy="1581376"/>
          </a:xfrm>
          <a:prstGeom prst="ellipse">
            <a:avLst/>
          </a:prstGeom>
          <a:noFill/>
          <a:ln>
            <a:solidFill>
              <a:schemeClr val="bg1"/>
            </a:solidFill>
          </a:ln>
        </p:spPr>
        <p:txBody>
          <a:bodyPr spcFirstLastPara="1" vert="horz" wrap="square" lIns="182880" tIns="182880" rIns="182880" bIns="182880" rtlCol="0" anchor="ctr" anchorCtr="0">
            <a:noAutofit/>
          </a:bodyPr>
          <a:lstStyle/>
          <a:p>
            <a:pPr marL="0" lvl="0" indent="0" defTabSz="914400">
              <a:spcBef>
                <a:spcPct val="0"/>
              </a:spcBef>
              <a:spcAft>
                <a:spcPts val="0"/>
              </a:spcAft>
            </a:pPr>
            <a:r>
              <a:rPr lang="en-US" sz="1600" spc="200">
                <a:solidFill>
                  <a:schemeClr val="bg1"/>
                </a:solidFill>
                <a:sym typeface="Times New Roman"/>
              </a:rPr>
              <a:t>Conclusion</a:t>
            </a:r>
          </a:p>
        </p:txBody>
      </p:sp>
      <p:graphicFrame>
        <p:nvGraphicFramePr>
          <p:cNvPr id="151" name="TextBox 1">
            <a:extLst>
              <a:ext uri="{FF2B5EF4-FFF2-40B4-BE49-F238E27FC236}">
                <a16:creationId xmlns:a16="http://schemas.microsoft.com/office/drawing/2014/main" id="{8709BBC0-0D07-8246-680D-00FA569C073C}"/>
              </a:ext>
            </a:extLst>
          </p:cNvPr>
          <p:cNvGraphicFramePr/>
          <p:nvPr>
            <p:extLst>
              <p:ext uri="{D42A27DB-BD31-4B8C-83A1-F6EECF244321}">
                <p14:modId xmlns:p14="http://schemas.microsoft.com/office/powerpoint/2010/main" val="1729093823"/>
              </p:ext>
            </p:extLst>
          </p:nvPr>
        </p:nvGraphicFramePr>
        <p:xfrm>
          <a:off x="4058402" y="162977"/>
          <a:ext cx="3906503" cy="2592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TextBox 1">
            <a:extLst>
              <a:ext uri="{FF2B5EF4-FFF2-40B4-BE49-F238E27FC236}">
                <a16:creationId xmlns:a16="http://schemas.microsoft.com/office/drawing/2014/main" id="{65AFE259-17FB-5349-DBC2-FB9A089CC208}"/>
              </a:ext>
            </a:extLst>
          </p:cNvPr>
          <p:cNvGraphicFramePr/>
          <p:nvPr>
            <p:extLst>
              <p:ext uri="{D42A27DB-BD31-4B8C-83A1-F6EECF244321}">
                <p14:modId xmlns:p14="http://schemas.microsoft.com/office/powerpoint/2010/main" val="887725080"/>
              </p:ext>
            </p:extLst>
          </p:nvPr>
        </p:nvGraphicFramePr>
        <p:xfrm>
          <a:off x="4058402" y="2918209"/>
          <a:ext cx="4496051" cy="26929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7241C-5EFF-989F-8055-03E6E8A2B634}"/>
              </a:ext>
            </a:extLst>
          </p:cNvPr>
          <p:cNvSpPr>
            <a:spLocks noGrp="1"/>
          </p:cNvSpPr>
          <p:nvPr>
            <p:ph type="title"/>
          </p:nvPr>
        </p:nvSpPr>
        <p:spPr/>
        <p:txBody>
          <a:bodyPr>
            <a:normAutofit/>
          </a:bodyPr>
          <a:lstStyle/>
          <a:p>
            <a:r>
              <a:rPr lang="en-US" sz="2800" dirty="0"/>
              <a:t>Resources</a:t>
            </a:r>
          </a:p>
        </p:txBody>
      </p:sp>
      <p:sp>
        <p:nvSpPr>
          <p:cNvPr id="3" name="Text Placeholder 2">
            <a:extLst>
              <a:ext uri="{FF2B5EF4-FFF2-40B4-BE49-F238E27FC236}">
                <a16:creationId xmlns:a16="http://schemas.microsoft.com/office/drawing/2014/main" id="{76E9CCD6-3CDD-A501-BFC4-74CA36023CEF}"/>
              </a:ext>
            </a:extLst>
          </p:cNvPr>
          <p:cNvSpPr>
            <a:spLocks noGrp="1"/>
          </p:cNvSpPr>
          <p:nvPr>
            <p:ph type="body" idx="1"/>
          </p:nvPr>
        </p:nvSpPr>
        <p:spPr>
          <a:xfrm>
            <a:off x="311700" y="1671100"/>
            <a:ext cx="8520600" cy="3099900"/>
          </a:xfrm>
        </p:spPr>
        <p:txBody>
          <a:bodyPr>
            <a:normAutofit/>
          </a:bodyPr>
          <a:lstStyle/>
          <a:p>
            <a:r>
              <a:rPr lang="en-US" sz="1300" dirty="0" err="1">
                <a:solidFill>
                  <a:schemeClr val="tx2"/>
                </a:solidFill>
                <a:latin typeface="Times New Roman" panose="02020603050405020304" pitchFamily="18" charset="0"/>
                <a:cs typeface="Times New Roman" panose="02020603050405020304" pitchFamily="18" charset="0"/>
                <a:sym typeface="Times New Roman"/>
              </a:rPr>
              <a:t>Chyi</a:t>
            </a:r>
            <a:r>
              <a:rPr lang="en-US" sz="1300" dirty="0">
                <a:solidFill>
                  <a:schemeClr val="tx2"/>
                </a:solidFill>
                <a:latin typeface="Times New Roman" panose="02020603050405020304" pitchFamily="18" charset="0"/>
                <a:cs typeface="Times New Roman" panose="02020603050405020304" pitchFamily="18" charset="0"/>
                <a:sym typeface="Times New Roman"/>
              </a:rPr>
              <a:t>, L., </a:t>
            </a:r>
            <a:r>
              <a:rPr lang="en-US" sz="1300" dirty="0" err="1">
                <a:solidFill>
                  <a:schemeClr val="tx2"/>
                </a:solidFill>
                <a:latin typeface="Times New Roman" panose="02020603050405020304" pitchFamily="18" charset="0"/>
                <a:cs typeface="Times New Roman" panose="02020603050405020304" pitchFamily="18" charset="0"/>
                <a:sym typeface="Times New Roman"/>
              </a:rPr>
              <a:t>Kuller</a:t>
            </a:r>
            <a:r>
              <a:rPr lang="en-US" sz="1300" dirty="0">
                <a:solidFill>
                  <a:schemeClr val="tx2"/>
                </a:solidFill>
                <a:latin typeface="Times New Roman" panose="02020603050405020304" pitchFamily="18" charset="0"/>
                <a:cs typeface="Times New Roman" panose="02020603050405020304" pitchFamily="18" charset="0"/>
                <a:sym typeface="Times New Roman"/>
              </a:rPr>
              <a:t>, J., Trope , L., &amp; Huang, A. (2021, August 18). </a:t>
            </a:r>
            <a:r>
              <a:rPr lang="en-US" sz="1300" i="1" dirty="0">
                <a:solidFill>
                  <a:schemeClr val="tx2"/>
                </a:solidFill>
                <a:latin typeface="Times New Roman" panose="02020603050405020304" pitchFamily="18" charset="0"/>
                <a:cs typeface="Times New Roman" panose="02020603050405020304" pitchFamily="18" charset="0"/>
                <a:sym typeface="Times New Roman"/>
              </a:rPr>
              <a:t>Eat, sleep, console webinar summary</a:t>
            </a:r>
            <a:r>
              <a:rPr lang="en-US" sz="1300" dirty="0">
                <a:solidFill>
                  <a:schemeClr val="tx2"/>
                </a:solidFill>
                <a:latin typeface="Times New Roman" panose="02020603050405020304" pitchFamily="18" charset="0"/>
                <a:cs typeface="Times New Roman" panose="02020603050405020304" pitchFamily="18" charset="0"/>
                <a:sym typeface="Times New Roman"/>
              </a:rPr>
              <a:t>. California 	Perinatal Quality Care Collaborative. https://</a:t>
            </a:r>
            <a:r>
              <a:rPr lang="en-US" sz="1300" dirty="0" err="1">
                <a:solidFill>
                  <a:schemeClr val="tx2"/>
                </a:solidFill>
                <a:latin typeface="Times New Roman" panose="02020603050405020304" pitchFamily="18" charset="0"/>
                <a:cs typeface="Times New Roman" panose="02020603050405020304" pitchFamily="18" charset="0"/>
                <a:sym typeface="Times New Roman"/>
              </a:rPr>
              <a:t>www.cpqcc.org</a:t>
            </a:r>
            <a:r>
              <a:rPr lang="en-US" sz="1300" dirty="0">
                <a:solidFill>
                  <a:schemeClr val="tx2"/>
                </a:solidFill>
                <a:latin typeface="Times New Roman" panose="02020603050405020304" pitchFamily="18" charset="0"/>
                <a:cs typeface="Times New Roman" panose="02020603050405020304" pitchFamily="18" charset="0"/>
                <a:sym typeface="Times New Roman"/>
              </a:rPr>
              <a:t>/engage/event/eat-sleep-console-webinar </a:t>
            </a:r>
          </a:p>
          <a:p>
            <a:r>
              <a:rPr lang="en-US" sz="1300" b="0" i="0" u="none" strike="noStrike" dirty="0">
                <a:solidFill>
                  <a:schemeClr val="tx2"/>
                </a:solidFill>
                <a:effectLst/>
                <a:latin typeface="Times New Roman" panose="02020603050405020304" pitchFamily="18" charset="0"/>
                <a:cs typeface="Times New Roman" panose="02020603050405020304" pitchFamily="18" charset="0"/>
              </a:rPr>
              <a:t>McRae, K., Sebastian, T., Grossman, M., &amp; Loyal, J. (2021). Parent perspectives on the eat, sleep, console approach 	for the care of opioid-exposed infants. </a:t>
            </a:r>
            <a:r>
              <a:rPr lang="en-US" sz="1300" b="0" i="1" u="none" strike="noStrike" dirty="0">
                <a:solidFill>
                  <a:schemeClr val="tx2"/>
                </a:solidFill>
                <a:effectLst/>
                <a:latin typeface="Times New Roman" panose="02020603050405020304" pitchFamily="18" charset="0"/>
                <a:cs typeface="Times New Roman" panose="02020603050405020304" pitchFamily="18" charset="0"/>
              </a:rPr>
              <a:t>Hospital Pediatrics</a:t>
            </a:r>
            <a:r>
              <a:rPr lang="en-US" sz="1300" b="0" i="0" u="none" strike="noStrike" dirty="0">
                <a:solidFill>
                  <a:schemeClr val="tx2"/>
                </a:solidFill>
                <a:effectLst/>
                <a:latin typeface="Times New Roman" panose="02020603050405020304" pitchFamily="18" charset="0"/>
                <a:cs typeface="Times New Roman" panose="02020603050405020304" pitchFamily="18" charset="0"/>
              </a:rPr>
              <a:t>, </a:t>
            </a:r>
            <a:r>
              <a:rPr lang="en-US" sz="1300" b="0" i="1" u="none" strike="noStrike" dirty="0">
                <a:solidFill>
                  <a:schemeClr val="tx2"/>
                </a:solidFill>
                <a:effectLst/>
                <a:latin typeface="Times New Roman" panose="02020603050405020304" pitchFamily="18" charset="0"/>
                <a:cs typeface="Times New Roman" panose="02020603050405020304" pitchFamily="18" charset="0"/>
              </a:rPr>
              <a:t>11</a:t>
            </a:r>
            <a:r>
              <a:rPr lang="en-US" sz="1300" b="0" i="0" u="none" strike="noStrike" dirty="0">
                <a:solidFill>
                  <a:schemeClr val="tx2"/>
                </a:solidFill>
                <a:effectLst/>
                <a:latin typeface="Times New Roman" panose="02020603050405020304" pitchFamily="18" charset="0"/>
                <a:cs typeface="Times New Roman" panose="02020603050405020304" pitchFamily="18" charset="0"/>
              </a:rPr>
              <a:t>(4), 358–365. 	</a:t>
            </a:r>
            <a:r>
              <a:rPr lang="en-US" sz="1300" b="0" i="0" u="sng" strike="noStrike" dirty="0">
                <a:solidFill>
                  <a:schemeClr val="tx2"/>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https://doi.org/10.1542/hpeds.</a:t>
            </a:r>
            <a:r>
              <a:rPr lang="en-US" sz="1300" b="0" i="0" strike="noStrike" dirty="0">
                <a:solidFill>
                  <a:schemeClr val="tx2"/>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2020002139</a:t>
            </a:r>
            <a:endParaRPr lang="en-US" sz="1300" dirty="0">
              <a:solidFill>
                <a:schemeClr val="tx2"/>
              </a:solidFill>
              <a:latin typeface="Times New Roman" panose="02020603050405020304" pitchFamily="18" charset="0"/>
              <a:cs typeface="Times New Roman" panose="02020603050405020304" pitchFamily="18" charset="0"/>
            </a:endParaRPr>
          </a:p>
          <a:p>
            <a:r>
              <a:rPr lang="en-US" sz="1300" dirty="0">
                <a:solidFill>
                  <a:schemeClr val="tx2"/>
                </a:solidFill>
                <a:latin typeface="Times New Roman" panose="02020603050405020304" pitchFamily="18" charset="0"/>
                <a:cs typeface="Times New Roman" panose="02020603050405020304" pitchFamily="18" charset="0"/>
              </a:rPr>
              <a:t>Young, L. W., </a:t>
            </a:r>
            <a:r>
              <a:rPr lang="en-US" sz="1300" dirty="0" err="1">
                <a:solidFill>
                  <a:schemeClr val="tx2"/>
                </a:solidFill>
                <a:latin typeface="Times New Roman" panose="02020603050405020304" pitchFamily="18" charset="0"/>
                <a:cs typeface="Times New Roman" panose="02020603050405020304" pitchFamily="18" charset="0"/>
              </a:rPr>
              <a:t>Ounpraseuth</a:t>
            </a:r>
            <a:r>
              <a:rPr lang="en-US" sz="1300" dirty="0">
                <a:solidFill>
                  <a:schemeClr val="tx2"/>
                </a:solidFill>
                <a:latin typeface="Times New Roman" panose="02020603050405020304" pitchFamily="18" charset="0"/>
                <a:cs typeface="Times New Roman" panose="02020603050405020304" pitchFamily="18" charset="0"/>
              </a:rPr>
              <a:t>, S. T., </a:t>
            </a:r>
            <a:r>
              <a:rPr lang="en-US" sz="1300" dirty="0" err="1">
                <a:solidFill>
                  <a:schemeClr val="tx2"/>
                </a:solidFill>
                <a:latin typeface="Times New Roman" panose="02020603050405020304" pitchFamily="18" charset="0"/>
                <a:cs typeface="Times New Roman" panose="02020603050405020304" pitchFamily="18" charset="0"/>
              </a:rPr>
              <a:t>Merhar</a:t>
            </a:r>
            <a:r>
              <a:rPr lang="en-US" sz="1300" dirty="0">
                <a:solidFill>
                  <a:schemeClr val="tx2"/>
                </a:solidFill>
                <a:latin typeface="Times New Roman" panose="02020603050405020304" pitchFamily="18" charset="0"/>
                <a:cs typeface="Times New Roman" panose="02020603050405020304" pitchFamily="18" charset="0"/>
              </a:rPr>
              <a:t>, S. L., Hu, Z., Simon, A. E., Bremer, A. A., Lee, J. Y., Das, A., Crawford, M. </a:t>
            </a:r>
          </a:p>
          <a:p>
            <a:pPr marL="114300" indent="0">
              <a:buNone/>
            </a:pPr>
            <a:r>
              <a:rPr lang="en-US" sz="1300" dirty="0">
                <a:solidFill>
                  <a:schemeClr val="tx2"/>
                </a:solidFill>
                <a:latin typeface="Times New Roman" panose="02020603050405020304" pitchFamily="18" charset="0"/>
                <a:cs typeface="Times New Roman" panose="02020603050405020304" pitchFamily="18" charset="0"/>
              </a:rPr>
              <a:t>	M., Greenberg, R. G., Smith, P. B., Poindexter, B. B., Higgins, R. D., Walsh, M. C., Rice, W., Paul, D. A., Maxwell, 	J. R., </a:t>
            </a:r>
            <a:r>
              <a:rPr lang="en-US" sz="1300" dirty="0" err="1">
                <a:solidFill>
                  <a:schemeClr val="tx2"/>
                </a:solidFill>
                <a:latin typeface="Times New Roman" panose="02020603050405020304" pitchFamily="18" charset="0"/>
                <a:cs typeface="Times New Roman" panose="02020603050405020304" pitchFamily="18" charset="0"/>
              </a:rPr>
              <a:t>Telang</a:t>
            </a:r>
            <a:r>
              <a:rPr lang="en-US" sz="1300" dirty="0">
                <a:solidFill>
                  <a:schemeClr val="tx2"/>
                </a:solidFill>
                <a:latin typeface="Times New Roman" panose="02020603050405020304" pitchFamily="18" charset="0"/>
                <a:cs typeface="Times New Roman" panose="02020603050405020304" pitchFamily="18" charset="0"/>
              </a:rPr>
              <a:t>, S., Fung, C. M., Devlin, L. A. (2023). Eat, sleep, console approach or usual care for neonatal 	opioid withdrawal. The New England Journal of Medicine, 388(25), 2326–2337. 	</a:t>
            </a:r>
            <a:r>
              <a:rPr lang="en-US" sz="1300" dirty="0">
                <a:solidFill>
                  <a:schemeClr val="tx2"/>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https://doi.org/10.1056/NEJMoa2214470</a:t>
            </a:r>
            <a:endParaRPr lang="en-US" sz="1300" dirty="0">
              <a:solidFill>
                <a:schemeClr val="tx2"/>
              </a:solidFill>
              <a:latin typeface="Times New Roman" panose="02020603050405020304" pitchFamily="18" charset="0"/>
              <a:cs typeface="Times New Roman" panose="02020603050405020304" pitchFamily="18" charset="0"/>
            </a:endParaRPr>
          </a:p>
          <a:p>
            <a:r>
              <a:rPr lang="en-US" sz="1300" b="0" i="0" u="none" strike="noStrike" dirty="0">
                <a:solidFill>
                  <a:schemeClr val="tx2"/>
                </a:solidFill>
                <a:effectLst/>
                <a:latin typeface="Times New Roman" panose="02020603050405020304" pitchFamily="18" charset="0"/>
                <a:cs typeface="Times New Roman" panose="02020603050405020304" pitchFamily="18" charset="0"/>
              </a:rPr>
              <a:t>Blount, T., Painter, A., Freeman, E., Grossman, M., &amp; Sutton, A. G. (2019). Reduction in length of stay and morphine 	use for NAS with the “eat, sleep, console” method. </a:t>
            </a:r>
            <a:r>
              <a:rPr lang="en-US" sz="1300" b="0" i="1" u="none" strike="noStrike" dirty="0">
                <a:solidFill>
                  <a:schemeClr val="tx2"/>
                </a:solidFill>
                <a:effectLst/>
                <a:latin typeface="Times New Roman" panose="02020603050405020304" pitchFamily="18" charset="0"/>
                <a:cs typeface="Times New Roman" panose="02020603050405020304" pitchFamily="18" charset="0"/>
              </a:rPr>
              <a:t>Hospital Pediatrics</a:t>
            </a:r>
            <a:r>
              <a:rPr lang="en-US" sz="1300" b="0" i="0" u="none" strike="noStrike" dirty="0">
                <a:solidFill>
                  <a:schemeClr val="tx2"/>
                </a:solidFill>
                <a:effectLst/>
                <a:latin typeface="Times New Roman" panose="02020603050405020304" pitchFamily="18" charset="0"/>
                <a:cs typeface="Times New Roman" panose="02020603050405020304" pitchFamily="18" charset="0"/>
              </a:rPr>
              <a:t>, </a:t>
            </a:r>
            <a:r>
              <a:rPr lang="en-US" sz="1300" b="0" i="1" u="none" strike="noStrike" dirty="0">
                <a:solidFill>
                  <a:schemeClr val="tx2"/>
                </a:solidFill>
                <a:effectLst/>
                <a:latin typeface="Times New Roman" panose="02020603050405020304" pitchFamily="18" charset="0"/>
                <a:cs typeface="Times New Roman" panose="02020603050405020304" pitchFamily="18" charset="0"/>
              </a:rPr>
              <a:t>9</a:t>
            </a:r>
            <a:r>
              <a:rPr lang="en-US" sz="1300" b="0" i="0" u="none" strike="noStrike" dirty="0">
                <a:solidFill>
                  <a:schemeClr val="tx2"/>
                </a:solidFill>
                <a:effectLst/>
                <a:latin typeface="Times New Roman" panose="02020603050405020304" pitchFamily="18" charset="0"/>
                <a:cs typeface="Times New Roman" panose="02020603050405020304" pitchFamily="18" charset="0"/>
              </a:rPr>
              <a:t>(8), 615–623. </a:t>
            </a:r>
            <a:r>
              <a:rPr lang="en-US" sz="1300" b="0" i="0" strike="noStrike" dirty="0">
                <a:solidFill>
                  <a:schemeClr val="tx2"/>
                </a:solidFill>
                <a:effectLst/>
                <a:latin typeface="Times New Roman" panose="02020603050405020304" pitchFamily="18" charset="0"/>
                <a:cs typeface="Times New Roman" panose="02020603050405020304" pitchFamily="18" charset="0"/>
              </a:rPr>
              <a:t>	</a:t>
            </a:r>
            <a:r>
              <a:rPr lang="en-US" sz="1300" b="0" i="0" strike="noStrike" dirty="0">
                <a:solidFill>
                  <a:schemeClr val="tx2"/>
                </a:solidFill>
                <a:effectLs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https://doi.org/10.1542/hpeds.2018-0238</a:t>
            </a:r>
            <a:br>
              <a:rPr lang="en-US" sz="1300" dirty="0">
                <a:solidFill>
                  <a:schemeClr val="tx2"/>
                </a:solidFill>
                <a:latin typeface="Times New Roman" panose="02020603050405020304" pitchFamily="18" charset="0"/>
                <a:cs typeface="Times New Roman" panose="02020603050405020304" pitchFamily="18" charset="0"/>
              </a:rPr>
            </a:br>
            <a:endParaRPr lang="en-US" sz="13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 indent="0">
              <a:buNone/>
            </a:pPr>
            <a:endParaRPr lang="en-US" sz="1400" dirty="0">
              <a:latin typeface="Times New Roman" panose="02020603050405020304" pitchFamily="18" charset="0"/>
              <a:cs typeface="Times New Roman" panose="02020603050405020304" pitchFamily="18" charset="0"/>
            </a:endParaRPr>
          </a:p>
          <a:p>
            <a:endParaRPr lang="en-US" sz="1400" dirty="0">
              <a:solidFill>
                <a:srgbClr val="404040"/>
              </a:solidFill>
              <a:sym typeface="Times New Roman"/>
            </a:endParaRPr>
          </a:p>
          <a:p>
            <a:endParaRPr lang="en-US" dirty="0"/>
          </a:p>
        </p:txBody>
      </p:sp>
    </p:spTree>
    <p:extLst>
      <p:ext uri="{BB962C8B-B14F-4D97-AF65-F5344CB8AC3E}">
        <p14:creationId xmlns:p14="http://schemas.microsoft.com/office/powerpoint/2010/main" val="1843885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7"/>
        <p:cNvGrpSpPr/>
        <p:nvPr/>
      </p:nvGrpSpPr>
      <p:grpSpPr>
        <a:xfrm>
          <a:off x="0" y="0"/>
          <a:ext cx="0" cy="0"/>
          <a:chOff x="0" y="0"/>
          <a:chExt cx="0" cy="0"/>
        </a:xfrm>
      </p:grpSpPr>
      <p:sp>
        <p:nvSpPr>
          <p:cNvPr id="84" name="Rectangle 83">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936117"/>
            <a:ext cx="7269480" cy="32712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795528"/>
            <a:ext cx="7550658" cy="355244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Google Shape;68;p14"/>
          <p:cNvSpPr txBox="1">
            <a:spLocks noGrp="1"/>
          </p:cNvSpPr>
          <p:nvPr>
            <p:ph type="title"/>
          </p:nvPr>
        </p:nvSpPr>
        <p:spPr>
          <a:xfrm>
            <a:off x="1673352" y="350563"/>
            <a:ext cx="5797296" cy="891540"/>
          </a:xfrm>
          <a:prstGeom prst="rect">
            <a:avLst/>
          </a:prstGeom>
          <a:solidFill>
            <a:srgbClr val="FFFFFF"/>
          </a:solidFill>
        </p:spPr>
        <p:txBody>
          <a:bodyPr spcFirstLastPara="1" vert="horz" lIns="182880" tIns="182880" rIns="182880" bIns="182880" rtlCol="0" anchor="ctr" anchorCtr="0">
            <a:normAutofit/>
          </a:bodyPr>
          <a:lstStyle/>
          <a:p>
            <a:pPr marL="0" lvl="0" indent="0" defTabSz="914400">
              <a:spcBef>
                <a:spcPct val="0"/>
              </a:spcBef>
              <a:spcAft>
                <a:spcPts val="0"/>
              </a:spcAft>
            </a:pPr>
            <a:r>
              <a:rPr lang="en-US" sz="2800" kern="1200" cap="all" spc="200" baseline="0">
                <a:solidFill>
                  <a:srgbClr val="262626"/>
                </a:solidFill>
                <a:latin typeface="+mj-lt"/>
                <a:ea typeface="+mj-ea"/>
                <a:cs typeface="+mj-cs"/>
                <a:sym typeface="Times New Roman"/>
              </a:rPr>
              <a:t>History</a:t>
            </a:r>
          </a:p>
        </p:txBody>
      </p:sp>
      <p:sp>
        <p:nvSpPr>
          <p:cNvPr id="69" name="Google Shape;69;p14"/>
          <p:cNvSpPr txBox="1">
            <a:spLocks noGrp="1"/>
          </p:cNvSpPr>
          <p:nvPr>
            <p:ph type="body" idx="1"/>
          </p:nvPr>
        </p:nvSpPr>
        <p:spPr>
          <a:xfrm>
            <a:off x="1279546" y="1718446"/>
            <a:ext cx="6584634" cy="2159442"/>
          </a:xfrm>
          <a:prstGeom prst="rect">
            <a:avLst/>
          </a:prstGeom>
        </p:spPr>
        <p:txBody>
          <a:bodyPr spcFirstLastPara="1" vert="horz" lIns="91440" tIns="45720" rIns="91440" bIns="45720" rtlCol="0" anchorCtr="0">
            <a:normAutofit lnSpcReduction="10000"/>
          </a:bodyPr>
          <a:lstStyle/>
          <a:p>
            <a:pPr marL="0" lvl="0" indent="0" defTabSz="914400">
              <a:spcBef>
                <a:spcPts val="1000"/>
              </a:spcBef>
              <a:spcAft>
                <a:spcPts val="1200"/>
              </a:spcAft>
              <a:buNone/>
            </a:pPr>
            <a:r>
              <a:rPr lang="en-US" sz="2400">
                <a:solidFill>
                  <a:srgbClr val="404040"/>
                </a:solidFill>
                <a:sym typeface="Times New Roman"/>
              </a:rPr>
              <a:t>The Finnegan Neonatal Abstinence Scoring Tool was developed in 1975. Since then, new research has evolved and points towards a new scoring system- Eat, Sleep, Console- as a more focused and relevant assessment for NAS infants.</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Shape 73"/>
        <p:cNvGrpSpPr/>
        <p:nvPr/>
      </p:nvGrpSpPr>
      <p:grpSpPr>
        <a:xfrm>
          <a:off x="0" y="0"/>
          <a:ext cx="0" cy="0"/>
          <a:chOff x="0" y="0"/>
          <a:chExt cx="0" cy="0"/>
        </a:xfrm>
      </p:grpSpPr>
      <p:sp>
        <p:nvSpPr>
          <p:cNvPr id="2" name="TextBox 1">
            <a:extLst>
              <a:ext uri="{FF2B5EF4-FFF2-40B4-BE49-F238E27FC236}">
                <a16:creationId xmlns:a16="http://schemas.microsoft.com/office/drawing/2014/main" id="{E72A84A1-AFBD-F0CE-0694-57ECF909ABAF}"/>
              </a:ext>
            </a:extLst>
          </p:cNvPr>
          <p:cNvSpPr txBox="1"/>
          <p:nvPr/>
        </p:nvSpPr>
        <p:spPr>
          <a:xfrm>
            <a:off x="1041534" y="204904"/>
            <a:ext cx="7060931" cy="891540"/>
          </a:xfrm>
          <a:prstGeom prst="rect">
            <a:avLst/>
          </a:prstGeom>
        </p:spPr>
        <p:txBody>
          <a:bodyPr vert="horz" lIns="182880" tIns="182880" rIns="182880" bIns="182880" rtlCol="0" anchor="ctr">
            <a:noAutofit/>
          </a:bodyPr>
          <a:lstStyle/>
          <a:p>
            <a:pPr algn="ctr" defTabSz="914400">
              <a:lnSpc>
                <a:spcPct val="90000"/>
              </a:lnSpc>
              <a:spcBef>
                <a:spcPct val="0"/>
              </a:spcBef>
              <a:spcAft>
                <a:spcPts val="600"/>
              </a:spcAft>
            </a:pPr>
            <a:r>
              <a:rPr lang="en-US" sz="3200" cap="all" spc="200">
                <a:solidFill>
                  <a:srgbClr val="262626"/>
                </a:solidFill>
                <a:latin typeface="+mj-lt"/>
                <a:ea typeface="+mj-ea"/>
                <a:cs typeface="+mj-cs"/>
              </a:rPr>
              <a:t>What is Eat, Sleep, Console?</a:t>
            </a:r>
          </a:p>
        </p:txBody>
      </p:sp>
      <p:graphicFrame>
        <p:nvGraphicFramePr>
          <p:cNvPr id="76" name="Google Shape;74;p15">
            <a:extLst>
              <a:ext uri="{FF2B5EF4-FFF2-40B4-BE49-F238E27FC236}">
                <a16:creationId xmlns:a16="http://schemas.microsoft.com/office/drawing/2014/main" id="{20ABABB4-651E-ACA2-9A08-689319E29607}"/>
              </a:ext>
            </a:extLst>
          </p:cNvPr>
          <p:cNvGraphicFramePr/>
          <p:nvPr>
            <p:extLst>
              <p:ext uri="{D42A27DB-BD31-4B8C-83A1-F6EECF244321}">
                <p14:modId xmlns:p14="http://schemas.microsoft.com/office/powerpoint/2010/main" val="2422029006"/>
              </p:ext>
            </p:extLst>
          </p:nvPr>
        </p:nvGraphicFramePr>
        <p:xfrm>
          <a:off x="409717" y="1096444"/>
          <a:ext cx="8324566" cy="36120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1673352" y="723519"/>
            <a:ext cx="5797296" cy="891540"/>
          </a:xfrm>
          <a:prstGeom prst="rect">
            <a:avLst/>
          </a:prstGeom>
          <a:solidFill>
            <a:srgbClr val="FFFFFF">
              <a:alpha val="80000"/>
            </a:srgbClr>
          </a:solidFill>
        </p:spPr>
        <p:txBody>
          <a:bodyPr spcFirstLastPara="1" vert="horz" lIns="182880" tIns="182880" rIns="182880" bIns="182880" rtlCol="0" anchor="ctr" anchorCtr="0">
            <a:normAutofit/>
          </a:bodyPr>
          <a:lstStyle/>
          <a:p>
            <a:pPr marL="0" lvl="0" indent="0" defTabSz="914400">
              <a:spcBef>
                <a:spcPct val="0"/>
              </a:spcBef>
              <a:spcAft>
                <a:spcPts val="0"/>
              </a:spcAft>
            </a:pPr>
            <a:r>
              <a:rPr lang="en-US" sz="2800" spc="200">
                <a:sym typeface="Times New Roman"/>
              </a:rPr>
              <a:t>Why Change?</a:t>
            </a:r>
          </a:p>
        </p:txBody>
      </p:sp>
      <p:graphicFrame>
        <p:nvGraphicFramePr>
          <p:cNvPr id="82" name="Google Shape;80;p16">
            <a:extLst>
              <a:ext uri="{FF2B5EF4-FFF2-40B4-BE49-F238E27FC236}">
                <a16:creationId xmlns:a16="http://schemas.microsoft.com/office/drawing/2014/main" id="{58D76899-43E0-D3B6-E760-CE9C2C905C92}"/>
              </a:ext>
            </a:extLst>
          </p:cNvPr>
          <p:cNvGraphicFramePr/>
          <p:nvPr>
            <p:extLst>
              <p:ext uri="{D42A27DB-BD31-4B8C-83A1-F6EECF244321}">
                <p14:modId xmlns:p14="http://schemas.microsoft.com/office/powerpoint/2010/main" val="2387633956"/>
              </p:ext>
            </p:extLst>
          </p:nvPr>
        </p:nvGraphicFramePr>
        <p:xfrm>
          <a:off x="609406" y="1787464"/>
          <a:ext cx="7925187" cy="31803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4"/>
        <p:cNvGrpSpPr/>
        <p:nvPr/>
      </p:nvGrpSpPr>
      <p:grpSpPr>
        <a:xfrm>
          <a:off x="0" y="0"/>
          <a:ext cx="0" cy="0"/>
          <a:chOff x="0" y="0"/>
          <a:chExt cx="0" cy="0"/>
        </a:xfrm>
      </p:grpSpPr>
      <p:sp>
        <p:nvSpPr>
          <p:cNvPr id="91" name="Rectangle 90">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302629"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3" name="Rectangle 92">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2629" y="0"/>
            <a:ext cx="68413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067" y="1082276"/>
            <a:ext cx="2978949" cy="2978947"/>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Google Shape;85;p17"/>
          <p:cNvSpPr txBox="1">
            <a:spLocks noGrp="1"/>
          </p:cNvSpPr>
          <p:nvPr>
            <p:ph type="title"/>
          </p:nvPr>
        </p:nvSpPr>
        <p:spPr>
          <a:xfrm>
            <a:off x="945654" y="1189863"/>
            <a:ext cx="2763774" cy="2763774"/>
          </a:xfrm>
          <a:prstGeom prst="ellipse">
            <a:avLst/>
          </a:prstGeom>
          <a:solidFill>
            <a:schemeClr val="accent2">
              <a:lumMod val="75000"/>
            </a:schemeClr>
          </a:solidFill>
          <a:ln>
            <a:noFill/>
          </a:ln>
        </p:spPr>
        <p:txBody>
          <a:bodyPr spcFirstLastPara="1" vert="horz" lIns="182880" tIns="182880" rIns="182880" bIns="182880" rtlCol="0" anchor="ctr" anchorCtr="0">
            <a:normAutofit/>
          </a:bodyPr>
          <a:lstStyle/>
          <a:p>
            <a:pPr marL="0" lvl="0" indent="0" defTabSz="914400">
              <a:spcBef>
                <a:spcPct val="0"/>
              </a:spcBef>
              <a:spcAft>
                <a:spcPts val="0"/>
              </a:spcAft>
            </a:pPr>
            <a:r>
              <a:rPr lang="en-US" sz="2300" kern="1200" cap="all" spc="200" baseline="0">
                <a:solidFill>
                  <a:srgbClr val="FFFFFF"/>
                </a:solidFill>
                <a:latin typeface="+mj-lt"/>
                <a:ea typeface="+mj-ea"/>
                <a:cs typeface="+mj-cs"/>
                <a:sym typeface="Times New Roman"/>
              </a:rPr>
              <a:t>How Does Eat, Sleep Console Work?</a:t>
            </a:r>
          </a:p>
        </p:txBody>
      </p:sp>
      <p:sp>
        <p:nvSpPr>
          <p:cNvPr id="86" name="Google Shape;86;p17"/>
          <p:cNvSpPr txBox="1">
            <a:spLocks noGrp="1"/>
          </p:cNvSpPr>
          <p:nvPr>
            <p:ph type="body" idx="1"/>
          </p:nvPr>
        </p:nvSpPr>
        <p:spPr>
          <a:xfrm>
            <a:off x="3924603" y="231158"/>
            <a:ext cx="4772808" cy="4681181"/>
          </a:xfrm>
          <a:prstGeom prst="rect">
            <a:avLst/>
          </a:prstGeom>
        </p:spPr>
        <p:txBody>
          <a:bodyPr spcFirstLastPara="1" vert="horz" lIns="91440" tIns="45720" rIns="91440" bIns="45720" rtlCol="0" anchor="ctr" anchorCtr="0">
            <a:noAutofit/>
          </a:bodyPr>
          <a:lstStyle/>
          <a:p>
            <a:pPr marL="0" lvl="0" indent="0" defTabSz="914400">
              <a:spcBef>
                <a:spcPts val="1000"/>
              </a:spcBef>
              <a:spcAft>
                <a:spcPts val="1200"/>
              </a:spcAft>
              <a:buNone/>
            </a:pPr>
            <a:r>
              <a:rPr lang="en-US" sz="1800">
                <a:highlight>
                  <a:srgbClr val="FFFFFF"/>
                </a:highlight>
                <a:sym typeface="Times New Roman"/>
              </a:rPr>
              <a:t>Infants are assessed every 3–4 h for their ability to eat effectively for expected gestational and postnatal age, sleep for at least 1 </a:t>
            </a:r>
            <a:r>
              <a:rPr lang="en-US" sz="1800" err="1">
                <a:highlight>
                  <a:srgbClr val="FFFFFF"/>
                </a:highlight>
                <a:sym typeface="Times New Roman"/>
              </a:rPr>
              <a:t>hr</a:t>
            </a:r>
            <a:r>
              <a:rPr lang="en-US" sz="1800">
                <a:highlight>
                  <a:srgbClr val="FFFFFF"/>
                </a:highlight>
                <a:sym typeface="Times New Roman"/>
              </a:rPr>
              <a:t> after feeding, and to console within 10 min with level of consoling support required. </a:t>
            </a:r>
          </a:p>
          <a:p>
            <a:pPr marL="0" lvl="0" indent="0" defTabSz="914400">
              <a:spcBef>
                <a:spcPts val="1000"/>
              </a:spcBef>
              <a:spcAft>
                <a:spcPts val="1200"/>
              </a:spcAft>
              <a:buNone/>
            </a:pPr>
            <a:r>
              <a:rPr lang="en-US" sz="1800">
                <a:highlight>
                  <a:srgbClr val="FFFFFF"/>
                </a:highlight>
                <a:sym typeface="Times New Roman"/>
              </a:rPr>
              <a:t>First-line therapy for NAS is optimized through use of the non-pharmacologic interventions. </a:t>
            </a:r>
          </a:p>
          <a:p>
            <a:pPr marL="0" lvl="0" indent="0" defTabSz="914400">
              <a:spcBef>
                <a:spcPts val="1000"/>
              </a:spcBef>
              <a:spcAft>
                <a:spcPts val="1200"/>
              </a:spcAft>
              <a:buNone/>
            </a:pPr>
            <a:r>
              <a:rPr lang="en-US" sz="1800">
                <a:highlight>
                  <a:srgbClr val="FFFFFF"/>
                </a:highlight>
                <a:sym typeface="Times New Roman"/>
              </a:rPr>
              <a:t>If non-pharmacologic interventions are optimized and NOWS-related ESC difficulties persist, then pharmacotherapy is initiated. Infants are weaned from medication when they are eating, sleeping, and consoling well.</a:t>
            </a:r>
            <a:endParaRPr lang="en-US" sz="1800">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936117"/>
            <a:ext cx="7269480" cy="32712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795528"/>
            <a:ext cx="7550658" cy="355244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AC64E7-4054-B6C8-EC63-823A9A8250E8}"/>
              </a:ext>
            </a:extLst>
          </p:cNvPr>
          <p:cNvSpPr>
            <a:spLocks noGrp="1"/>
          </p:cNvSpPr>
          <p:nvPr>
            <p:ph type="title"/>
          </p:nvPr>
        </p:nvSpPr>
        <p:spPr>
          <a:xfrm>
            <a:off x="1673352" y="350563"/>
            <a:ext cx="5797296" cy="891540"/>
          </a:xfrm>
          <a:solidFill>
            <a:srgbClr val="FFFFFF"/>
          </a:solidFill>
        </p:spPr>
        <p:txBody>
          <a:bodyPr vert="horz" lIns="182880" tIns="182880" rIns="182880" bIns="182880" rtlCol="0" anchor="ctr">
            <a:normAutofit/>
          </a:bodyPr>
          <a:lstStyle/>
          <a:p>
            <a:pPr defTabSz="914400">
              <a:spcBef>
                <a:spcPct val="0"/>
              </a:spcBef>
            </a:pPr>
            <a:r>
              <a:rPr lang="en-US" sz="2800" kern="1200" cap="all" spc="200" baseline="0">
                <a:solidFill>
                  <a:srgbClr val="262626"/>
                </a:solidFill>
                <a:latin typeface="+mj-lt"/>
                <a:ea typeface="+mj-ea"/>
                <a:cs typeface="+mj-cs"/>
              </a:rPr>
              <a:t>Theoretical Framework</a:t>
            </a:r>
          </a:p>
        </p:txBody>
      </p:sp>
      <p:sp>
        <p:nvSpPr>
          <p:cNvPr id="3" name="Text Placeholder 2">
            <a:extLst>
              <a:ext uri="{FF2B5EF4-FFF2-40B4-BE49-F238E27FC236}">
                <a16:creationId xmlns:a16="http://schemas.microsoft.com/office/drawing/2014/main" id="{32EF4A82-2FCE-B226-B8B9-E5B9BA2704E4}"/>
              </a:ext>
            </a:extLst>
          </p:cNvPr>
          <p:cNvSpPr>
            <a:spLocks noGrp="1"/>
          </p:cNvSpPr>
          <p:nvPr>
            <p:ph type="body" idx="1"/>
          </p:nvPr>
        </p:nvSpPr>
        <p:spPr>
          <a:xfrm>
            <a:off x="1279546" y="1382691"/>
            <a:ext cx="6584634" cy="2824691"/>
          </a:xfrm>
        </p:spPr>
        <p:txBody>
          <a:bodyPr vert="horz" lIns="91440" tIns="45720" rIns="91440" bIns="45720" rtlCol="0">
            <a:normAutofit/>
          </a:bodyPr>
          <a:lstStyle/>
          <a:p>
            <a:pPr indent="-228600" defTabSz="914400">
              <a:spcBef>
                <a:spcPts val="1000"/>
              </a:spcBef>
              <a:buFont typeface="Arial" panose="020B0604020202020204" pitchFamily="34" charset="0"/>
              <a:buChar char="•"/>
            </a:pPr>
            <a:r>
              <a:rPr lang="en-US" sz="1600">
                <a:solidFill>
                  <a:srgbClr val="404040"/>
                </a:solidFill>
              </a:rPr>
              <a:t>Peplau’s Interpersonal Theory</a:t>
            </a:r>
          </a:p>
          <a:p>
            <a:pPr lvl="1" indent="-228600" defTabSz="914400">
              <a:spcBef>
                <a:spcPts val="1000"/>
              </a:spcBef>
              <a:buFont typeface="Arial" panose="020B0604020202020204" pitchFamily="34" charset="0"/>
              <a:buChar char="•"/>
            </a:pPr>
            <a:r>
              <a:rPr lang="en-US" sz="1600" b="0" i="0" u="none" strike="noStrike">
                <a:solidFill>
                  <a:srgbClr val="404040"/>
                </a:solidFill>
                <a:effectLst/>
              </a:rPr>
              <a:t>A nurse’s therapeutic relationship with both the patient and the family is essential to providing holistic care </a:t>
            </a:r>
          </a:p>
          <a:p>
            <a:pPr lvl="1" indent="-228600" defTabSz="914400">
              <a:spcBef>
                <a:spcPts val="1000"/>
              </a:spcBef>
              <a:buFont typeface="Arial" panose="020B0604020202020204" pitchFamily="34" charset="0"/>
              <a:buChar char="•"/>
            </a:pPr>
            <a:r>
              <a:rPr lang="en-US" sz="1600">
                <a:solidFill>
                  <a:srgbClr val="404040"/>
                </a:solidFill>
              </a:rPr>
              <a:t>T</a:t>
            </a:r>
            <a:r>
              <a:rPr lang="en-US" sz="1600" b="0" i="0" u="none" strike="noStrike">
                <a:solidFill>
                  <a:srgbClr val="404040"/>
                </a:solidFill>
                <a:effectLst/>
              </a:rPr>
              <a:t>he nurse may relocate the patient’s or family’s anxiety into constructive actions</a:t>
            </a:r>
          </a:p>
          <a:p>
            <a:pPr lvl="1" indent="-228600" defTabSz="914400">
              <a:spcBef>
                <a:spcPts val="1000"/>
              </a:spcBef>
              <a:buFont typeface="Arial" panose="020B0604020202020204" pitchFamily="34" charset="0"/>
              <a:buChar char="•"/>
            </a:pPr>
            <a:r>
              <a:rPr lang="en-US" sz="1600" b="0" i="0" u="none" strike="noStrike">
                <a:solidFill>
                  <a:srgbClr val="404040"/>
                </a:solidFill>
                <a:effectLst/>
              </a:rPr>
              <a:t>The nurse serves as a resource person by educating and providing resources to the family.</a:t>
            </a:r>
            <a:endParaRPr lang="en-US" sz="1600" b="0">
              <a:solidFill>
                <a:srgbClr val="404040"/>
              </a:solidFill>
              <a:effectLst/>
            </a:endParaRPr>
          </a:p>
          <a:p>
            <a:pPr marL="114300" indent="-228600" defTabSz="914400">
              <a:spcBef>
                <a:spcPts val="1000"/>
              </a:spcBef>
              <a:buFont typeface="Arial" panose="020B0604020202020204" pitchFamily="34" charset="0"/>
              <a:buChar char="•"/>
            </a:pPr>
            <a:endParaRPr lang="en-US">
              <a:solidFill>
                <a:srgbClr val="404040"/>
              </a:solidFill>
            </a:endParaRPr>
          </a:p>
        </p:txBody>
      </p:sp>
    </p:spTree>
    <p:extLst>
      <p:ext uri="{BB962C8B-B14F-4D97-AF65-F5344CB8AC3E}">
        <p14:creationId xmlns:p14="http://schemas.microsoft.com/office/powerpoint/2010/main" val="725752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66551-0C39-2B5A-997F-8982F1ACAB29}"/>
              </a:ext>
            </a:extLst>
          </p:cNvPr>
          <p:cNvSpPr>
            <a:spLocks noGrp="1"/>
          </p:cNvSpPr>
          <p:nvPr>
            <p:ph type="title"/>
          </p:nvPr>
        </p:nvSpPr>
        <p:spPr/>
        <p:txBody>
          <a:bodyPr/>
          <a:lstStyle/>
          <a:p>
            <a:r>
              <a:rPr lang="en-US" sz="1800">
                <a:effectLst/>
                <a:latin typeface="Arial" panose="020B0604020202020204" pitchFamily="34" charset="0"/>
                <a:ea typeface="Arial" panose="020B0604020202020204" pitchFamily="34" charset="0"/>
              </a:rPr>
              <a:t>Eat, Sleep, Console Approach or Usual Care for Neonatal Opioid Withdrawal</a:t>
            </a:r>
            <a:r>
              <a:rPr lang="en-US">
                <a:effectLst/>
              </a:rPr>
              <a:t> </a:t>
            </a:r>
            <a:endParaRPr lang="en-US"/>
          </a:p>
        </p:txBody>
      </p:sp>
      <p:sp>
        <p:nvSpPr>
          <p:cNvPr id="3" name="Text Placeholder 2">
            <a:extLst>
              <a:ext uri="{FF2B5EF4-FFF2-40B4-BE49-F238E27FC236}">
                <a16:creationId xmlns:a16="http://schemas.microsoft.com/office/drawing/2014/main" id="{1F73E0C5-3D5E-FEB8-17F9-BB78D7153A64}"/>
              </a:ext>
            </a:extLst>
          </p:cNvPr>
          <p:cNvSpPr>
            <a:spLocks noGrp="1"/>
          </p:cNvSpPr>
          <p:nvPr>
            <p:ph type="body" idx="1"/>
          </p:nvPr>
        </p:nvSpPr>
        <p:spPr>
          <a:xfrm>
            <a:off x="311700" y="1468825"/>
            <a:ext cx="8520600" cy="3391934"/>
          </a:xfrm>
        </p:spPr>
        <p:txBody>
          <a:bodyPr>
            <a:noAutofit/>
          </a:bodyPr>
          <a:lstStyle/>
          <a:p>
            <a:r>
              <a:rPr lang="en-US" sz="2000">
                <a:latin typeface="Times New Roman" panose="02020603050405020304" pitchFamily="18" charset="0"/>
                <a:cs typeface="Times New Roman" panose="02020603050405020304" pitchFamily="18" charset="0"/>
              </a:rPr>
              <a:t>This study found that the number of days from birth to readiness for hospital discharge for infants with neonatal opioid withdrawal syndrome treated using Eat, Sleep, Console approach was 8.2 days, and the infants treated with usual care was 14.9 days. Adverse outcomes were similar between the groups, recommending Eat, Sleep, Console as a safe and effective assessment tool.</a:t>
            </a:r>
          </a:p>
          <a:p>
            <a:endParaRPr lang="en-US" sz="1800">
              <a:latin typeface="Times New Roman" panose="02020603050405020304" pitchFamily="18" charset="0"/>
              <a:cs typeface="Times New Roman" panose="02020603050405020304" pitchFamily="18" charset="0"/>
            </a:endParaRPr>
          </a:p>
          <a:p>
            <a:r>
              <a:rPr lang="en-US" sz="1400">
                <a:latin typeface="Times New Roman" panose="02020603050405020304" pitchFamily="18" charset="0"/>
                <a:cs typeface="Times New Roman" panose="02020603050405020304" pitchFamily="18" charset="0"/>
              </a:rPr>
              <a:t>Young, L. W., </a:t>
            </a:r>
            <a:r>
              <a:rPr lang="en-US" sz="1400" err="1">
                <a:latin typeface="Times New Roman" panose="02020603050405020304" pitchFamily="18" charset="0"/>
                <a:cs typeface="Times New Roman" panose="02020603050405020304" pitchFamily="18" charset="0"/>
              </a:rPr>
              <a:t>Ounpraseuth</a:t>
            </a:r>
            <a:r>
              <a:rPr lang="en-US" sz="1400">
                <a:latin typeface="Times New Roman" panose="02020603050405020304" pitchFamily="18" charset="0"/>
                <a:cs typeface="Times New Roman" panose="02020603050405020304" pitchFamily="18" charset="0"/>
              </a:rPr>
              <a:t>, S. T., </a:t>
            </a:r>
            <a:r>
              <a:rPr lang="en-US" sz="1400" err="1">
                <a:latin typeface="Times New Roman" panose="02020603050405020304" pitchFamily="18" charset="0"/>
                <a:cs typeface="Times New Roman" panose="02020603050405020304" pitchFamily="18" charset="0"/>
              </a:rPr>
              <a:t>Merhar</a:t>
            </a:r>
            <a:r>
              <a:rPr lang="en-US" sz="1400">
                <a:latin typeface="Times New Roman" panose="02020603050405020304" pitchFamily="18" charset="0"/>
                <a:cs typeface="Times New Roman" panose="02020603050405020304" pitchFamily="18" charset="0"/>
              </a:rPr>
              <a:t>, S. L., Hu, Z., Simon, A. E., Bremer, A. A., </a:t>
            </a:r>
          </a:p>
          <a:p>
            <a:pPr marL="114300" indent="0">
              <a:buNone/>
            </a:pPr>
            <a:r>
              <a:rPr lang="en-US" sz="1400">
                <a:latin typeface="Times New Roman" panose="02020603050405020304" pitchFamily="18" charset="0"/>
                <a:cs typeface="Times New Roman" panose="02020603050405020304" pitchFamily="18" charset="0"/>
              </a:rPr>
              <a:t>	Lee, J. Y., Das, A., Crawford, M. M., Greenberg, R. G., Smith, P. B., Poindexter, B. 	B., Higgins, R. D., 	Walsh, M. C., Rice, W., Paul, D. A., Maxwell, J. R., </a:t>
            </a:r>
            <a:r>
              <a:rPr lang="en-US" sz="1400" err="1">
                <a:latin typeface="Times New Roman" panose="02020603050405020304" pitchFamily="18" charset="0"/>
                <a:cs typeface="Times New Roman" panose="02020603050405020304" pitchFamily="18" charset="0"/>
              </a:rPr>
              <a:t>Telang</a:t>
            </a:r>
            <a:r>
              <a:rPr lang="en-US" sz="1400">
                <a:latin typeface="Times New Roman" panose="02020603050405020304" pitchFamily="18" charset="0"/>
                <a:cs typeface="Times New Roman" panose="02020603050405020304" pitchFamily="18" charset="0"/>
              </a:rPr>
              <a:t>, S., Fung, C. M., Devlin, L. A. (2023). Eat, 	sleep, console approach or usual care for neonatal opioid withdrawal. The New England Journal of 	Medicine, 388(25), 2326–2337. </a:t>
            </a:r>
            <a:r>
              <a:rPr lang="en-US" sz="1400">
                <a:latin typeface="Times New Roman" panose="02020603050405020304" pitchFamily="18" charset="0"/>
                <a:cs typeface="Times New Roman" panose="02020603050405020304" pitchFamily="18" charset="0"/>
                <a:hlinkClick r:id="rId2"/>
              </a:rPr>
              <a:t>https://doi.org/10.1056/NEJMoa2214470</a:t>
            </a:r>
            <a:endParaRPr lang="en-US" sz="1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8629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C7FE4-78D2-C62F-C0A1-A6DC9C8A6A94}"/>
              </a:ext>
            </a:extLst>
          </p:cNvPr>
          <p:cNvSpPr>
            <a:spLocks noGrp="1"/>
          </p:cNvSpPr>
          <p:nvPr>
            <p:ph type="title"/>
          </p:nvPr>
        </p:nvSpPr>
        <p:spPr>
          <a:xfrm>
            <a:off x="311700" y="228120"/>
            <a:ext cx="8520600" cy="1096325"/>
          </a:xfrm>
        </p:spPr>
        <p:txBody>
          <a:bodyPr>
            <a:normAutofit/>
          </a:bodyPr>
          <a:lstStyle/>
          <a:p>
            <a:r>
              <a:rPr lang="en-US" sz="2000">
                <a:effectLst/>
                <a:latin typeface="Arial" panose="020B0604020202020204" pitchFamily="34" charset="0"/>
                <a:ea typeface="Times New Roman" panose="02020603050405020304" pitchFamily="18" charset="0"/>
              </a:rPr>
              <a:t>Reduction in Length of Stay and Morphine Use for NAS With the “Eat, Sleep, Console” Method</a:t>
            </a:r>
            <a:r>
              <a:rPr lang="en-US" sz="2400">
                <a:effectLst/>
              </a:rPr>
              <a:t> </a:t>
            </a:r>
            <a:endParaRPr lang="en-US" sz="2400"/>
          </a:p>
        </p:txBody>
      </p:sp>
      <p:sp>
        <p:nvSpPr>
          <p:cNvPr id="3" name="Text Placeholder 2">
            <a:extLst>
              <a:ext uri="{FF2B5EF4-FFF2-40B4-BE49-F238E27FC236}">
                <a16:creationId xmlns:a16="http://schemas.microsoft.com/office/drawing/2014/main" id="{0D0F8178-9CD9-CE33-3C89-57BA0E4687B7}"/>
              </a:ext>
            </a:extLst>
          </p:cNvPr>
          <p:cNvSpPr>
            <a:spLocks noGrp="1"/>
          </p:cNvSpPr>
          <p:nvPr>
            <p:ph type="body" idx="1"/>
          </p:nvPr>
        </p:nvSpPr>
        <p:spPr>
          <a:xfrm>
            <a:off x="311700" y="1625235"/>
            <a:ext cx="8520600" cy="3099900"/>
          </a:xfrm>
        </p:spPr>
        <p:txBody>
          <a:bodyPr>
            <a:normAutofit fontScale="92500" lnSpcReduction="20000"/>
          </a:bodyPr>
          <a:lstStyle/>
          <a:p>
            <a:r>
              <a:rPr lang="en-US" sz="2800">
                <a:solidFill>
                  <a:schemeClr val="tx1"/>
                </a:solidFill>
                <a:effectLst>
                  <a:outerShdw blurRad="50800" dist="38100" dir="2700000" algn="tl">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ransitioning to the Eat, Sleep, Console assessment with re-enforcement of nonpharmacologic care and use of as-needed morphine as initial pharmacotherapy resulted in a notably decreased average length of stay and near elimination of postnatal opioid treatment of infants with NAS.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rtl="0">
              <a:spcBef>
                <a:spcPts val="0"/>
              </a:spcBef>
              <a:spcAft>
                <a:spcPts val="0"/>
              </a:spcAft>
            </a:pPr>
            <a:endParaRPr lang="en-US" sz="1400" b="0" i="0" u="none" strike="noStrike">
              <a:solidFill>
                <a:schemeClr val="tx1"/>
              </a:solidFill>
              <a:effectLst/>
              <a:latin typeface="Times New Roman" panose="02020603050405020304" pitchFamily="18" charset="0"/>
              <a:cs typeface="Times New Roman" panose="02020603050405020304" pitchFamily="18" charset="0"/>
            </a:endParaRPr>
          </a:p>
          <a:p>
            <a:pPr indent="-457200" rtl="0">
              <a:spcBef>
                <a:spcPts val="0"/>
              </a:spcBef>
              <a:spcAft>
                <a:spcPts val="0"/>
              </a:spcAft>
            </a:pPr>
            <a:r>
              <a:rPr lang="en-US" sz="1400" b="0" i="0" u="none" strike="noStrike">
                <a:solidFill>
                  <a:schemeClr val="tx1"/>
                </a:solidFill>
                <a:effectLst/>
                <a:latin typeface="Times New Roman" panose="02020603050405020304" pitchFamily="18" charset="0"/>
                <a:cs typeface="Times New Roman" panose="02020603050405020304" pitchFamily="18" charset="0"/>
              </a:rPr>
              <a:t>Blount, T., Painter, A., Freeman, E., Grossman, M., &amp; Sutton, A. G. (2019). Reduction in length of stay and morphine 	use for NAS with the “eat, sleep, console” method. </a:t>
            </a:r>
            <a:r>
              <a:rPr lang="en-US" sz="1400" b="0" i="1" u="none" strike="noStrike">
                <a:solidFill>
                  <a:schemeClr val="tx1"/>
                </a:solidFill>
                <a:effectLst/>
                <a:latin typeface="Times New Roman" panose="02020603050405020304" pitchFamily="18" charset="0"/>
                <a:cs typeface="Times New Roman" panose="02020603050405020304" pitchFamily="18" charset="0"/>
              </a:rPr>
              <a:t>Hospital Pediatrics</a:t>
            </a:r>
            <a:r>
              <a:rPr lang="en-US" sz="1400" b="0" i="0" u="none" strike="noStrike">
                <a:solidFill>
                  <a:schemeClr val="tx1"/>
                </a:solidFill>
                <a:effectLst/>
                <a:latin typeface="Times New Roman" panose="02020603050405020304" pitchFamily="18" charset="0"/>
                <a:cs typeface="Times New Roman" panose="02020603050405020304" pitchFamily="18" charset="0"/>
              </a:rPr>
              <a:t>, </a:t>
            </a:r>
            <a:r>
              <a:rPr lang="en-US" sz="1400" b="0" i="1" u="none" strike="noStrike">
                <a:solidFill>
                  <a:schemeClr val="tx1"/>
                </a:solidFill>
                <a:effectLst/>
                <a:latin typeface="Times New Roman" panose="02020603050405020304" pitchFamily="18" charset="0"/>
                <a:cs typeface="Times New Roman" panose="02020603050405020304" pitchFamily="18" charset="0"/>
              </a:rPr>
              <a:t>9</a:t>
            </a:r>
            <a:r>
              <a:rPr lang="en-US" sz="1400" b="0" i="0" u="none" strike="noStrike">
                <a:solidFill>
                  <a:schemeClr val="tx1"/>
                </a:solidFill>
                <a:effectLst/>
                <a:latin typeface="Times New Roman" panose="02020603050405020304" pitchFamily="18" charset="0"/>
                <a:cs typeface="Times New Roman" panose="02020603050405020304" pitchFamily="18" charset="0"/>
              </a:rPr>
              <a:t>(8), 615–623. </a:t>
            </a:r>
            <a:r>
              <a:rPr lang="en-US" sz="1400" b="0" i="0" strike="noStrike">
                <a:solidFill>
                  <a:schemeClr val="tx1"/>
                </a:solidFill>
                <a:effectLst/>
                <a:latin typeface="Times New Roman" panose="02020603050405020304" pitchFamily="18" charset="0"/>
                <a:cs typeface="Times New Roman" panose="02020603050405020304" pitchFamily="18" charset="0"/>
              </a:rPr>
              <a:t>	</a:t>
            </a:r>
            <a:r>
              <a:rPr lang="en-US" sz="1400" b="0" i="0" strike="noStrike">
                <a:solidFill>
                  <a:schemeClr val="tx1"/>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https://doi.org/10.1542/hpeds.2018-0238</a:t>
            </a:r>
            <a:br>
              <a:rPr lang="en-US" sz="3600">
                <a:solidFill>
                  <a:schemeClr val="tx1"/>
                </a:solidFill>
                <a:latin typeface="Times New Roman" panose="02020603050405020304" pitchFamily="18" charset="0"/>
                <a:cs typeface="Times New Roman" panose="02020603050405020304" pitchFamily="18" charset="0"/>
              </a:rPr>
            </a:b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a:p>
        </p:txBody>
      </p:sp>
    </p:spTree>
    <p:extLst>
      <p:ext uri="{BB962C8B-B14F-4D97-AF65-F5344CB8AC3E}">
        <p14:creationId xmlns:p14="http://schemas.microsoft.com/office/powerpoint/2010/main" val="2120888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6EEC8-5F7E-9199-C747-44CF8BB51889}"/>
              </a:ext>
            </a:extLst>
          </p:cNvPr>
          <p:cNvSpPr>
            <a:spLocks noGrp="1"/>
          </p:cNvSpPr>
          <p:nvPr>
            <p:ph type="title"/>
          </p:nvPr>
        </p:nvSpPr>
        <p:spPr/>
        <p:txBody>
          <a:bodyPr/>
          <a:lstStyle/>
          <a:p>
            <a:r>
              <a:rPr lang="en-US" sz="1800">
                <a:effectLst/>
                <a:latin typeface="Arial" panose="020B0604020202020204" pitchFamily="34" charset="0"/>
                <a:ea typeface="Arial" panose="020B0604020202020204" pitchFamily="34" charset="0"/>
              </a:rPr>
              <a:t>Parent Perspectives on the Eat, Sleep, Console Approach for the Care of Opioid-Exposed Infants</a:t>
            </a:r>
            <a:r>
              <a:rPr lang="en-US">
                <a:effectLst/>
              </a:rPr>
              <a:t> </a:t>
            </a:r>
            <a:endParaRPr lang="en-US"/>
          </a:p>
        </p:txBody>
      </p:sp>
      <p:sp>
        <p:nvSpPr>
          <p:cNvPr id="3" name="Text Placeholder 2">
            <a:extLst>
              <a:ext uri="{FF2B5EF4-FFF2-40B4-BE49-F238E27FC236}">
                <a16:creationId xmlns:a16="http://schemas.microsoft.com/office/drawing/2014/main" id="{ABA93E32-66C6-1A93-1F77-9FFF89BCCBD3}"/>
              </a:ext>
            </a:extLst>
          </p:cNvPr>
          <p:cNvSpPr>
            <a:spLocks noGrp="1"/>
          </p:cNvSpPr>
          <p:nvPr>
            <p:ph type="body" idx="1"/>
          </p:nvPr>
        </p:nvSpPr>
        <p:spPr>
          <a:xfrm>
            <a:off x="311700" y="1468825"/>
            <a:ext cx="8520600" cy="3464122"/>
          </a:xfrm>
        </p:spPr>
        <p:txBody>
          <a:bodyPr>
            <a:normAutofit fontScale="92500" lnSpcReduction="10000"/>
          </a:bodyPr>
          <a:lstStyle/>
          <a:p>
            <a:r>
              <a:rPr lang="en-US" sz="2200">
                <a:effectLst/>
                <a:latin typeface="Times New Roman" panose="02020603050405020304" pitchFamily="18" charset="0"/>
                <a:ea typeface="Arial" panose="020B0604020202020204" pitchFamily="34" charset="0"/>
                <a:cs typeface="Times New Roman" panose="02020603050405020304" pitchFamily="18" charset="0"/>
              </a:rPr>
              <a:t>This study interviewed parents of opioid withdrawing infants and determined how parents perceived and understood the Eat Sleep Console withdrawal scale. The study found that parents were supportive of nonpharmacological therapy before pharmacological therapy for their newborn. Parents also felt involved and encouraged to lead their newborn’s care. Nursing staff taught mothers how to first comfort their infant with skin to skin or cuddling before pharmacologic interventions were considered. Parents found it empowering to be able to comfort their baby and help manage functional withdrawal symptoms.</a:t>
            </a:r>
            <a:r>
              <a:rPr lang="en-US" sz="1500">
                <a:effectLst/>
                <a:latin typeface="Times New Roman" panose="02020603050405020304" pitchFamily="18" charset="0"/>
                <a:cs typeface="Times New Roman" panose="02020603050405020304" pitchFamily="18" charset="0"/>
              </a:rPr>
              <a:t> </a:t>
            </a:r>
          </a:p>
          <a:p>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p>
            <a:r>
              <a:rPr lang="en-US" sz="1500" b="0" i="0" u="none" strike="noStrike">
                <a:solidFill>
                  <a:srgbClr val="000000"/>
                </a:solidFill>
                <a:effectLst/>
                <a:latin typeface="Times New Roman" panose="02020603050405020304" pitchFamily="18" charset="0"/>
                <a:cs typeface="Times New Roman" panose="02020603050405020304" pitchFamily="18" charset="0"/>
              </a:rPr>
              <a:t>McRae, K., Sebastian, T., Grossman, M., &amp; Loyal, J. (2021). Parent perspectives on the </a:t>
            </a:r>
          </a:p>
          <a:p>
            <a:pPr marL="596900" lvl="1" indent="0">
              <a:buNone/>
            </a:pPr>
            <a:r>
              <a:rPr lang="en-US" sz="1500" b="0" i="0" u="none" strike="noStrike">
                <a:solidFill>
                  <a:srgbClr val="000000"/>
                </a:solidFill>
                <a:effectLst/>
                <a:latin typeface="Times New Roman" panose="02020603050405020304" pitchFamily="18" charset="0"/>
                <a:cs typeface="Times New Roman" panose="02020603050405020304" pitchFamily="18" charset="0"/>
              </a:rPr>
              <a:t>eat, sleep, console approach for the care of opioid-exposed infants. </a:t>
            </a:r>
            <a:r>
              <a:rPr lang="en-US" sz="1500" b="0" i="1" u="none" strike="noStrike">
                <a:solidFill>
                  <a:srgbClr val="000000"/>
                </a:solidFill>
                <a:effectLst/>
                <a:latin typeface="Times New Roman" panose="02020603050405020304" pitchFamily="18" charset="0"/>
                <a:cs typeface="Times New Roman" panose="02020603050405020304" pitchFamily="18" charset="0"/>
              </a:rPr>
              <a:t>Hospital Pediatrics</a:t>
            </a:r>
            <a:r>
              <a:rPr lang="en-US" sz="1500" b="0" i="0" u="none" strike="noStrike">
                <a:solidFill>
                  <a:srgbClr val="000000"/>
                </a:solidFill>
                <a:effectLst/>
                <a:latin typeface="Times New Roman" panose="02020603050405020304" pitchFamily="18" charset="0"/>
                <a:cs typeface="Times New Roman" panose="02020603050405020304" pitchFamily="18" charset="0"/>
              </a:rPr>
              <a:t>, </a:t>
            </a:r>
            <a:r>
              <a:rPr lang="en-US" sz="1500" b="0" i="1" u="none" strike="noStrike">
                <a:solidFill>
                  <a:srgbClr val="000000"/>
                </a:solidFill>
                <a:effectLst/>
                <a:latin typeface="Times New Roman" panose="02020603050405020304" pitchFamily="18" charset="0"/>
                <a:cs typeface="Times New Roman" panose="02020603050405020304" pitchFamily="18" charset="0"/>
              </a:rPr>
              <a:t>11</a:t>
            </a:r>
            <a:r>
              <a:rPr lang="en-US" sz="1500" b="0" i="0" u="none" strike="noStrike">
                <a:solidFill>
                  <a:srgbClr val="000000"/>
                </a:solidFill>
                <a:effectLst/>
                <a:latin typeface="Times New Roman" panose="02020603050405020304" pitchFamily="18" charset="0"/>
                <a:cs typeface="Times New Roman" panose="02020603050405020304" pitchFamily="18" charset="0"/>
              </a:rPr>
              <a:t>(4), 358–365. </a:t>
            </a:r>
            <a:r>
              <a:rPr lang="en-US" sz="1500" b="0" i="0" u="sng" strike="noStrike">
                <a:solidFill>
                  <a:srgbClr val="1155CC"/>
                </a:solidFill>
                <a:effectLst/>
                <a:latin typeface="Times New Roman" panose="02020603050405020304" pitchFamily="18" charset="0"/>
                <a:cs typeface="Times New Roman" panose="02020603050405020304" pitchFamily="18" charset="0"/>
                <a:hlinkClick r:id="rId2"/>
              </a:rPr>
              <a:t>https://doi.org/10.1542/hpeds.2020-002139</a:t>
            </a:r>
            <a:endParaRPr lang="en-US" sz="15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52980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Parcel</Template>
  <TotalTime>79</TotalTime>
  <Words>1349</Words>
  <Application>Microsoft Macintosh PowerPoint</Application>
  <PresentationFormat>On-screen Show (16:9)</PresentationFormat>
  <Paragraphs>61</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Gill Sans MT</vt:lpstr>
      <vt:lpstr>Arial</vt:lpstr>
      <vt:lpstr>Times New Roman</vt:lpstr>
      <vt:lpstr>Parcel</vt:lpstr>
      <vt:lpstr> Eat, Sleep, Console</vt:lpstr>
      <vt:lpstr>History</vt:lpstr>
      <vt:lpstr>PowerPoint Presentation</vt:lpstr>
      <vt:lpstr>Why Change?</vt:lpstr>
      <vt:lpstr>How Does Eat, Sleep Console Work?</vt:lpstr>
      <vt:lpstr>Theoretical Framework</vt:lpstr>
      <vt:lpstr>Eat, Sleep, Console Approach or Usual Care for Neonatal Opioid Withdrawal </vt:lpstr>
      <vt:lpstr>Reduction in Length of Stay and Morphine Use for NAS With the “Eat, Sleep, Console” Method </vt:lpstr>
      <vt:lpstr>Parent Perspectives on the Eat, Sleep, Console Approach for the Care of Opioid-Exposed Infants </vt:lpstr>
      <vt:lpstr>Non- pharmacological interventions</vt:lpstr>
      <vt:lpstr>Conclusion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Eat, Sleep, Console</dc:title>
  <cp:lastModifiedBy>Claire Hauke</cp:lastModifiedBy>
  <cp:revision>11</cp:revision>
  <dcterms:modified xsi:type="dcterms:W3CDTF">2024-03-14T22:17:57Z</dcterms:modified>
</cp:coreProperties>
</file>