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EADB5D-A690-D24D-BE86-312F841309F9}" v="8" dt="2024-03-11T23:22:25.255"/>
    <p1510:client id="{F79EE071-195B-BC14-3236-7A9C5DBEBAC4}" v="17" dt="2024-03-11T23:30:00.3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6DA23-5877-1240-8311-B6B7CA2D8FA0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F3C26-F693-B246-9764-AE5159F95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82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</a:t>
            </a:r>
            <a:r>
              <a:rPr lang="en-US" err="1"/>
              <a:t>nurseslabs.com</a:t>
            </a:r>
            <a:r>
              <a:rPr lang="en-US"/>
              <a:t>/</a:t>
            </a:r>
            <a:r>
              <a:rPr lang="en-US" err="1"/>
              <a:t>nola</a:t>
            </a:r>
            <a:r>
              <a:rPr lang="en-US"/>
              <a:t>-</a:t>
            </a:r>
            <a:r>
              <a:rPr lang="en-US" err="1"/>
              <a:t>pender</a:t>
            </a:r>
            <a:r>
              <a:rPr lang="en-US"/>
              <a:t>-health-promotion-model/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F3C26-F693-B246-9764-AE5159F952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88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"The PCP specifically asked how the responders were doing after the event and what would be needed for the healthcare professionals to safely return to work. It not only provided a safe environment for team members to debrief on their emotions following a high-stakes event, but also an opportunity to discuss how staff support during and after these events can be improved." (Kam et al., 2022)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F3C26-F693-B246-9764-AE5159F952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69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F3C26-F693-B246-9764-AE5159F952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92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58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3/24/2024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59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528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3/24/2024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990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80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92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873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631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3/24/2024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952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3/24/2024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5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3/24/2024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488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3/24/2024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11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3/24/2024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33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3/24/2024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504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3/24/2024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2558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  <p:sldLayoutId id="2147483902" r:id="rId13"/>
    <p:sldLayoutId id="2147483903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doi.org/10.1186/s12873-022-00707-4" TargetMode="External"/><Relationship Id="rId7" Type="http://schemas.openxmlformats.org/officeDocument/2006/relationships/hyperlink" Target="https://doi.org/10.15766/mep_2374-8265.11155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urseslabs.com/nola-pender-health-" TargetMode="External"/><Relationship Id="rId5" Type="http://schemas.openxmlformats.org/officeDocument/2006/relationships/hyperlink" Target="https://www.mededportal.org/doi/10.15766/mep_2374-8265.11155" TargetMode="External"/><Relationship Id="rId4" Type="http://schemas.openxmlformats.org/officeDocument/2006/relationships/hyperlink" Target="https://doi.org/10.4037/ccn202384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4E205890-5A96-4999-BA82-E5D47D20C3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55680"/>
            <a:ext cx="12192000" cy="3114598"/>
            <a:chOff x="0" y="3755680"/>
            <a:chExt cx="12192000" cy="3114598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EDACB80-239B-44FB-A378-E6767C74C5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5915888"/>
              <a:ext cx="12188952" cy="954390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B23B27F3-3269-47E2-8CE7-5557589A7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0" y="3755680"/>
              <a:ext cx="12192000" cy="2332906"/>
            </a:xfrm>
            <a:custGeom>
              <a:avLst/>
              <a:gdLst>
                <a:gd name="connsiteX0" fmla="*/ 0 w 12192000"/>
                <a:gd name="connsiteY0" fmla="*/ 0 h 2332906"/>
                <a:gd name="connsiteX1" fmla="*/ 1996017 w 12192000"/>
                <a:gd name="connsiteY1" fmla="*/ 0 h 2332906"/>
                <a:gd name="connsiteX2" fmla="*/ 2377017 w 12192000"/>
                <a:gd name="connsiteY2" fmla="*/ 263783 h 2332906"/>
                <a:gd name="connsiteX3" fmla="*/ 2385484 w 12192000"/>
                <a:gd name="connsiteY3" fmla="*/ 266713 h 2332906"/>
                <a:gd name="connsiteX4" fmla="*/ 2398184 w 12192000"/>
                <a:gd name="connsiteY4" fmla="*/ 271110 h 2332906"/>
                <a:gd name="connsiteX5" fmla="*/ 2410883 w 12192000"/>
                <a:gd name="connsiteY5" fmla="*/ 275506 h 2332906"/>
                <a:gd name="connsiteX6" fmla="*/ 2421467 w 12192000"/>
                <a:gd name="connsiteY6" fmla="*/ 275506 h 2332906"/>
                <a:gd name="connsiteX7" fmla="*/ 2434167 w 12192000"/>
                <a:gd name="connsiteY7" fmla="*/ 275506 h 2332906"/>
                <a:gd name="connsiteX8" fmla="*/ 2444750 w 12192000"/>
                <a:gd name="connsiteY8" fmla="*/ 271110 h 2332906"/>
                <a:gd name="connsiteX9" fmla="*/ 2457450 w 12192000"/>
                <a:gd name="connsiteY9" fmla="*/ 266713 h 2332906"/>
                <a:gd name="connsiteX10" fmla="*/ 2465917 w 12192000"/>
                <a:gd name="connsiteY10" fmla="*/ 263783 h 2332906"/>
                <a:gd name="connsiteX11" fmla="*/ 2846917 w 12192000"/>
                <a:gd name="connsiteY11" fmla="*/ 0 h 2332906"/>
                <a:gd name="connsiteX12" fmla="*/ 12192000 w 12192000"/>
                <a:gd name="connsiteY12" fmla="*/ 0 h 2332906"/>
                <a:gd name="connsiteX13" fmla="*/ 12192000 w 12192000"/>
                <a:gd name="connsiteY13" fmla="*/ 2332906 h 2332906"/>
                <a:gd name="connsiteX14" fmla="*/ 0 w 12192000"/>
                <a:gd name="connsiteY14" fmla="*/ 2332906 h 2332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2332906">
                  <a:moveTo>
                    <a:pt x="0" y="0"/>
                  </a:moveTo>
                  <a:lnTo>
                    <a:pt x="1996017" y="0"/>
                  </a:lnTo>
                  <a:lnTo>
                    <a:pt x="2377017" y="263783"/>
                  </a:lnTo>
                  <a:lnTo>
                    <a:pt x="2385484" y="266713"/>
                  </a:lnTo>
                  <a:lnTo>
                    <a:pt x="2398184" y="271110"/>
                  </a:lnTo>
                  <a:lnTo>
                    <a:pt x="2410883" y="275506"/>
                  </a:lnTo>
                  <a:lnTo>
                    <a:pt x="2421467" y="275506"/>
                  </a:lnTo>
                  <a:lnTo>
                    <a:pt x="2434167" y="275506"/>
                  </a:lnTo>
                  <a:lnTo>
                    <a:pt x="2444750" y="271110"/>
                  </a:lnTo>
                  <a:lnTo>
                    <a:pt x="2457450" y="266713"/>
                  </a:lnTo>
                  <a:lnTo>
                    <a:pt x="2465917" y="263783"/>
                  </a:lnTo>
                  <a:lnTo>
                    <a:pt x="2846917" y="0"/>
                  </a:lnTo>
                  <a:lnTo>
                    <a:pt x="12192000" y="0"/>
                  </a:lnTo>
                  <a:lnTo>
                    <a:pt x="12192000" y="2332906"/>
                  </a:lnTo>
                  <a:lnTo>
                    <a:pt x="0" y="2332906"/>
                  </a:lnTo>
                  <a:close/>
                </a:path>
              </a:pathLst>
            </a:cu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4080386"/>
            <a:ext cx="10572000" cy="1297859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cs typeface="Calibri Light"/>
              </a:rPr>
              <a:t>Debriefing After a High Stakes Situation </a:t>
            </a:r>
            <a:endParaRPr lang="en-US" sz="40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8361" y="5389397"/>
            <a:ext cx="9665110" cy="733781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>
                <a:cs typeface="Calibri"/>
              </a:rPr>
              <a:t>Austin </a:t>
            </a:r>
            <a:r>
              <a:rPr lang="en-US" err="1">
                <a:cs typeface="Calibri"/>
              </a:rPr>
              <a:t>Hildebrant</a:t>
            </a:r>
            <a:r>
              <a:rPr lang="en-US">
                <a:cs typeface="Calibri"/>
              </a:rPr>
              <a:t>, Noah Merriss, Brennon Hamm</a:t>
            </a:r>
          </a:p>
          <a:p>
            <a:pPr algn="ctr">
              <a:lnSpc>
                <a:spcPct val="90000"/>
              </a:lnSpc>
            </a:pPr>
            <a:r>
              <a:rPr lang="en-US">
                <a:cs typeface="Calibri"/>
              </a:rPr>
              <a:t>Murray State University </a:t>
            </a:r>
          </a:p>
        </p:txBody>
      </p:sp>
      <p:sp>
        <p:nvSpPr>
          <p:cNvPr id="32" name="Rounded Rectangle 16">
            <a:extLst>
              <a:ext uri="{FF2B5EF4-FFF2-40B4-BE49-F238E27FC236}">
                <a16:creationId xmlns:a16="http://schemas.microsoft.com/office/drawing/2014/main" id="{D8CE5672-FB7E-4F3E-B799-8DBAF53FD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10472" y="643464"/>
            <a:ext cx="7757804" cy="2817491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DFB23484-18FC-B6B0-EED8-FAF1E1E86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897" y="1691545"/>
            <a:ext cx="7247014" cy="70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2956A-639E-1537-D385-3D2BE6FDE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atang"/>
                <a:ea typeface="Batang"/>
              </a:rPr>
              <a:t>Introduction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6B408-5B9B-D05F-B539-F9F46E13B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187" y="1422187"/>
            <a:ext cx="10554574" cy="3636511"/>
          </a:xfrm>
        </p:spPr>
        <p:txBody>
          <a:bodyPr/>
          <a:lstStyle/>
          <a:p>
            <a:pPr>
              <a:buFont typeface="Wingdings" charset="2"/>
              <a:buChar char="q"/>
            </a:pPr>
            <a:r>
              <a:rPr lang="en-US"/>
              <a:t>Our group chose this topic because in our clinical experience, we have observed poor/absent debriefing after high-stake situations</a:t>
            </a:r>
          </a:p>
          <a:p>
            <a:pPr>
              <a:buFont typeface="Wingdings" charset="2"/>
              <a:buChar char="q"/>
            </a:pPr>
            <a:r>
              <a:rPr lang="en-US"/>
              <a:t>Reasearch shows that an in-depth debriefing session after a high-stake situation improves patient outcomes and helps better determine the emotional impact it had on the team members </a:t>
            </a:r>
          </a:p>
          <a:p>
            <a:pPr>
              <a:buFont typeface="Wingdings" charset="2"/>
              <a:buChar char="q"/>
            </a:pPr>
            <a:r>
              <a:rPr lang="en-US"/>
              <a:t>Our goal is to see an increased utilization of these high-quality debriefing sessions in circumstances deemed valid by healthcare workers.</a:t>
            </a:r>
          </a:p>
          <a:p>
            <a:pPr>
              <a:buFont typeface="Wingdings" charset="2"/>
              <a:buChar char="q"/>
            </a:pPr>
            <a:endParaRPr lang="en-US"/>
          </a:p>
        </p:txBody>
      </p:sp>
      <p:pic>
        <p:nvPicPr>
          <p:cNvPr id="4" name="Picture 3" descr="A group of people in a meeting&#10;&#10;Description automatically generated">
            <a:extLst>
              <a:ext uri="{FF2B5EF4-FFF2-40B4-BE49-F238E27FC236}">
                <a16:creationId xmlns:a16="http://schemas.microsoft.com/office/drawing/2014/main" id="{47ABA2A9-CF79-7F7B-7E0B-90BC18B05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2700" y="4262438"/>
            <a:ext cx="5372100" cy="2409825"/>
          </a:xfrm>
          <a:prstGeom prst="rect">
            <a:avLst/>
          </a:prstGeom>
        </p:spPr>
      </p:pic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9883A92E-C767-3CF2-0721-F38B8AFCF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75564"/>
            <a:ext cx="3835400" cy="38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095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6AE90-7965-CF3D-CDB2-D15AC8AA3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n-US">
                <a:latin typeface="Batang"/>
                <a:ea typeface="Batang"/>
              </a:rPr>
              <a:t>Theoretical Framework </a:t>
            </a:r>
            <a:endParaRPr lang="en-US"/>
          </a:p>
        </p:txBody>
      </p:sp>
      <p:pic>
        <p:nvPicPr>
          <p:cNvPr id="1026" name="Picture 2" descr="Nola Pender">
            <a:extLst>
              <a:ext uri="{FF2B5EF4-FFF2-40B4-BE49-F238E27FC236}">
                <a16:creationId xmlns:a16="http://schemas.microsoft.com/office/drawing/2014/main" id="{DE2B9462-26A9-50CA-DFC9-A4B61A12D3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8" r="8746"/>
          <a:stretch/>
        </p:blipFill>
        <p:spPr bwMode="auto">
          <a:xfrm>
            <a:off x="960438" y="2413000"/>
            <a:ext cx="2913062" cy="3628362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13296-313B-597F-9419-5147352F4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0699" y="2413000"/>
            <a:ext cx="7052733" cy="3632200"/>
          </a:xfrm>
        </p:spPr>
        <p:txBody>
          <a:bodyPr>
            <a:normAutofit/>
          </a:bodyPr>
          <a:lstStyle/>
          <a:p>
            <a:r>
              <a:rPr lang="en-US"/>
              <a:t>Nola J. Pender: Health Promotion Model (1982)</a:t>
            </a:r>
          </a:p>
          <a:p>
            <a:r>
              <a:rPr lang="en-US"/>
              <a:t>Interaction between the healthcare member and patient while considering the environment that surrounds us</a:t>
            </a:r>
          </a:p>
          <a:p>
            <a:pPr lvl="1"/>
            <a:r>
              <a:rPr lang="en-US"/>
              <a:t>Individual characteristics and experiences</a:t>
            </a:r>
          </a:p>
          <a:p>
            <a:pPr lvl="1"/>
            <a:r>
              <a:rPr lang="en-US"/>
              <a:t>Behavior-specific cognitions and affect</a:t>
            </a:r>
          </a:p>
          <a:p>
            <a:pPr lvl="1"/>
            <a:r>
              <a:rPr lang="en-US"/>
              <a:t>Behavioral outcomes</a:t>
            </a:r>
          </a:p>
        </p:txBody>
      </p:sp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229B8F66-0C91-D62A-C36E-770A7C416D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75564"/>
            <a:ext cx="3835400" cy="38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167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5F042-9932-D3F5-B0EC-BBAB8E1DC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n-US">
                <a:latin typeface="Batang"/>
                <a:ea typeface="Batang"/>
              </a:rPr>
              <a:t>Evidence-Based Practice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430DB-A698-4A21-2D96-4F96A3332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413000"/>
            <a:ext cx="7199220" cy="3632200"/>
          </a:xfrm>
        </p:spPr>
        <p:txBody>
          <a:bodyPr>
            <a:normAutofit/>
          </a:bodyPr>
          <a:lstStyle/>
          <a:p>
            <a:r>
              <a:rPr lang="en-US"/>
              <a:t>Post-Code Pause (PCP) is a debriefing tool that was implemented in a hospital in our article (compared to DISCERN)</a:t>
            </a:r>
          </a:p>
          <a:p>
            <a:r>
              <a:rPr lang="en-US"/>
              <a:t>Utilizing code simulations to improve performance and patient outcomes</a:t>
            </a:r>
          </a:p>
          <a:p>
            <a:r>
              <a:rPr lang="en-US"/>
              <a:t>R-3 (rapid review of </a:t>
            </a:r>
            <a:r>
              <a:rPr lang="en-US" err="1"/>
              <a:t>resucitation</a:t>
            </a:r>
            <a:r>
              <a:rPr lang="en-US"/>
              <a:t>) debriefing improves overall compassion satisfaction </a:t>
            </a:r>
          </a:p>
          <a:p>
            <a:endParaRPr lang="en-US"/>
          </a:p>
        </p:txBody>
      </p:sp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90F27A62-41DB-4DAB-115F-45E8436E6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75564"/>
            <a:ext cx="3835400" cy="38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14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5EA83-6502-CAA5-DBAC-A9138CDC5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Post-Code Pause</a:t>
            </a:r>
          </a:p>
        </p:txBody>
      </p:sp>
      <p:pic>
        <p:nvPicPr>
          <p:cNvPr id="4" name="Picture 3" descr="A questionnaire with red text&#10;&#10;Description automatically generated">
            <a:extLst>
              <a:ext uri="{FF2B5EF4-FFF2-40B4-BE49-F238E27FC236}">
                <a16:creationId xmlns:a16="http://schemas.microsoft.com/office/drawing/2014/main" id="{E822B5C7-154C-9008-73E6-B584F00C15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00" b="446"/>
          <a:stretch/>
        </p:blipFill>
        <p:spPr>
          <a:xfrm>
            <a:off x="2336800" y="1704925"/>
            <a:ext cx="7518400" cy="4767020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E4603DCE-9679-2020-F69B-DDB09547B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75564"/>
            <a:ext cx="3835400" cy="38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583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40D90-006F-2DBE-DB97-73E1C409E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Recommendations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58835-CC35-5A31-620A-3E3D4C00F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Implement Code Simulations with clear, defined roles for each team members</a:t>
            </a:r>
          </a:p>
          <a:p>
            <a:r>
              <a:rPr lang="en-US"/>
              <a:t>Use a debriefing guideline tool such as the Post-Code Pause template </a:t>
            </a:r>
          </a:p>
          <a:p>
            <a:r>
              <a:rPr lang="en-US"/>
              <a:t>Recognize the emotional impact that a high-stress situation, such as a code, has on each team member</a:t>
            </a:r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B7E7052D-894C-2097-5836-7B5FB5D23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75564"/>
            <a:ext cx="3835400" cy="38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711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7FD52-7D8E-4157-A0DC-2F8E502B8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A9B77-8FB3-6E31-3F15-FA037B4FB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Evidence supports a need for debriefing after a high-stakes situation</a:t>
            </a:r>
          </a:p>
          <a:p>
            <a:r>
              <a:rPr lang="en-US"/>
              <a:t>Our articles show that templates such as the PCP and R-3, as well as routine simmulations are effective in not only addressing each team members comptency and emotional status, but also helps improve patient outcomes 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C17EADF4-7832-BD0F-DFC5-1E82800D6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75564"/>
            <a:ext cx="3835400" cy="38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552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FFE33-C67D-B3E3-A14C-C62594950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F44AC-0ABF-BF67-DE54-BE27B22E2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b="0" i="0" u="none" strike="noStrike">
                <a:effectLst/>
                <a:latin typeface="Times New Roman" panose="02020603050405020304" pitchFamily="18" charset="0"/>
              </a:rPr>
              <a:t>Kam, A. J., Gonsalves, C. L., </a:t>
            </a:r>
            <a:r>
              <a:rPr lang="en-US" sz="1800" b="0" i="0" u="none" strike="noStrike" err="1">
                <a:effectLst/>
                <a:latin typeface="Times New Roman" panose="02020603050405020304" pitchFamily="18" charset="0"/>
              </a:rPr>
              <a:t>Nordlund</a:t>
            </a:r>
            <a:r>
              <a:rPr lang="en-US" sz="1800" b="0" i="0" u="none" strike="noStrike">
                <a:effectLst/>
                <a:latin typeface="Times New Roman" panose="02020603050405020304" pitchFamily="18" charset="0"/>
              </a:rPr>
              <a:t>, S. V., Hale, S. J., Twiss, J., Cupido, C., Brar, M., &amp; Parker, M. J. 	(2022). Implementation and facilitation of post-resuscitation debriefing: A comparative crossover study of 	two post-resuscitation debriefing frameworks. </a:t>
            </a:r>
            <a:r>
              <a:rPr lang="en-US" sz="1800" b="0" i="1" u="none" strike="noStrike">
                <a:effectLst/>
                <a:latin typeface="Times New Roman" panose="02020603050405020304" pitchFamily="18" charset="0"/>
              </a:rPr>
              <a:t>BMC Emergency Medicine</a:t>
            </a:r>
            <a:r>
              <a:rPr lang="en-US" sz="1800" b="0" i="0" u="none" strike="noStrike">
                <a:effectLst/>
                <a:latin typeface="Times New Roman" panose="02020603050405020304" pitchFamily="18" charset="0"/>
              </a:rPr>
              <a:t>, </a:t>
            </a:r>
            <a:r>
              <a:rPr lang="en-US" sz="1800" b="0" i="1" u="none" strike="noStrike">
                <a:effectLst/>
                <a:latin typeface="Times New Roman" panose="02020603050405020304" pitchFamily="18" charset="0"/>
              </a:rPr>
              <a:t>22</a:t>
            </a:r>
            <a:r>
              <a:rPr lang="en-US" sz="1800" b="0" i="0" u="none" strike="noStrike">
                <a:effectLst/>
                <a:latin typeface="Times New Roman" panose="02020603050405020304" pitchFamily="18" charset="0"/>
              </a:rPr>
              <a:t>(1). 	</a:t>
            </a:r>
            <a:r>
              <a:rPr lang="en-US" sz="1800" b="0" i="0" u="sng" strike="noStrike">
                <a:effectLst/>
                <a:latin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https://doi.org/10.1186/s12873-022-00707-4</a:t>
            </a:r>
            <a:r>
              <a:rPr lang="en-US" sz="1800" b="0" i="0" u="none" strike="noStrike">
                <a:effectLst/>
                <a:latin typeface="Times New Roman" panose="02020603050405020304" pitchFamily="18" charset="0"/>
              </a:rPr>
              <a:t> </a:t>
            </a:r>
            <a:endParaRPr lang="en-US">
              <a:effectLst/>
            </a:endParaRPr>
          </a:p>
          <a:p>
            <a:r>
              <a:rPr lang="en-US" sz="1800" b="0" i="0" u="none" strike="noStrike" err="1">
                <a:effectLst/>
                <a:latin typeface="Times New Roman" panose="02020603050405020304" pitchFamily="18" charset="0"/>
              </a:rPr>
              <a:t>Nerovich</a:t>
            </a:r>
            <a:r>
              <a:rPr lang="en-US" sz="1800" b="0" i="0" u="none" strike="noStrike">
                <a:effectLst/>
                <a:latin typeface="Times New Roman" panose="02020603050405020304" pitchFamily="18" charset="0"/>
              </a:rPr>
              <a:t>, C., </a:t>
            </a:r>
            <a:r>
              <a:rPr lang="en-US" sz="1800" b="0" i="0" u="none" strike="noStrike" err="1">
                <a:effectLst/>
                <a:latin typeface="Times New Roman" panose="02020603050405020304" pitchFamily="18" charset="0"/>
              </a:rPr>
              <a:t>Derrington</a:t>
            </a:r>
            <a:r>
              <a:rPr lang="en-US" sz="1800" b="0" i="0" u="none" strike="noStrike">
                <a:effectLst/>
                <a:latin typeface="Times New Roman" panose="02020603050405020304" pitchFamily="18" charset="0"/>
              </a:rPr>
              <a:t>, S. F., </a:t>
            </a:r>
            <a:r>
              <a:rPr lang="en-US" sz="1800" b="0" i="0" u="none" strike="noStrike" err="1">
                <a:effectLst/>
                <a:latin typeface="Times New Roman" panose="02020603050405020304" pitchFamily="18" charset="0"/>
              </a:rPr>
              <a:t>Sorce</a:t>
            </a:r>
            <a:r>
              <a:rPr lang="en-US" sz="1800" b="0" i="0" u="none" strike="noStrike">
                <a:effectLst/>
                <a:latin typeface="Times New Roman" panose="02020603050405020304" pitchFamily="18" charset="0"/>
              </a:rPr>
              <a:t>, L. R., </a:t>
            </a:r>
            <a:r>
              <a:rPr lang="en-US" sz="1800" b="0" i="0" u="none" strike="noStrike" err="1">
                <a:effectLst/>
                <a:latin typeface="Times New Roman" panose="02020603050405020304" pitchFamily="18" charset="0"/>
              </a:rPr>
              <a:t>Manzardo</a:t>
            </a:r>
            <a:r>
              <a:rPr lang="en-US" sz="1800" b="0" i="0" u="none" strike="noStrike">
                <a:effectLst/>
                <a:latin typeface="Times New Roman" panose="02020603050405020304" pitchFamily="18" charset="0"/>
              </a:rPr>
              <a:t>, J., &amp; </a:t>
            </a:r>
            <a:r>
              <a:rPr lang="en-US" sz="1800" b="0" i="0" u="none" strike="noStrike" err="1">
                <a:effectLst/>
                <a:latin typeface="Times New Roman" panose="02020603050405020304" pitchFamily="18" charset="0"/>
              </a:rPr>
              <a:t>Manworren</a:t>
            </a:r>
            <a:r>
              <a:rPr lang="en-US" sz="1800" b="0" i="0" u="none" strike="noStrike">
                <a:effectLst/>
                <a:latin typeface="Times New Roman" panose="02020603050405020304" pitchFamily="18" charset="0"/>
              </a:rPr>
              <a:t>, R. C. (2023). Debriefing after 	critical events is feasible and associated with increased compassion satisfaction in the Pediatric Intensive 	Care Unit. </a:t>
            </a:r>
            <a:r>
              <a:rPr lang="en-US" sz="1800" b="0" i="1" u="none" strike="noStrike">
                <a:effectLst/>
                <a:latin typeface="Times New Roman" panose="02020603050405020304" pitchFamily="18" charset="0"/>
              </a:rPr>
              <a:t>Critical Care Nurse, 43(3)</a:t>
            </a:r>
            <a:r>
              <a:rPr lang="en-US" sz="1800" b="0" i="0" u="none" strike="noStrike">
                <a:effectLst/>
                <a:latin typeface="Times New Roman" panose="02020603050405020304" pitchFamily="18" charset="0"/>
              </a:rPr>
              <a:t>, 19–27. </a:t>
            </a:r>
            <a:r>
              <a:rPr lang="en-US" sz="1800" b="0" i="0" u="sng" strike="noStrike">
                <a:effectLst/>
                <a:latin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https://doi.org/10.4037/ccn2023842</a:t>
            </a:r>
            <a:r>
              <a:rPr lang="en-US" sz="1800" b="0" i="0" u="none" strike="noStrike">
                <a:effectLst/>
                <a:latin typeface="Times New Roman" panose="02020603050405020304" pitchFamily="18" charset="0"/>
              </a:rPr>
              <a:t> </a:t>
            </a:r>
            <a:endParaRPr lang="en-US"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Parveen, A., T-</a:t>
            </a:r>
            <a:r>
              <a:rPr lang="en-US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athitsakul</a:t>
            </a:r>
            <a:r>
              <a:rPr lang="en-US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N., Tarah, U. A., K., </a:t>
            </a:r>
            <a:r>
              <a:rPr lang="en-US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dipak</a:t>
            </a:r>
            <a:r>
              <a:rPr lang="en-US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&amp; BSN, M. V. (2023a, July 1). </a:t>
            </a:r>
            <a:r>
              <a:rPr lang="en-US" i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Nola 	Pender: Health 	Promotion Model (Nursing Theory Guide)</a:t>
            </a:r>
            <a:r>
              <a:rPr lang="en-US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Nurseslabs</a:t>
            </a:r>
            <a:r>
              <a:rPr lang="en-US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https://nurseslabs.com/nola-pender-health-</a:t>
            </a:r>
            <a:r>
              <a:rPr lang="en-US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promotion-model/ </a:t>
            </a:r>
          </a:p>
          <a:p>
            <a:r>
              <a:rPr lang="en-US" sz="1800" b="0" i="0" u="none" strike="noStrike">
                <a:effectLst/>
                <a:latin typeface="Times New Roman" panose="02020603050405020304" pitchFamily="18" charset="0"/>
              </a:rPr>
              <a:t>Walsh H, Nicholson L, Patterson M, Zaveri P. Code Response Training: Improving Interprofessional 	Communication. </a:t>
            </a:r>
            <a:r>
              <a:rPr lang="en-US" sz="1800" b="0" i="0" u="none" strike="noStrike" err="1">
                <a:effectLst/>
                <a:latin typeface="Times New Roman" panose="02020603050405020304" pitchFamily="18" charset="0"/>
              </a:rPr>
              <a:t>MedEdPORTAL</a:t>
            </a:r>
            <a:r>
              <a:rPr lang="en-US" sz="1800" b="0" i="0" u="none" strike="noStrike">
                <a:effectLst/>
                <a:latin typeface="Times New Roman" panose="02020603050405020304" pitchFamily="18" charset="0"/>
              </a:rPr>
              <a:t>. 2021;17:11155. </a:t>
            </a:r>
            <a:r>
              <a:rPr lang="en-US" sz="1800" b="0" i="0" u="sng" strike="noStrike">
                <a:effectLst/>
                <a:latin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https://doi.org/10.15766/mep_2374-8265.11155</a:t>
            </a:r>
            <a:r>
              <a:rPr lang="en-US" sz="1800" b="0" i="0" u="none" strike="noStrike">
                <a:effectLst/>
                <a:latin typeface="Times New Roman" panose="02020603050405020304" pitchFamily="18" charset="0"/>
              </a:rPr>
              <a:t> </a:t>
            </a:r>
            <a:endParaRPr lang="en-US">
              <a:effectLst/>
            </a:endParaRPr>
          </a:p>
          <a:p>
            <a:pPr marL="0" indent="0">
              <a:buNone/>
            </a:pPr>
            <a:endParaRPr lang="en-US">
              <a:effectLst/>
            </a:endParaRPr>
          </a:p>
          <a:p>
            <a:endParaRPr lang="en-US">
              <a:hlinkClick r:id="rId5"/>
            </a:endParaRPr>
          </a:p>
          <a:p>
            <a:endParaRPr lang="en-US"/>
          </a:p>
          <a:p>
            <a:endParaRPr lang="en-US"/>
          </a:p>
        </p:txBody>
      </p:sp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0062F39F-8B11-4E40-F659-9AD58E9FF9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475564"/>
            <a:ext cx="3835400" cy="38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9706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8664B0"/>
      </a:accent1>
      <a:accent2>
        <a:srgbClr val="D75BCD"/>
      </a:accent2>
      <a:accent3>
        <a:srgbClr val="E54D86"/>
      </a:accent3>
      <a:accent4>
        <a:srgbClr val="DE4547"/>
      </a:accent4>
      <a:accent5>
        <a:srgbClr val="F16E40"/>
      </a:accent5>
      <a:accent6>
        <a:srgbClr val="EB9C5A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7AF46513-5B0D-4B03-9323-32F3F0BFC9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8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Quotable</vt:lpstr>
      <vt:lpstr>Debriefing After a High Stakes Situation </vt:lpstr>
      <vt:lpstr>Introduction </vt:lpstr>
      <vt:lpstr>Theoretical Framework </vt:lpstr>
      <vt:lpstr>Evidence-Based Practice </vt:lpstr>
      <vt:lpstr>Post-Code Pause</vt:lpstr>
      <vt:lpstr>Recommendations </vt:lpstr>
      <vt:lpstr>Conclusion 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2</cp:revision>
  <dcterms:created xsi:type="dcterms:W3CDTF">2024-03-05T20:47:14Z</dcterms:created>
  <dcterms:modified xsi:type="dcterms:W3CDTF">2024-03-24T19:19:00Z</dcterms:modified>
</cp:coreProperties>
</file>