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512064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. Peters, Megan" initials="SPM" lastIdx="1" clrIdx="0">
    <p:extLst>
      <p:ext uri="{19B8F6BF-5375-455C-9EA6-DF929625EA0E}">
        <p15:presenceInfo xmlns:p15="http://schemas.microsoft.com/office/powerpoint/2012/main" userId="S-1-5-21-3968477487-2019569617-2369413343-43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8" autoAdjust="0"/>
    <p:restoredTop sz="77948" autoAdjust="0"/>
  </p:normalViewPr>
  <p:slideViewPr>
    <p:cSldViewPr snapToGrid="0">
      <p:cViewPr varScale="1">
        <p:scale>
          <a:sx n="16" d="100"/>
          <a:sy n="16" d="100"/>
        </p:scale>
        <p:origin x="255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428B-F892-4B22-8461-EFA5CE003797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1143000"/>
            <a:ext cx="4318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C79C2-53DC-4142-B006-3E6C4C3C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1pPr>
    <a:lvl2pPr marL="846643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2pPr>
    <a:lvl3pPr marL="1693286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3pPr>
    <a:lvl4pPr marL="2539929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4pPr>
    <a:lvl5pPr marL="3386572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5pPr>
    <a:lvl6pPr marL="4233215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6pPr>
    <a:lvl7pPr marL="5079858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7pPr>
    <a:lvl8pPr marL="5926501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8pPr>
    <a:lvl9pPr marL="6773144" algn="l" defTabSz="1693286" rtl="0" eaLnBrk="1" latinLnBrk="0" hangingPunct="1">
      <a:defRPr sz="22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1143000"/>
            <a:ext cx="4318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Going to a university introduces many students to a more diverse peer group than to which they are accustomed.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While this diversity offers a great opportunity for students to learn and experience different cultures, unfamiliarity can result in reliance on stereotyped perceptions – not only in how one perceives others, but also how one believes they are being perceived by others.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Meta-stereotypes are the stereotypes individuals hold about the ways members of another racial group will view them.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Study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Explore racial meta-stereotypes in African American/Black and Caucasian/White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Evaluate various predictors for negative racial meta-stereotypes</a:t>
            </a:r>
          </a:p>
          <a:p>
            <a:endParaRPr lang="en-US" dirty="0"/>
          </a:p>
          <a:p>
            <a:r>
              <a:rPr lang="en-US" dirty="0"/>
              <a:t>RESULTS: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regression model to examine whether sense of control and/or subjective social status predict racial meta-stereotypes: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.016,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(2, 142) = 1.136,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.324).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Sense of Control (β = -.112,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.182) or SSS (β = .053,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.522) significantly predicted racial meta-stereotypes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C79C2-53DC-4142-B006-3E6C4C3C9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5985936"/>
            <a:ext cx="43525440" cy="12733867"/>
          </a:xfrm>
        </p:spPr>
        <p:txBody>
          <a:bodyPr anchor="b"/>
          <a:lstStyle>
            <a:lvl1pPr algn="ctr">
              <a:defRPr sz="3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9210869"/>
            <a:ext cx="38404800" cy="8830731"/>
          </a:xfrm>
        </p:spPr>
        <p:txBody>
          <a:bodyPr/>
          <a:lstStyle>
            <a:lvl1pPr marL="0" indent="0" algn="ctr">
              <a:buNone/>
              <a:defRPr sz="12800"/>
            </a:lvl1pPr>
            <a:lvl2pPr marL="2438385" indent="0" algn="ctr">
              <a:buNone/>
              <a:defRPr sz="10667"/>
            </a:lvl2pPr>
            <a:lvl3pPr marL="4876770" indent="0" algn="ctr">
              <a:buNone/>
              <a:defRPr sz="9600"/>
            </a:lvl3pPr>
            <a:lvl4pPr marL="7315154" indent="0" algn="ctr">
              <a:buNone/>
              <a:defRPr sz="8533"/>
            </a:lvl4pPr>
            <a:lvl5pPr marL="9753539" indent="0" algn="ctr">
              <a:buNone/>
              <a:defRPr sz="8533"/>
            </a:lvl5pPr>
            <a:lvl6pPr marL="12191924" indent="0" algn="ctr">
              <a:buNone/>
              <a:defRPr sz="8533"/>
            </a:lvl6pPr>
            <a:lvl7pPr marL="14630309" indent="0" algn="ctr">
              <a:buNone/>
              <a:defRPr sz="8533"/>
            </a:lvl7pPr>
            <a:lvl8pPr marL="17068693" indent="0" algn="ctr">
              <a:buNone/>
              <a:defRPr sz="8533"/>
            </a:lvl8pPr>
            <a:lvl9pPr marL="19507078" indent="0" algn="ctr">
              <a:buNone/>
              <a:defRPr sz="85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2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1947334"/>
            <a:ext cx="11041380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1947334"/>
            <a:ext cx="32484060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118611"/>
            <a:ext cx="44165520" cy="15214597"/>
          </a:xfrm>
        </p:spPr>
        <p:txBody>
          <a:bodyPr anchor="b"/>
          <a:lstStyle>
            <a:lvl1pPr>
              <a:defRPr sz="3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4477144"/>
            <a:ext cx="44165520" cy="8000997"/>
          </a:xfrm>
        </p:spPr>
        <p:txBody>
          <a:bodyPr/>
          <a:lstStyle>
            <a:lvl1pPr marL="0" indent="0">
              <a:buNone/>
              <a:defRPr sz="12800">
                <a:solidFill>
                  <a:schemeClr val="tx1"/>
                </a:solidFill>
              </a:defRPr>
            </a:lvl1pPr>
            <a:lvl2pPr marL="2438385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2pPr>
            <a:lvl3pPr marL="487677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3pPr>
            <a:lvl4pPr marL="7315154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4pPr>
            <a:lvl5pPr marL="9753539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5pPr>
            <a:lvl6pPr marL="12191924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6pPr>
            <a:lvl7pPr marL="14630309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7pPr>
            <a:lvl8pPr marL="17068693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8pPr>
            <a:lvl9pPr marL="19507078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9736667"/>
            <a:ext cx="217627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9736667"/>
            <a:ext cx="217627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947342"/>
            <a:ext cx="4416552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8966203"/>
            <a:ext cx="21662704" cy="4394197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38385" indent="0">
              <a:buNone/>
              <a:defRPr sz="10667" b="1"/>
            </a:lvl2pPr>
            <a:lvl3pPr marL="4876770" indent="0">
              <a:buNone/>
              <a:defRPr sz="9600" b="1"/>
            </a:lvl3pPr>
            <a:lvl4pPr marL="7315154" indent="0">
              <a:buNone/>
              <a:defRPr sz="8533" b="1"/>
            </a:lvl4pPr>
            <a:lvl5pPr marL="9753539" indent="0">
              <a:buNone/>
              <a:defRPr sz="8533" b="1"/>
            </a:lvl5pPr>
            <a:lvl6pPr marL="12191924" indent="0">
              <a:buNone/>
              <a:defRPr sz="8533" b="1"/>
            </a:lvl6pPr>
            <a:lvl7pPr marL="14630309" indent="0">
              <a:buNone/>
              <a:defRPr sz="8533" b="1"/>
            </a:lvl7pPr>
            <a:lvl8pPr marL="17068693" indent="0">
              <a:buNone/>
              <a:defRPr sz="8533" b="1"/>
            </a:lvl8pPr>
            <a:lvl9pPr marL="19507078" indent="0">
              <a:buNone/>
              <a:defRPr sz="8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3360400"/>
            <a:ext cx="21662704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8966203"/>
            <a:ext cx="21769390" cy="4394197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38385" indent="0">
              <a:buNone/>
              <a:defRPr sz="10667" b="1"/>
            </a:lvl2pPr>
            <a:lvl3pPr marL="4876770" indent="0">
              <a:buNone/>
              <a:defRPr sz="9600" b="1"/>
            </a:lvl3pPr>
            <a:lvl4pPr marL="7315154" indent="0">
              <a:buNone/>
              <a:defRPr sz="8533" b="1"/>
            </a:lvl4pPr>
            <a:lvl5pPr marL="9753539" indent="0">
              <a:buNone/>
              <a:defRPr sz="8533" b="1"/>
            </a:lvl5pPr>
            <a:lvl6pPr marL="12191924" indent="0">
              <a:buNone/>
              <a:defRPr sz="8533" b="1"/>
            </a:lvl6pPr>
            <a:lvl7pPr marL="14630309" indent="0">
              <a:buNone/>
              <a:defRPr sz="8533" b="1"/>
            </a:lvl7pPr>
            <a:lvl8pPr marL="17068693" indent="0">
              <a:buNone/>
              <a:defRPr sz="8533" b="1"/>
            </a:lvl8pPr>
            <a:lvl9pPr marL="19507078" indent="0">
              <a:buNone/>
              <a:defRPr sz="8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3360400"/>
            <a:ext cx="21769390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438400"/>
            <a:ext cx="16515397" cy="8534400"/>
          </a:xfrm>
        </p:spPr>
        <p:txBody>
          <a:bodyPr anchor="b"/>
          <a:lstStyle>
            <a:lvl1pPr>
              <a:defRPr sz="170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266275"/>
            <a:ext cx="25923240" cy="25992667"/>
          </a:xfrm>
        </p:spPr>
        <p:txBody>
          <a:bodyPr/>
          <a:lstStyle>
            <a:lvl1pPr>
              <a:defRPr sz="17067"/>
            </a:lvl1pPr>
            <a:lvl2pPr>
              <a:defRPr sz="14933"/>
            </a:lvl2pPr>
            <a:lvl3pPr>
              <a:defRPr sz="12800"/>
            </a:lvl3pPr>
            <a:lvl4pPr>
              <a:defRPr sz="10667"/>
            </a:lvl4pPr>
            <a:lvl5pPr>
              <a:defRPr sz="10667"/>
            </a:lvl5pPr>
            <a:lvl6pPr>
              <a:defRPr sz="10667"/>
            </a:lvl6pPr>
            <a:lvl7pPr>
              <a:defRPr sz="10667"/>
            </a:lvl7pPr>
            <a:lvl8pPr>
              <a:defRPr sz="10667"/>
            </a:lvl8pPr>
            <a:lvl9pPr>
              <a:defRPr sz="10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0972800"/>
            <a:ext cx="16515397" cy="20328469"/>
          </a:xfrm>
        </p:spPr>
        <p:txBody>
          <a:bodyPr/>
          <a:lstStyle>
            <a:lvl1pPr marL="0" indent="0">
              <a:buNone/>
              <a:defRPr sz="8533"/>
            </a:lvl1pPr>
            <a:lvl2pPr marL="2438385" indent="0">
              <a:buNone/>
              <a:defRPr sz="7467"/>
            </a:lvl2pPr>
            <a:lvl3pPr marL="4876770" indent="0">
              <a:buNone/>
              <a:defRPr sz="6400"/>
            </a:lvl3pPr>
            <a:lvl4pPr marL="7315154" indent="0">
              <a:buNone/>
              <a:defRPr sz="5333"/>
            </a:lvl4pPr>
            <a:lvl5pPr marL="9753539" indent="0">
              <a:buNone/>
              <a:defRPr sz="5333"/>
            </a:lvl5pPr>
            <a:lvl6pPr marL="12191924" indent="0">
              <a:buNone/>
              <a:defRPr sz="5333"/>
            </a:lvl6pPr>
            <a:lvl7pPr marL="14630309" indent="0">
              <a:buNone/>
              <a:defRPr sz="5333"/>
            </a:lvl7pPr>
            <a:lvl8pPr marL="17068693" indent="0">
              <a:buNone/>
              <a:defRPr sz="5333"/>
            </a:lvl8pPr>
            <a:lvl9pPr marL="19507078" indent="0">
              <a:buNone/>
              <a:defRPr sz="5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438400"/>
            <a:ext cx="16515397" cy="8534400"/>
          </a:xfrm>
        </p:spPr>
        <p:txBody>
          <a:bodyPr anchor="b"/>
          <a:lstStyle>
            <a:lvl1pPr>
              <a:defRPr sz="170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266275"/>
            <a:ext cx="25923240" cy="25992667"/>
          </a:xfrm>
        </p:spPr>
        <p:txBody>
          <a:bodyPr anchor="t"/>
          <a:lstStyle>
            <a:lvl1pPr marL="0" indent="0">
              <a:buNone/>
              <a:defRPr sz="17067"/>
            </a:lvl1pPr>
            <a:lvl2pPr marL="2438385" indent="0">
              <a:buNone/>
              <a:defRPr sz="14933"/>
            </a:lvl2pPr>
            <a:lvl3pPr marL="4876770" indent="0">
              <a:buNone/>
              <a:defRPr sz="12800"/>
            </a:lvl3pPr>
            <a:lvl4pPr marL="7315154" indent="0">
              <a:buNone/>
              <a:defRPr sz="10667"/>
            </a:lvl4pPr>
            <a:lvl5pPr marL="9753539" indent="0">
              <a:buNone/>
              <a:defRPr sz="10667"/>
            </a:lvl5pPr>
            <a:lvl6pPr marL="12191924" indent="0">
              <a:buNone/>
              <a:defRPr sz="10667"/>
            </a:lvl6pPr>
            <a:lvl7pPr marL="14630309" indent="0">
              <a:buNone/>
              <a:defRPr sz="10667"/>
            </a:lvl7pPr>
            <a:lvl8pPr marL="17068693" indent="0">
              <a:buNone/>
              <a:defRPr sz="10667"/>
            </a:lvl8pPr>
            <a:lvl9pPr marL="19507078" indent="0">
              <a:buNone/>
              <a:defRPr sz="10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0972800"/>
            <a:ext cx="16515397" cy="20328469"/>
          </a:xfrm>
        </p:spPr>
        <p:txBody>
          <a:bodyPr/>
          <a:lstStyle>
            <a:lvl1pPr marL="0" indent="0">
              <a:buNone/>
              <a:defRPr sz="8533"/>
            </a:lvl1pPr>
            <a:lvl2pPr marL="2438385" indent="0">
              <a:buNone/>
              <a:defRPr sz="7467"/>
            </a:lvl2pPr>
            <a:lvl3pPr marL="4876770" indent="0">
              <a:buNone/>
              <a:defRPr sz="6400"/>
            </a:lvl3pPr>
            <a:lvl4pPr marL="7315154" indent="0">
              <a:buNone/>
              <a:defRPr sz="5333"/>
            </a:lvl4pPr>
            <a:lvl5pPr marL="9753539" indent="0">
              <a:buNone/>
              <a:defRPr sz="5333"/>
            </a:lvl5pPr>
            <a:lvl6pPr marL="12191924" indent="0">
              <a:buNone/>
              <a:defRPr sz="5333"/>
            </a:lvl6pPr>
            <a:lvl7pPr marL="14630309" indent="0">
              <a:buNone/>
              <a:defRPr sz="5333"/>
            </a:lvl7pPr>
            <a:lvl8pPr marL="17068693" indent="0">
              <a:buNone/>
              <a:defRPr sz="5333"/>
            </a:lvl8pPr>
            <a:lvl9pPr marL="19507078" indent="0">
              <a:buNone/>
              <a:defRPr sz="5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947342"/>
            <a:ext cx="4416552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9736667"/>
            <a:ext cx="4416552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3900542"/>
            <a:ext cx="115214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7855-A9A3-4A7F-801F-2B2776A93F6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3900542"/>
            <a:ext cx="1728216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3900542"/>
            <a:ext cx="115214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4099-021D-41F5-A879-2E437517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8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876770" rtl="0" eaLnBrk="1" latinLnBrk="0" hangingPunct="1">
        <a:lnSpc>
          <a:spcPct val="90000"/>
        </a:lnSpc>
        <a:spcBef>
          <a:spcPct val="0"/>
        </a:spcBef>
        <a:buNone/>
        <a:defRPr sz="23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92" indent="-1219192" algn="l" defTabSz="4876770" rtl="0" eaLnBrk="1" latinLnBrk="0" hangingPunct="1">
        <a:lnSpc>
          <a:spcPct val="90000"/>
        </a:lnSpc>
        <a:spcBef>
          <a:spcPts val="5333"/>
        </a:spcBef>
        <a:buFont typeface="Arial" panose="020B0604020202020204" pitchFamily="34" charset="0"/>
        <a:buChar char="•"/>
        <a:defRPr sz="14933" kern="1200">
          <a:solidFill>
            <a:schemeClr val="tx1"/>
          </a:solidFill>
          <a:latin typeface="+mn-lt"/>
          <a:ea typeface="+mn-ea"/>
          <a:cs typeface="+mn-cs"/>
        </a:defRPr>
      </a:lvl1pPr>
      <a:lvl2pPr marL="3657577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62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10667" kern="1200">
          <a:solidFill>
            <a:schemeClr val="tx1"/>
          </a:solidFill>
          <a:latin typeface="+mn-lt"/>
          <a:ea typeface="+mn-ea"/>
          <a:cs typeface="+mn-cs"/>
        </a:defRPr>
      </a:lvl3pPr>
      <a:lvl4pPr marL="8534347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731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3411116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5849501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886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20726270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438385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876770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753539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924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630309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7068693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9507078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rive.google.com/file/d/1JgBdSrUz0FRcQHwqjQJYh2I5ElmI3sA6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E255C4-BDEB-8435-D753-BA25F573DC7D}"/>
              </a:ext>
            </a:extLst>
          </p:cNvPr>
          <p:cNvSpPr/>
          <p:nvPr/>
        </p:nvSpPr>
        <p:spPr>
          <a:xfrm>
            <a:off x="0" y="4918"/>
            <a:ext cx="51206400" cy="47381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>
                <a:latin typeface="Arial Black" panose="020B0A04020102020204" pitchFamily="34" charset="0"/>
              </a:rPr>
              <a:t>Lingering Effects of COVID-19 on </a:t>
            </a:r>
          </a:p>
          <a:p>
            <a:pPr algn="ctr"/>
            <a:r>
              <a:rPr lang="en-US" sz="13000" dirty="0">
                <a:latin typeface="Arial Black" panose="020B0A04020102020204" pitchFamily="34" charset="0"/>
              </a:rPr>
              <a:t>Mental Health in College Students</a:t>
            </a:r>
          </a:p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Morgan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Bodker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&amp; Dr. Megan St. Peters, Murray KY, Murray State University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F90881-0322-83E4-94FC-2BB80647258C}"/>
              </a:ext>
            </a:extLst>
          </p:cNvPr>
          <p:cNvSpPr/>
          <p:nvPr/>
        </p:nvSpPr>
        <p:spPr>
          <a:xfrm>
            <a:off x="260599" y="5044828"/>
            <a:ext cx="14969772" cy="171885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73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pic>
        <p:nvPicPr>
          <p:cNvPr id="30" name="Picture 4" descr="Murray State Racers - Wikipedia">
            <a:extLst>
              <a:ext uri="{FF2B5EF4-FFF2-40B4-BE49-F238E27FC236}">
                <a16:creationId xmlns:a16="http://schemas.microsoft.com/office/drawing/2014/main" id="{95F786A3-5025-42A2-BF2F-3D30C600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8" y="119218"/>
            <a:ext cx="4209801" cy="44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41D88F8-2C0B-4BED-8B71-EBAEB83EAC00}"/>
              </a:ext>
            </a:extLst>
          </p:cNvPr>
          <p:cNvSpPr/>
          <p:nvPr/>
        </p:nvSpPr>
        <p:spPr>
          <a:xfrm>
            <a:off x="15811075" y="12571536"/>
            <a:ext cx="19293707" cy="169580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73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Hypothesis: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367C482-EBB7-4F0E-B22E-7E3475B87011}"/>
              </a:ext>
            </a:extLst>
          </p:cNvPr>
          <p:cNvSpPr/>
          <p:nvPr/>
        </p:nvSpPr>
        <p:spPr>
          <a:xfrm>
            <a:off x="35870868" y="5044828"/>
            <a:ext cx="14969772" cy="171885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73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EBB1FDA-0C05-4264-A35E-398C811607DB}"/>
              </a:ext>
            </a:extLst>
          </p:cNvPr>
          <p:cNvSpPr/>
          <p:nvPr/>
        </p:nvSpPr>
        <p:spPr>
          <a:xfrm>
            <a:off x="158999" y="16204012"/>
            <a:ext cx="14969772" cy="171885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73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METHODS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8D68591-9A74-43D8-AB59-A8AC1720DB68}"/>
              </a:ext>
            </a:extLst>
          </p:cNvPr>
          <p:cNvSpPr/>
          <p:nvPr/>
        </p:nvSpPr>
        <p:spPr>
          <a:xfrm>
            <a:off x="35685485" y="24527864"/>
            <a:ext cx="14969772" cy="171885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73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REFERENCES</a:t>
            </a:r>
          </a:p>
        </p:txBody>
      </p:sp>
      <p:pic>
        <p:nvPicPr>
          <p:cNvPr id="35" name="Picture 4" descr="Murray State Racers - Wikipedia">
            <a:extLst>
              <a:ext uri="{FF2B5EF4-FFF2-40B4-BE49-F238E27FC236}">
                <a16:creationId xmlns:a16="http://schemas.microsoft.com/office/drawing/2014/main" id="{A85E4048-B036-499C-BDF6-B4223BF4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1" y="54110"/>
            <a:ext cx="4209801" cy="44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A0B0F-093E-4C2E-85FE-BB7EF8DD2A1D}"/>
              </a:ext>
            </a:extLst>
          </p:cNvPr>
          <p:cNvSpPr txBox="1"/>
          <p:nvPr/>
        </p:nvSpPr>
        <p:spPr>
          <a:xfrm>
            <a:off x="463797" y="6852910"/>
            <a:ext cx="14766573" cy="9064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300" dirty="0"/>
              <a:t>Rising</a:t>
            </a:r>
            <a:r>
              <a:rPr lang="en-US" sz="5300" b="1" dirty="0"/>
              <a:t> </a:t>
            </a:r>
            <a:r>
              <a:rPr lang="en-US" sz="5300" dirty="0"/>
              <a:t>depression</a:t>
            </a:r>
            <a:r>
              <a:rPr lang="en-US" sz="5300" b="1" dirty="0"/>
              <a:t> </a:t>
            </a:r>
            <a:r>
              <a:rPr lang="en-US" sz="5300" dirty="0"/>
              <a:t>rates since first COVID cases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300" dirty="0"/>
              <a:t>Past COVID patients have different health problems than non-COVID patients (Affairs, 2023).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300" dirty="0"/>
              <a:t>Severe symptoms lead to additional health and life issues </a:t>
            </a:r>
            <a:r>
              <a:rPr lang="en-US" sz="5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(Williamson, 2023).</a:t>
            </a:r>
            <a:endParaRPr lang="en-US" sz="5300" dirty="0"/>
          </a:p>
          <a:p>
            <a:r>
              <a:rPr lang="en-US" sz="5300" b="1" dirty="0"/>
              <a:t>Study Aims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300" dirty="0"/>
              <a:t>Explore if severity of past COVID symptoms predicts current depression rates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300" dirty="0"/>
              <a:t>Help individuals in the future physically and mentally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300" dirty="0"/>
              <a:t>Allow medical professionals to be proactive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EC291E-093B-43EE-B763-8BBF3B61EDB2}"/>
              </a:ext>
            </a:extLst>
          </p:cNvPr>
          <p:cNvSpPr txBox="1"/>
          <p:nvPr/>
        </p:nvSpPr>
        <p:spPr>
          <a:xfrm>
            <a:off x="260599" y="18104805"/>
            <a:ext cx="14766573" cy="18374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/>
              <a:t>Participants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N = 129 MSU students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79.1% of participants were female ; 20.9% were male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Average age of participants was 19.57 years old (</a:t>
            </a:r>
            <a:r>
              <a:rPr lang="en-US" sz="5400" i="1" dirty="0"/>
              <a:t>S</a:t>
            </a:r>
            <a:r>
              <a:rPr lang="en-US" sz="5400" dirty="0"/>
              <a:t>=4.14)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79.1% Caucasian, 9.3% African American, 3.9% Hispanic, 1.6% Asian/Pacific Islander, 6.2% Bi-racial</a:t>
            </a:r>
          </a:p>
          <a:p>
            <a:endParaRPr lang="en-US" sz="5400" dirty="0"/>
          </a:p>
          <a:p>
            <a:r>
              <a:rPr lang="en-US" sz="5400" b="1" dirty="0"/>
              <a:t>Procedure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Online survey through SONA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Participation took 20 minutes</a:t>
            </a:r>
          </a:p>
          <a:p>
            <a:endParaRPr lang="en-US" sz="5400" dirty="0"/>
          </a:p>
          <a:p>
            <a:r>
              <a:rPr lang="en-US" sz="5400" b="1" dirty="0"/>
              <a:t>Measures</a:t>
            </a:r>
            <a:endParaRPr lang="en-US" sz="5400" dirty="0"/>
          </a:p>
          <a:p>
            <a:r>
              <a:rPr lang="en-US" sz="5400" i="1" dirty="0"/>
              <a:t>4-point Likert Scale</a:t>
            </a:r>
            <a:endParaRPr lang="en-US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7 questions based on COVID symptom severity (Eloy et al. 2021)</a:t>
            </a:r>
          </a:p>
          <a:p>
            <a:endParaRPr lang="en-US" sz="5400" dirty="0"/>
          </a:p>
          <a:p>
            <a:r>
              <a:rPr lang="en-US" sz="5400" i="1" dirty="0"/>
              <a:t>Patient Health Questionnaire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9 questions on mental health regarding depression (Vahratian et al., 2021)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E56219-F405-4CA3-9B3D-534F6CB8E48F}"/>
              </a:ext>
            </a:extLst>
          </p:cNvPr>
          <p:cNvSpPr txBox="1"/>
          <p:nvPr/>
        </p:nvSpPr>
        <p:spPr>
          <a:xfrm>
            <a:off x="35888684" y="6885605"/>
            <a:ext cx="14766573" cy="17697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Individuals diagnosed with COVID are at a higher risk for depression than those who have never had COVID.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Males were reported to have a higher prevalence of COVID-19 symptoms than females (Patel et al., 2023)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Meta-analysis reported a 12.9% increase in prevalence of depression after having COVID (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Shetty et al. 2023).</a:t>
            </a:r>
            <a:endParaRPr lang="en-US" sz="5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Depression rates rising because of unknown of illness and lack of resources rather than severity of symptoms (</a:t>
            </a:r>
            <a:r>
              <a:rPr lang="en-US" sz="5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Sakib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2021).</a:t>
            </a:r>
            <a:endParaRPr lang="en-US" sz="5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The desire to end life throughout the population increased, depression did not (</a:t>
            </a:r>
            <a:r>
              <a:rPr lang="en-US" sz="5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Kupcova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al. 2023).</a:t>
            </a:r>
            <a:endParaRPr lang="en-US" sz="5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Help those who have been diagnosed with COVID understand why they may experience depression.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Provide a guideline for medical professionals as to what questions to ask a patient when concerned about having depression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/>
              <a:t>Help medical staff prevent future depression in those who currently have COVID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DCC935-8660-444C-82BE-96EAE47F08D5}"/>
              </a:ext>
            </a:extLst>
          </p:cNvPr>
          <p:cNvSpPr txBox="1"/>
          <p:nvPr/>
        </p:nvSpPr>
        <p:spPr>
          <a:xfrm>
            <a:off x="36002453" y="26436926"/>
            <a:ext cx="14766573" cy="9902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br>
              <a:rPr lang="en-US" sz="2500" dirty="0"/>
            </a:br>
            <a:endParaRPr lang="en-US" sz="2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COVID-19: Long-term effects. (2023, June 22). Mayo Clinic. https://</a:t>
            </a:r>
            <a:r>
              <a:rPr lang="en-US" sz="2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www.mayoclinic.org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/diseases-conditions/coronavirus/in-depth/coronavirus-long-term-effects/art-20490351#:~:text=The%20experience%20of%20having%20severe,triggered%20by%20a%20terrifying%20event.</a:t>
            </a:r>
            <a:endParaRPr lang="en-US" sz="2500" b="0" dirty="0">
              <a:effectLst/>
            </a:endParaRPr>
          </a:p>
          <a:p>
            <a:endParaRPr lang="en-US" sz="2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Kupcova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I., </a:t>
            </a:r>
            <a:r>
              <a:rPr lang="en-US" sz="2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Danisovic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L., Klein, M., &amp; </a:t>
            </a:r>
            <a:r>
              <a:rPr lang="en-US" sz="2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Harsanyi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S. (2023). Effects of the COVID-19 pandemic on mental health, anxiety, and depression. </a:t>
            </a:r>
            <a:r>
              <a:rPr lang="en-US" sz="25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BMC Psychology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5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(1). https://doi.org/10.1186/s40359-023-01130-5</a:t>
            </a: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Patel, J. R., Amick, B. C., Vyas, K. S., </a:t>
            </a:r>
            <a:r>
              <a:rPr lang="en-US" sz="25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Bircan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E., Boothe, D., &amp; Nembhard, W. N. (2023). Gender disparities in symptomology of COVID-19 among adults in Arkansas. </a:t>
            </a:r>
            <a:r>
              <a:rPr lang="en-US" sz="25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Preventive medicine reports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102290. https://</a:t>
            </a:r>
            <a:r>
              <a:rPr lang="en-US" sz="25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/10.1016/j.pmedr.2023.102290</a:t>
            </a:r>
            <a:endParaRPr lang="en-US" sz="25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Sakib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, N., </a:t>
            </a:r>
            <a:r>
              <a:rPr lang="en-US" sz="25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Akter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, T., Zohra, F., Bhuiyan, A. K. M. I., Mamun, M. A., &amp; Griffiths, M. D. (2023). Fear of COVID-19 and Depression: A comparative study among the general population and healthcare professionals during COVID-19 pandemic crisis in Bangladesh. </a:t>
            </a:r>
            <a:r>
              <a:rPr lang="en-US" sz="25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International Journal of Mental Health and Addiction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5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21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(2), 976–992. https://</a:t>
            </a:r>
            <a:r>
              <a:rPr lang="en-US" sz="25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US" sz="25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/10.1007/s11469-020-00477-9</a:t>
            </a:r>
            <a:endParaRPr lang="en-US" sz="2500" b="0" dirty="0">
              <a:effectLst/>
            </a:endParaRPr>
          </a:p>
          <a:p>
            <a:pPr indent="-457200" rtl="0">
              <a:spcBef>
                <a:spcPts val="900"/>
              </a:spcBef>
              <a:spcAft>
                <a:spcPts val="900"/>
              </a:spcAft>
            </a:pPr>
            <a:br>
              <a:rPr lang="en-US" sz="2500" dirty="0"/>
            </a:b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Shetty, P. A., </a:t>
            </a:r>
            <a:r>
              <a:rPr lang="en-US" sz="2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Ayari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L., None Jessica </a:t>
            </a:r>
            <a:r>
              <a:rPr lang="en-US" sz="2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Madry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Betts, C. M., Robinson, D. R., &amp; </a:t>
            </a:r>
            <a:r>
              <a:rPr lang="en-US" sz="2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Kirmani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B. F. (2023). The relationship between COVID-19 and the development of depression: implications on mental health. </a:t>
            </a:r>
            <a:r>
              <a:rPr lang="en-US" sz="25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Neuroscience Insights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5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https://doi.org/10.1177/26331055231191513</a:t>
            </a:r>
          </a:p>
          <a:p>
            <a:pPr indent="-457200" rtl="0">
              <a:spcBef>
                <a:spcPts val="900"/>
              </a:spcBef>
              <a:spcAft>
                <a:spcPts val="900"/>
              </a:spcAft>
            </a:pP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457200">
              <a:spcBef>
                <a:spcPts val="900"/>
              </a:spcBef>
              <a:spcAft>
                <a:spcPts val="9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</a:rPr>
              <a:t>What are the most common COVID-19 symptoms? | Keuka College. (n.d.). Keuka College. https://</a:t>
            </a:r>
            <a:r>
              <a:rPr lang="en-US" sz="2500" dirty="0" err="1">
                <a:effectLst/>
                <a:latin typeface="Times New Roman" panose="02020603050405020304" pitchFamily="18" charset="0"/>
              </a:rPr>
              <a:t>www.keuka.edu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/together-and-ready/what-are-most-common-covid-19-symptoms</a:t>
            </a:r>
          </a:p>
        </p:txBody>
      </p:sp>
      <p:sp>
        <p:nvSpPr>
          <p:cNvPr id="6" name="Rectangle: Rounded Corners 30">
            <a:extLst>
              <a:ext uri="{FF2B5EF4-FFF2-40B4-BE49-F238E27FC236}">
                <a16:creationId xmlns:a16="http://schemas.microsoft.com/office/drawing/2014/main" id="{0A2A1814-4D3E-3B0B-B64A-BF8ED301F2B6}"/>
              </a:ext>
            </a:extLst>
          </p:cNvPr>
          <p:cNvSpPr/>
          <p:nvPr/>
        </p:nvSpPr>
        <p:spPr>
          <a:xfrm>
            <a:off x="15956346" y="16363701"/>
            <a:ext cx="19293707" cy="169580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73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47313-E73F-73CD-0D6E-1B2A1A589F59}"/>
              </a:ext>
            </a:extLst>
          </p:cNvPr>
          <p:cNvSpPr txBox="1"/>
          <p:nvPr/>
        </p:nvSpPr>
        <p:spPr>
          <a:xfrm>
            <a:off x="15912673" y="14401223"/>
            <a:ext cx="19293707" cy="18027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T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</a:rPr>
              <a:t>he number and severity of COVID symptoms predicts current depressive symptoms.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DB67B-4735-0A81-77AD-B27F28F561F0}"/>
              </a:ext>
            </a:extLst>
          </p:cNvPr>
          <p:cNvSpPr txBox="1"/>
          <p:nvPr/>
        </p:nvSpPr>
        <p:spPr>
          <a:xfrm>
            <a:off x="15027173" y="30873562"/>
            <a:ext cx="19293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5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Severity of COVID symptoms is a predictor of mental health, regarding          depression (</a:t>
            </a:r>
            <a:r>
              <a:rPr lang="en-US" sz="5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p=</a:t>
            </a:r>
            <a:r>
              <a:rPr lang="en-US" sz="5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.032</a:t>
            </a:r>
            <a:r>
              <a:rPr lang="en-US" sz="5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sz="5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64633-5328-6498-D279-8C6CE8799D96}"/>
              </a:ext>
            </a:extLst>
          </p:cNvPr>
          <p:cNvSpPr txBox="1"/>
          <p:nvPr/>
        </p:nvSpPr>
        <p:spPr>
          <a:xfrm>
            <a:off x="15027172" y="32608635"/>
            <a:ext cx="206404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table to show that the severity of COVID-19  symptoms predicts depression: F(1, 84) = 4.74, </a:t>
            </a:r>
            <a:r>
              <a:rPr lang="en-US" sz="5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p=.032.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DE56D-ED53-6E19-1058-2630CD2EB933}"/>
              </a:ext>
            </a:extLst>
          </p:cNvPr>
          <p:cNvSpPr txBox="1"/>
          <p:nvPr/>
        </p:nvSpPr>
        <p:spPr>
          <a:xfrm>
            <a:off x="15128771" y="34686257"/>
            <a:ext cx="20268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0000"/>
                </a:solidFill>
              </a:rPr>
              <a:t>23.2</a:t>
            </a:r>
            <a:r>
              <a:rPr lang="en-US" sz="5000" b="0" i="0" u="none" strike="noStrike" dirty="0">
                <a:solidFill>
                  <a:srgbClr val="000000"/>
                </a:solidFill>
                <a:effectLst/>
              </a:rPr>
              <a:t>% variance is accounted for by its linear relationship with COVID symptoms</a:t>
            </a:r>
            <a:endParaRPr lang="en-US" sz="5000" dirty="0"/>
          </a:p>
        </p:txBody>
      </p:sp>
      <p:pic>
        <p:nvPicPr>
          <p:cNvPr id="18" name="Picture 2" descr="Covid 19 symptoms">
            <a:hlinkClick r:id="rId4"/>
            <a:extLst>
              <a:ext uri="{FF2B5EF4-FFF2-40B4-BE49-F238E27FC236}">
                <a16:creationId xmlns:a16="http://schemas.microsoft.com/office/drawing/2014/main" id="{3C5DA53B-7A1B-4C38-3447-4318FEE4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401" y="4832313"/>
            <a:ext cx="18529596" cy="75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EEA12B-0682-5982-1C7F-B34E800B3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1"/>
          <a:stretch/>
        </p:blipFill>
        <p:spPr bwMode="auto">
          <a:xfrm>
            <a:off x="15784264" y="18939996"/>
            <a:ext cx="17779525" cy="113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5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19214</TotalTime>
  <Words>942</Words>
  <Application>Microsoft Macintosh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Bunting</dc:creator>
  <cp:lastModifiedBy>Morgan Bodker</cp:lastModifiedBy>
  <cp:revision>16</cp:revision>
  <dcterms:created xsi:type="dcterms:W3CDTF">2022-11-14T01:49:30Z</dcterms:created>
  <dcterms:modified xsi:type="dcterms:W3CDTF">2024-04-03T15:33:49Z</dcterms:modified>
</cp:coreProperties>
</file>